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57" r:id="rId8"/>
    <p:sldId id="258" r:id="rId9"/>
    <p:sldId id="259" r:id="rId10"/>
    <p:sldId id="261" r:id="rId11"/>
    <p:sldId id="262" r:id="rId12"/>
    <p:sldId id="269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3A"/>
    <a:srgbClr val="F7E8E3"/>
    <a:srgbClr val="D1DCDE"/>
    <a:srgbClr val="573625"/>
    <a:srgbClr val="00ACBA"/>
    <a:srgbClr val="D0D0D0"/>
    <a:srgbClr val="C0C2C1"/>
    <a:srgbClr val="0B8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6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3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3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6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1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4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39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7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2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6710-7C5F-415D-8C4D-7C9F4395BC5E}" type="datetimeFigureOut">
              <a:rPr lang="ru-RU" smtClean="0"/>
              <a:t>14.09.2021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0089D-7E9B-4A1F-9789-134862146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69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75286" y="756459"/>
            <a:ext cx="8641428" cy="3159529"/>
          </a:xfrm>
          <a:prstGeom prst="rect">
            <a:avLst/>
          </a:prstGeom>
          <a:solidFill>
            <a:srgbClr val="F7E8E3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«Умные города Беларуси</a:t>
            </a:r>
            <a:r>
              <a:rPr lang="ru-RU" sz="4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4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контексте цифрового развития страны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473044" y="5403273"/>
            <a:ext cx="2379865" cy="1273098"/>
          </a:xfrm>
          <a:prstGeom prst="rect">
            <a:avLst/>
          </a:prstGeom>
          <a:solidFill>
            <a:srgbClr val="F7E8E3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</a:t>
            </a:r>
          </a:p>
          <a:p>
            <a:pPr algn="just"/>
            <a:r>
              <a:rPr lang="ru-RU" sz="1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Анна Николаевна Рябова, Заместитель министра связи и информатизации Республики Беларусь</a:t>
            </a:r>
            <a:endParaRPr lang="ru-RU" sz="1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833438" y="2714340"/>
            <a:ext cx="881344" cy="3494974"/>
          </a:xfrm>
          <a:prstGeom prst="rect">
            <a:avLst/>
          </a:prstGeom>
          <a:solidFill>
            <a:srgbClr val="D1DCDE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09315"/>
            <a:ext cx="2524860" cy="6135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91649" y="190984"/>
            <a:ext cx="9008703" cy="2140155"/>
          </a:xfrm>
          <a:prstGeom prst="rect">
            <a:avLst/>
          </a:prstGeom>
          <a:solidFill>
            <a:srgbClr val="F7E8E3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Типовая региональная государственная цифровая платформа </a:t>
            </a:r>
          </a:p>
          <a:p>
            <a:pPr algn="ctr"/>
            <a:r>
              <a:rPr lang="ru-RU" sz="36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«Умный город (регион)»</a:t>
            </a:r>
            <a:endParaRPr lang="ru-RU" sz="36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2" b="97736" l="98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98" y="2861793"/>
            <a:ext cx="711790" cy="6618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11402" y="2715227"/>
            <a:ext cx="9705975" cy="3494087"/>
          </a:xfrm>
          <a:prstGeom prst="rect">
            <a:avLst/>
          </a:prstGeom>
          <a:solidFill>
            <a:srgbClr val="D1DCDE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 68 Государственной программы «Цифровое развитие Беларуси» </a:t>
            </a:r>
            <a:b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2021 – 2025 годы;</a:t>
            </a:r>
          </a:p>
          <a:p>
            <a:pPr algn="just"/>
            <a:endParaRPr lang="ru-RU" dirty="0" smtClean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Системообразующее мероприятие Плана мероприятий по реализации «Проекта будущего» «Умные города Беларуси»;</a:t>
            </a:r>
          </a:p>
          <a:p>
            <a:pPr algn="just"/>
            <a:endParaRPr lang="ru-RU" dirty="0" smtClean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Заказчики мероприятия: Минсвязи, НАН Беларуси, Мингорисполком, областные исполнительные комитеты Республики Беларусь; </a:t>
            </a:r>
          </a:p>
          <a:p>
            <a:pPr algn="just"/>
            <a:endParaRPr lang="ru-RU" dirty="0" smtClean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разработано </a:t>
            </a:r>
            <a:r>
              <a:rPr lang="ru-RU" u="sng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задание по мероприятию</a:t>
            </a:r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по результатам которой на конкурсной основе в установленном порядке будет выбрана организация-разработчик.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932397" y="3525891"/>
            <a:ext cx="1267560" cy="1006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32397" y="4365978"/>
            <a:ext cx="2691266" cy="11165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32397" y="5201756"/>
            <a:ext cx="4939080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32397" y="6021000"/>
            <a:ext cx="8634866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2" b="97736" l="98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98" y="3691208"/>
            <a:ext cx="711790" cy="6618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2" b="97736" l="98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98" y="4519989"/>
            <a:ext cx="711790" cy="66184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42" b="97736" l="98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397" y="5358176"/>
            <a:ext cx="711790" cy="6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48661" y="5242235"/>
            <a:ext cx="6133126" cy="1243117"/>
          </a:xfrm>
          <a:prstGeom prst="roundRect">
            <a:avLst/>
          </a:prstGeom>
          <a:solidFill>
            <a:srgbClr val="573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86425" y="2765147"/>
            <a:ext cx="6281737" cy="2042079"/>
          </a:xfrm>
          <a:prstGeom prst="roundRect">
            <a:avLst/>
          </a:prstGeom>
          <a:solidFill>
            <a:srgbClr val="00A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6736" y="303916"/>
            <a:ext cx="6133126" cy="1933575"/>
          </a:xfrm>
          <a:prstGeom prst="roundRect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09315"/>
            <a:ext cx="2524860" cy="6135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9624" y="5242235"/>
            <a:ext cx="5971201" cy="1273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D1DC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к 2025 году: 17 городов и регионов</a:t>
            </a:r>
            <a:endParaRPr lang="ru-RU" sz="3200" dirty="0">
              <a:solidFill>
                <a:srgbClr val="D1DC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298" y="1159564"/>
            <a:ext cx="5971201" cy="1273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698" y="271881"/>
            <a:ext cx="5971201" cy="1888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Запланированные средства на создание платформы:</a:t>
            </a:r>
          </a:p>
          <a:p>
            <a:pPr algn="ctr"/>
            <a:r>
              <a:rPr lang="ru-RU" sz="4000" u="sng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млн. 450 тыс.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2174" y="2708032"/>
            <a:ext cx="5971201" cy="2034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платформы: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2022-2023 годах – в г. Минске и Оршанском районе (апробация I очереди),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– 2025 годах – в г. Минске, областных и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районных центрах республики (апробация </a:t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III очередей (масштабирование).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35416"/>
            <a:ext cx="4141410" cy="20383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3" b="95122" l="4007" r="98636">
                        <a14:foregroundMark x1="83205" y1="23171" x2="83205" y2="23171"/>
                        <a14:foregroundMark x1="81927" y1="26016" x2="81927" y2="26016"/>
                        <a14:foregroundMark x1="81330" y1="24797" x2="81330" y2="24797"/>
                        <a14:foregroundMark x1="81159" y1="23577" x2="81159" y2="23577"/>
                        <a14:foregroundMark x1="83376" y1="25203" x2="83376" y2="25203"/>
                        <a14:foregroundMark x1="82182" y1="72154" x2="82182" y2="72154"/>
                        <a14:foregroundMark x1="89173" y1="46341" x2="89173" y2="46341"/>
                        <a14:foregroundMark x1="92839" y1="45935" x2="92839" y2="45935"/>
                        <a14:foregroundMark x1="52856" y1="85772" x2="52856" y2="85772"/>
                        <a14:foregroundMark x1="50043" y1="91870" x2="50043" y2="91870"/>
                        <a14:foregroundMark x1="47059" y1="90244" x2="47059" y2="90244"/>
                        <a14:foregroundMark x1="51662" y1="91463" x2="51662" y2="91463"/>
                        <a14:foregroundMark x1="53623" y1="89024" x2="53623" y2="89024"/>
                        <a14:foregroundMark x1="20119" y1="73374" x2="20119" y2="73374"/>
                        <a14:foregroundMark x1="16539" y1="75000" x2="16539" y2="75000"/>
                        <a14:foregroundMark x1="15090" y1="75407" x2="15090" y2="75407"/>
                        <a14:foregroundMark x1="15942" y1="77439" x2="15942" y2="77439"/>
                        <a14:foregroundMark x1="18926" y1="76626" x2="18926" y2="76626"/>
                        <a14:foregroundMark x1="17562" y1="77846" x2="17562" y2="77846"/>
                        <a14:foregroundMark x1="8099" y1="45935" x2="8099" y2="45935"/>
                        <a14:foregroundMark x1="8269" y1="40854" x2="8269" y2="40854"/>
                        <a14:foregroundMark x1="7928" y1="37602" x2="7928" y2="37602"/>
                        <a14:foregroundMark x1="7076" y1="43699" x2="7076" y2="43699"/>
                        <a14:foregroundMark x1="6735" y1="47154" x2="6735" y2="47154"/>
                        <a14:foregroundMark x1="6479" y1="48780" x2="6479" y2="48780"/>
                        <a14:foregroundMark x1="6479" y1="45935" x2="6479" y2="45935"/>
                        <a14:foregroundMark x1="49616" y1="9756" x2="49616" y2="9756"/>
                        <a14:backgroundMark x1="59506" y1="4675" x2="59506" y2="4675"/>
                        <a14:backgroundMark x1="40835" y1="5488" x2="40835" y2="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98" y="2672500"/>
            <a:ext cx="4746180" cy="23163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>
                        <a14:backgroundMark x1="23008" y1="53875" x2="23008" y2="5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62" y="4517671"/>
            <a:ext cx="316992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09315"/>
            <a:ext cx="2524860" cy="613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960" y="561515"/>
            <a:ext cx="8162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несколько лет </a:t>
            </a:r>
            <a:r>
              <a:rPr lang="ru-RU" sz="20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сформирована    достаточная теоретическая база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направлении развития технологий «умных городов</a:t>
            </a: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0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222" y="2349014"/>
            <a:ext cx="814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плановая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20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комплексной системной цифровой трансформации регионов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960" y="3873540"/>
            <a:ext cx="96832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проведены предпроектные обследования </a:t>
            </a: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городов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изучен их потенциал, определены  потребности горожан, разработаны Концепции развития «умных городов», сформированы «дорожные карты» их реализации, внедряются новые технические решения в различных отраслях экономики, инициирован ряд локальных пилотных проектов цифровизации – все это создает </a:t>
            </a:r>
            <a:r>
              <a:rPr lang="ru-RU" sz="20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базовые условия для формирования «умных городов» в Республике Беларусь.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08" y="222834"/>
            <a:ext cx="2912779" cy="1820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07" y="1783938"/>
            <a:ext cx="2757055" cy="18380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169" y="3621975"/>
            <a:ext cx="1425418" cy="24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31867" y="1995747"/>
            <a:ext cx="8202757" cy="1787237"/>
          </a:xfrm>
          <a:prstGeom prst="rect">
            <a:avLst/>
          </a:prstGeom>
          <a:solidFill>
            <a:srgbClr val="F7E8E3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8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64485" y="5981699"/>
            <a:ext cx="2379865" cy="725899"/>
          </a:xfrm>
          <a:prstGeom prst="rect">
            <a:avLst/>
          </a:prstGeom>
          <a:solidFill>
            <a:srgbClr val="F7E8E3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97" y="6037865"/>
            <a:ext cx="2524860" cy="6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18840"/>
            <a:ext cx="2524860" cy="613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581" y="569827"/>
            <a:ext cx="9683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</a:t>
            </a:r>
            <a:r>
              <a:rPr lang="ru-RU" sz="20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один из </a:t>
            </a:r>
            <a:r>
              <a:rPr lang="ru-RU" sz="2000" u="sng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важнейших аспектов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быстрой адаптации и соответствия реалиям и вызовам  сегодняшнего дня, среди которых – пандемия COVID-19.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61" y="333844"/>
            <a:ext cx="1734640" cy="1176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2502" y="1958532"/>
            <a:ext cx="9534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Высокие </a:t>
            </a:r>
            <a:r>
              <a:rPr lang="ru-RU" b="1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</a:t>
            </a:r>
            <a:r>
              <a:rPr lang="ru-RU" u="sng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движущей силой</a:t>
            </a:r>
            <a:r>
              <a:rPr lang="ru-RU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экономического роста </a:t>
            </a:r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улучшения качества жизни </a:t>
            </a:r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людей.</a:t>
            </a:r>
            <a:endParaRPr lang="ru-RU" dirty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73" y="1770319"/>
            <a:ext cx="1818236" cy="10227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3509" y="2964017"/>
            <a:ext cx="828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</a:p>
          <a:p>
            <a:pPr algn="ctr"/>
            <a:r>
              <a:rPr lang="ru-RU" sz="2800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28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ИТ-ориентированного государства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0581" y="2949205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2047" y="4046990"/>
            <a:ext cx="1651462" cy="369332"/>
          </a:xfrm>
          <a:prstGeom prst="rect">
            <a:avLst/>
          </a:prstGeom>
          <a:solidFill>
            <a:srgbClr val="F7E8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сделано:</a:t>
            </a:r>
            <a:endParaRPr lang="ru-RU" dirty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822" y="4522514"/>
            <a:ext cx="11328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решены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стратегические задачи по развитию национальной информационно-коммуникационной инфраструктуры,  услуг, предоставляемых на ее </a:t>
            </a: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модернизированы и созданы новые базовые компоненты электронного </a:t>
            </a: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внедрены цифровые решения в различных отраслях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32150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18840"/>
            <a:ext cx="2524860" cy="613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367" y="413731"/>
            <a:ext cx="1012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</a:t>
            </a:r>
            <a:r>
              <a:rPr lang="ru-RU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Беларусь в международных рейтингах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89287" y="1068580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1793557" y="1956872"/>
            <a:ext cx="2352675" cy="2286000"/>
          </a:xfrm>
          <a:prstGeom prst="ellipse">
            <a:avLst/>
          </a:prstGeom>
          <a:solidFill>
            <a:srgbClr val="D1DCD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0B8EAB"/>
                </a:solidFill>
              </a:rPr>
              <a:t>40</a:t>
            </a:r>
            <a:r>
              <a:rPr lang="ru-RU" sz="8000" dirty="0" smtClean="0">
                <a:solidFill>
                  <a:srgbClr val="0B8EAB"/>
                </a:solidFill>
              </a:rPr>
              <a:t> </a:t>
            </a:r>
            <a:r>
              <a:rPr lang="ru-RU" sz="2000" dirty="0" smtClean="0">
                <a:solidFill>
                  <a:srgbClr val="0B8EAB"/>
                </a:solidFill>
              </a:rPr>
              <a:t>место</a:t>
            </a:r>
            <a:endParaRPr lang="ru-RU" sz="2000" dirty="0">
              <a:solidFill>
                <a:srgbClr val="0B8EAB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740" y="4478842"/>
            <a:ext cx="4766310" cy="1080946"/>
          </a:xfrm>
          <a:prstGeom prst="rect">
            <a:avLst/>
          </a:prstGeom>
          <a:solidFill>
            <a:srgbClr val="F7E8E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ru-RU" sz="20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готовности к электронному </a:t>
            </a:r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правительству </a:t>
            </a:r>
          </a:p>
          <a:p>
            <a:pPr algn="ctr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 страны) </a:t>
            </a:r>
            <a:endParaRPr lang="ru-RU" sz="20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338578" y="1956872"/>
            <a:ext cx="2352675" cy="2286000"/>
          </a:xfrm>
          <a:prstGeom prst="ellipse">
            <a:avLst/>
          </a:prstGeom>
          <a:solidFill>
            <a:srgbClr val="043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</a:rPr>
              <a:t>32</a:t>
            </a:r>
            <a:r>
              <a:rPr lang="ru-RU" sz="8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место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28352" y="4478842"/>
            <a:ext cx="4766310" cy="1080946"/>
          </a:xfrm>
          <a:prstGeom prst="rect">
            <a:avLst/>
          </a:prstGeom>
          <a:solidFill>
            <a:srgbClr val="D1DCD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ru-RU" sz="2000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информационно-коммуникационных </a:t>
            </a:r>
            <a:r>
              <a:rPr lang="ru-RU" sz="20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</a:p>
          <a:p>
            <a:pPr algn="ctr"/>
            <a:r>
              <a:rPr lang="ru-RU" sz="20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 стран) </a:t>
            </a:r>
            <a:endParaRPr lang="ru-RU" sz="2000" dirty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785516" y="2650826"/>
            <a:ext cx="1676767" cy="1592046"/>
          </a:xfrm>
          <a:prstGeom prst="ellipse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04323A"/>
                </a:solidFill>
              </a:rPr>
              <a:t>1</a:t>
            </a:r>
            <a:r>
              <a:rPr lang="ru-RU" sz="8000" dirty="0" smtClean="0">
                <a:solidFill>
                  <a:srgbClr val="04323A"/>
                </a:solidFill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04323A"/>
                </a:solidFill>
              </a:rPr>
              <a:t>в регионе</a:t>
            </a:r>
            <a:endParaRPr lang="ru-RU" sz="1600" dirty="0">
              <a:solidFill>
                <a:srgbClr val="0432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780" y="180975"/>
            <a:ext cx="1060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«Цифровое развитие Беларуси» </a:t>
            </a:r>
            <a:endParaRPr lang="ru-RU" sz="2800" dirty="0" smtClean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2025 годы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80975" y="1135082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3544" y="1209675"/>
            <a:ext cx="1491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800" dirty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9344" y="1690342"/>
            <a:ext cx="11620500" cy="4337341"/>
          </a:xfrm>
          <a:prstGeom prst="rect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дальнейшее совершенствование информационно-коммуникационной инфраструктуры и услуг, оказываемых на ее основе (в первую очередь технологии 4G и 5G);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технически современной системы оказания государственных электронных услуг;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современных информационных технологий как для повышения качества образовательного процесса, так и для подготовки граждан к жизни и работе в условиях цифровой экономики;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технических решений для повышения качества медицинского обслуживания населения, доступности услуг системы здравоохранения, информированности населения о состоянии здоровья, эпидемиологической обстановке;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передовых технологий в производстве и процессах ведения экономической деятельности, формирование необходимых условий для сохранения и повышения конкурентоспособности белорусских предприятий на мировом рынке;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внедрение технологий «умных городов», включая системы удаленного мониторинга и учета состояния жилищного фонда, расхода энергоресурсов, состояния окружающей среды, </a:t>
            </a:r>
            <a:r>
              <a:rPr lang="ru-RU" sz="1600" dirty="0" err="1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видеоаналитики</a:t>
            </a: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другого;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системы информационной безопасности, укрепление доверия, обеспечение условий для безопасного оказания </a:t>
            </a:r>
            <a:r>
              <a:rPr lang="ru-RU" sz="16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получения электронных услуг (формирование «цифрового доверия»).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18840"/>
            <a:ext cx="2524860" cy="6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79" y="4016886"/>
            <a:ext cx="6800849" cy="2246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9354" y="171450"/>
            <a:ext cx="8535271" cy="954107"/>
          </a:xfrm>
          <a:prstGeom prst="rect">
            <a:avLst/>
          </a:prstGeom>
          <a:solidFill>
            <a:srgbClr val="F7E8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2800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цифровому развитию будет вестись </a:t>
            </a:r>
            <a:r>
              <a:rPr lang="ru-RU" sz="28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u="sng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u="sng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принципиально ином уровне</a:t>
            </a:r>
            <a:r>
              <a:rPr lang="ru-RU" sz="2800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2" b="97736" l="98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564" y="1335158"/>
            <a:ext cx="711790" cy="661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2" b="97736" l="98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564" y="2206599"/>
            <a:ext cx="711790" cy="66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9354" y="1404468"/>
            <a:ext cx="761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государство должно стать </a:t>
            </a:r>
            <a:r>
              <a:rPr lang="ru-RU" sz="2800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проактивным!</a:t>
            </a:r>
            <a:endParaRPr lang="ru-RU" sz="2800" b="1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9354" y="2175941"/>
            <a:ext cx="9782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перевод в «цифру» отраслей экономики, социальной сферы должен осуществляться </a:t>
            </a:r>
            <a:r>
              <a:rPr lang="ru-RU" sz="2800" u="sng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интенсивными </a:t>
            </a:r>
            <a:r>
              <a:rPr lang="ru-RU" sz="2800" u="sng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темпами! </a:t>
            </a:r>
            <a:endParaRPr lang="ru-RU" sz="2800" b="1" u="sng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61925" y="3668732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608979" y="4016886"/>
            <a:ext cx="6800850" cy="2246769"/>
          </a:xfrm>
          <a:prstGeom prst="rect">
            <a:avLst/>
          </a:prstGeom>
          <a:solidFill>
            <a:srgbClr val="D1DCDE">
              <a:alpha val="8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ожидается </a:t>
            </a:r>
            <a:r>
              <a:rPr lang="ru-RU" sz="28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цифровых технологий </a:t>
            </a:r>
          </a:p>
          <a:p>
            <a:pPr algn="ctr"/>
            <a:r>
              <a:rPr lang="ru-RU" sz="2800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платформенных решений </a:t>
            </a:r>
            <a:r>
              <a:rPr lang="ru-RU" sz="2800" u="sng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национальном, отраслевом и региональном </a:t>
            </a:r>
            <a:r>
              <a:rPr lang="ru-RU" sz="2800" u="sng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уровнях</a:t>
            </a:r>
            <a:r>
              <a:rPr lang="en-US" sz="2800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18840"/>
            <a:ext cx="2524860" cy="6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18840"/>
            <a:ext cx="2524860" cy="613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618" y="323850"/>
            <a:ext cx="1004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реализации Государственной программы</a:t>
            </a:r>
            <a:endParaRPr lang="ru-RU" sz="32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80975" y="1135082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54794" y="1150716"/>
            <a:ext cx="2689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создано:</a:t>
            </a:r>
            <a:endParaRPr lang="ru-RU" sz="2800" dirty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543800" y="3473720"/>
            <a:ext cx="2352675" cy="2286000"/>
          </a:xfrm>
          <a:prstGeom prst="ellipse">
            <a:avLst/>
          </a:prstGeom>
          <a:solidFill>
            <a:srgbClr val="D1DCD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0B8EAB"/>
                </a:solidFill>
              </a:rPr>
              <a:t>17</a:t>
            </a:r>
            <a:r>
              <a:rPr lang="ru-RU" sz="8000" dirty="0" smtClean="0">
                <a:solidFill>
                  <a:srgbClr val="0B8EAB"/>
                </a:solidFill>
              </a:rPr>
              <a:t> </a:t>
            </a:r>
            <a:r>
              <a:rPr lang="ru-RU" sz="2000" dirty="0" smtClean="0">
                <a:solidFill>
                  <a:srgbClr val="0B8EAB"/>
                </a:solidFill>
              </a:rPr>
              <a:t>городов Беларуси</a:t>
            </a:r>
            <a:endParaRPr lang="ru-RU" sz="2000" dirty="0">
              <a:solidFill>
                <a:srgbClr val="0B8EA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9415" y="2615132"/>
            <a:ext cx="382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 которых будет осуществляться не менее :</a:t>
            </a:r>
          </a:p>
        </p:txBody>
      </p:sp>
      <p:sp>
        <p:nvSpPr>
          <p:cNvPr id="10" name="Овал 9"/>
          <p:cNvSpPr/>
          <p:nvPr/>
        </p:nvSpPr>
        <p:spPr>
          <a:xfrm>
            <a:off x="2157473" y="3473720"/>
            <a:ext cx="2352675" cy="2286000"/>
          </a:xfrm>
          <a:prstGeom prst="ellipse">
            <a:avLst/>
          </a:prstGeom>
          <a:solidFill>
            <a:srgbClr val="043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</a:rPr>
              <a:t>10</a:t>
            </a:r>
            <a:r>
              <a:rPr lang="ru-RU" sz="8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электронных услуг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0276" y="1724455"/>
            <a:ext cx="8535271" cy="646331"/>
          </a:xfrm>
          <a:prstGeom prst="rect">
            <a:avLst/>
          </a:prstGeom>
          <a:solidFill>
            <a:srgbClr val="F7E8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</a:t>
            </a:r>
            <a:r>
              <a:rPr lang="ru-RU" sz="3600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цифровых платформ</a:t>
            </a:r>
            <a:endParaRPr lang="ru-RU" sz="3600" b="1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5908" y="2615132"/>
            <a:ext cx="3828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Технологиями </a:t>
            </a:r>
            <a:r>
              <a:rPr lang="ru-RU" sz="2000" dirty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«умных городов» будут охвачены :</a:t>
            </a:r>
          </a:p>
        </p:txBody>
      </p:sp>
    </p:spTree>
    <p:extLst>
      <p:ext uri="{BB962C8B-B14F-4D97-AF65-F5344CB8AC3E}">
        <p14:creationId xmlns:p14="http://schemas.microsoft.com/office/powerpoint/2010/main" val="41601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18840"/>
            <a:ext cx="2524860" cy="613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950" y="180975"/>
            <a:ext cx="11521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программно-стратегические документы </a:t>
            </a:r>
          </a:p>
          <a:p>
            <a:pPr algn="ctr"/>
            <a:r>
              <a:rPr lang="ru-RU" sz="2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социально-экономического развития Республики Беларусь</a:t>
            </a:r>
            <a:endParaRPr lang="ru-RU" sz="28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025" y="1962150"/>
            <a:ext cx="5372100" cy="1371600"/>
          </a:xfrm>
          <a:prstGeom prst="rect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b="1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«умного города» </a:t>
            </a:r>
            <a:r>
              <a:rPr lang="ru-RU" dirty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определены одним из приоритетных направлений научной, научно-технической и инновационной деятельности на 2021 – 2025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025" y="1300616"/>
            <a:ext cx="5372100" cy="671059"/>
          </a:xfrm>
          <a:prstGeom prst="rect">
            <a:avLst/>
          </a:prstGeom>
          <a:solidFill>
            <a:srgbClr val="D1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Республики Беларусь </a:t>
            </a:r>
          </a:p>
          <a:p>
            <a:pPr algn="ctr"/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7 мая 2020 г. № 156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5264" y="1962150"/>
            <a:ext cx="6226235" cy="2200276"/>
          </a:xfrm>
          <a:prstGeom prst="rect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реализации концепции «Умный город» </a:t>
            </a:r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обеспечена реализация таких задач как создание комфортных и безопасных условий жизнедеятельности, расширение доступа к социальным онлайн-услугам, создание устойчивой городской инфраструктуры, повышение инвестиционной привлекательности регионов Республики Беларусь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5264" y="1300616"/>
            <a:ext cx="6226235" cy="671059"/>
          </a:xfrm>
          <a:prstGeom prst="rect">
            <a:avLst/>
          </a:prstGeom>
          <a:solidFill>
            <a:srgbClr val="D1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Национальной стратегии устойчивого развития Республики Беларусь до 2035 года 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80975" y="1135082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00025" y="4457701"/>
            <a:ext cx="5372100" cy="1828799"/>
          </a:xfrm>
          <a:prstGeom prst="rect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региональной государственной типовой цифровой платформы </a:t>
            </a:r>
          </a:p>
          <a:p>
            <a:pPr algn="ctr"/>
            <a:r>
              <a:rPr lang="ru-RU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«Умный город (регион)» </a:t>
            </a:r>
          </a:p>
          <a:p>
            <a:pPr algn="ctr"/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Минске, областных центрах, городах и районах с численностью населения 80 тыс. человек и более 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26" y="3695699"/>
            <a:ext cx="5372100" cy="762001"/>
          </a:xfrm>
          <a:prstGeom prst="rect">
            <a:avLst/>
          </a:prstGeom>
          <a:solidFill>
            <a:srgbClr val="D1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деятельности Правительства Республики Беларусь на период до 2025 года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75263" y="5161565"/>
            <a:ext cx="6226235" cy="801085"/>
          </a:xfrm>
          <a:prstGeom prst="rect">
            <a:avLst/>
          </a:prstGeom>
          <a:solidFill>
            <a:srgbClr val="F7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региональной цифровой платформы и ее внедрение </a:t>
            </a:r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17 городах (регионах)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75263" y="4513866"/>
            <a:ext cx="6226235" cy="658209"/>
          </a:xfrm>
          <a:prstGeom prst="rect">
            <a:avLst/>
          </a:prstGeom>
          <a:solidFill>
            <a:srgbClr val="D1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 социально-экономического развития Республики Беларусь на 2021-2025 годы</a:t>
            </a:r>
            <a:endParaRPr lang="ru-RU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4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09315"/>
            <a:ext cx="2524860" cy="6135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2301" y="5077974"/>
            <a:ext cx="5657850" cy="876648"/>
          </a:xfrm>
          <a:prstGeom prst="rect">
            <a:avLst/>
          </a:prstGeom>
          <a:solidFill>
            <a:srgbClr val="D1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5736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«Цифровое развитие Беларуси» на 2021 – 2025 годы</a:t>
            </a:r>
            <a:endParaRPr lang="ru-RU" dirty="0">
              <a:solidFill>
                <a:srgbClr val="5736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2300" y="4703415"/>
            <a:ext cx="5657851" cy="374559"/>
          </a:xfrm>
          <a:prstGeom prst="rect">
            <a:avLst/>
          </a:prstGeom>
          <a:solidFill>
            <a:srgbClr val="0B8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инструмент реализации проекта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0" y="686267"/>
            <a:ext cx="4720591" cy="35494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75106" y="2495550"/>
            <a:ext cx="3668858" cy="639734"/>
          </a:xfrm>
          <a:prstGeom prst="rect">
            <a:avLst/>
          </a:prstGeom>
          <a:solidFill>
            <a:srgbClr val="D1DCDE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технологий </a:t>
            </a:r>
          </a:p>
          <a:p>
            <a:pPr algn="ctr"/>
            <a:r>
              <a:rPr lang="ru-RU" sz="2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«умных городов»</a:t>
            </a:r>
            <a:endParaRPr lang="ru-RU" sz="20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267241" y="1620575"/>
            <a:ext cx="952500" cy="1514709"/>
          </a:xfrm>
          <a:prstGeom prst="rightArrow">
            <a:avLst/>
          </a:prstGeom>
          <a:solidFill>
            <a:srgbClr val="5736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13" y="686267"/>
            <a:ext cx="5208928" cy="318395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71913" y="686268"/>
            <a:ext cx="5208927" cy="3183957"/>
          </a:xfrm>
          <a:prstGeom prst="rect">
            <a:avLst/>
          </a:prstGeom>
          <a:solidFill>
            <a:srgbClr val="D1DCDE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«Проект будущего»</a:t>
            </a:r>
          </a:p>
          <a:p>
            <a:pPr algn="ctr"/>
            <a:r>
              <a:rPr lang="ru-RU" sz="40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«Умные города Беларуси»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71913" y="3870224"/>
            <a:ext cx="5208927" cy="374559"/>
          </a:xfrm>
          <a:prstGeom prst="rect">
            <a:avLst/>
          </a:prstGeom>
          <a:solidFill>
            <a:srgbClr val="D1D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Одобрен Главой государства (резолюция от 30 марта 2021 г. № 09/42 П313)</a:t>
            </a:r>
            <a:endParaRPr lang="ru-RU" sz="11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2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68" y="1842752"/>
            <a:ext cx="3292087" cy="24718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1662" y="210018"/>
            <a:ext cx="10649288" cy="1056807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 </a:t>
            </a:r>
          </a:p>
          <a:p>
            <a:pPr algn="ctr"/>
            <a:r>
              <a:rPr lang="ru-RU" sz="28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«Проекта будущего» «Умные города Беларуси»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1662" y="1266825"/>
            <a:ext cx="10649288" cy="374559"/>
          </a:xfrm>
          <a:prstGeom prst="rect">
            <a:avLst/>
          </a:prstGeom>
          <a:solidFill>
            <a:srgbClr val="F7E8E3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 Первым заместителем Премьер-министра Республики Беларусь от 20 июля 2021 г. № 34/37/310-301/6926р</a:t>
            </a:r>
            <a:endParaRPr lang="ru-RU" sz="1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90500" y="1782782"/>
            <a:ext cx="11820525" cy="0"/>
          </a:xfrm>
          <a:prstGeom prst="line">
            <a:avLst/>
          </a:prstGeom>
          <a:ln w="38100">
            <a:solidFill>
              <a:srgbClr val="0B8E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9763122" y="4314561"/>
            <a:ext cx="1800225" cy="1704975"/>
          </a:xfrm>
          <a:prstGeom prst="ellipse">
            <a:avLst/>
          </a:prstGeom>
          <a:solidFill>
            <a:srgbClr val="043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6</a:t>
            </a:r>
            <a:r>
              <a:rPr lang="ru-RU" sz="8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разделов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486898" y="1885521"/>
            <a:ext cx="2352675" cy="2286000"/>
          </a:xfrm>
          <a:prstGeom prst="ellipse">
            <a:avLst/>
          </a:prstGeom>
          <a:solidFill>
            <a:srgbClr val="D1DCDE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0B8EAB"/>
                </a:solidFill>
              </a:rPr>
              <a:t>19</a:t>
            </a:r>
            <a:r>
              <a:rPr lang="ru-RU" sz="8000" dirty="0" smtClean="0">
                <a:solidFill>
                  <a:srgbClr val="0B8EAB"/>
                </a:solidFill>
              </a:rPr>
              <a:t> </a:t>
            </a:r>
            <a:r>
              <a:rPr lang="ru-RU" sz="2000" dirty="0" smtClean="0">
                <a:solidFill>
                  <a:srgbClr val="0B8EAB"/>
                </a:solidFill>
              </a:rPr>
              <a:t>мероприятий</a:t>
            </a:r>
            <a:endParaRPr lang="ru-RU" sz="2000" dirty="0">
              <a:solidFill>
                <a:srgbClr val="0B8EAB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0"/>
          <a:stretch/>
        </p:blipFill>
        <p:spPr>
          <a:xfrm flipH="1">
            <a:off x="190500" y="4044290"/>
            <a:ext cx="2844000" cy="24718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40" y="6209315"/>
            <a:ext cx="2524860" cy="61356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95037" y="2219369"/>
            <a:ext cx="6363038" cy="529517"/>
          </a:xfrm>
          <a:prstGeom prst="rect">
            <a:avLst/>
          </a:prstGeom>
          <a:solidFill>
            <a:srgbClr val="D1DCD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Системообразующие мероприятия </a:t>
            </a:r>
            <a:endParaRPr lang="ru-RU" sz="2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5037" y="2856863"/>
            <a:ext cx="6363038" cy="529517"/>
          </a:xfrm>
          <a:prstGeom prst="rect">
            <a:avLst/>
          </a:prstGeom>
          <a:solidFill>
            <a:srgbClr val="F7E8E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Инфраструктурные мероприятия </a:t>
            </a:r>
            <a:endParaRPr lang="ru-RU" sz="2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5037" y="3494357"/>
            <a:ext cx="6363038" cy="529517"/>
          </a:xfrm>
          <a:prstGeom prst="rect">
            <a:avLst/>
          </a:prstGeom>
          <a:solidFill>
            <a:srgbClr val="D1DCD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Пилотные и экспериментальные проекты </a:t>
            </a:r>
            <a:endParaRPr lang="ru-RU" sz="2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23737" y="4203260"/>
            <a:ext cx="6363038" cy="529517"/>
          </a:xfrm>
          <a:prstGeom prst="rect">
            <a:avLst/>
          </a:prstGeom>
          <a:solidFill>
            <a:srgbClr val="F7E8E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Нормативно-правовое обеспечение </a:t>
            </a:r>
            <a:endParaRPr lang="ru-RU" sz="2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23737" y="4874821"/>
            <a:ext cx="6363038" cy="529517"/>
          </a:xfrm>
          <a:prstGeom prst="rect">
            <a:avLst/>
          </a:prstGeom>
          <a:solidFill>
            <a:srgbClr val="D1DCDE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Научное обеспечение </a:t>
            </a:r>
            <a:endParaRPr lang="ru-RU" sz="2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23737" y="5546382"/>
            <a:ext cx="6363038" cy="751103"/>
          </a:xfrm>
          <a:prstGeom prst="rect">
            <a:avLst/>
          </a:prstGeom>
          <a:solidFill>
            <a:srgbClr val="F7E8E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43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Организационные, образовательные и популяризационные мероприятия </a:t>
            </a:r>
            <a:endParaRPr lang="ru-RU" sz="2400" dirty="0">
              <a:solidFill>
                <a:srgbClr val="043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797</Words>
  <Application>Microsoft Office PowerPoint</Application>
  <PresentationFormat>Широкоэкранный</PresentationFormat>
  <Paragraphs>93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Соловьев Евгений Владимирович</dc:creator>
  <cp:lastModifiedBy>Шорр Елена Александровна</cp:lastModifiedBy>
  <cp:revision>35</cp:revision>
  <dcterms:created xsi:type="dcterms:W3CDTF">2021-09-13T07:50:06Z</dcterms:created>
  <dcterms:modified xsi:type="dcterms:W3CDTF">2021-09-14T06:44:52Z</dcterms:modified>
</cp:coreProperties>
</file>