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4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5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D1BB-41C7-40A4-B647-05AE2199BA8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15.png"/><Relationship Id="rId5" Type="http://schemas.openxmlformats.org/officeDocument/2006/relationships/image" Target="../media/image19.emf"/><Relationship Id="rId10" Type="http://schemas.openxmlformats.org/officeDocument/2006/relationships/image" Target="../media/image23.png"/><Relationship Id="rId4" Type="http://schemas.openxmlformats.org/officeDocument/2006/relationships/image" Target="../media/image18.emf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8179" y="2069929"/>
            <a:ext cx="10610419" cy="26407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Организационная схема </a:t>
            </a:r>
            <a:r>
              <a:rPr lang="ru-RU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функционирования Белорусской интегрированной </a:t>
            </a:r>
            <a:r>
              <a:rPr lang="ru-RU" sz="3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сервисно</a:t>
            </a:r>
            <a:r>
              <a:rPr lang="ru-RU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-расчетной системы </a:t>
            </a:r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(БИСРС) и ее компоненты</a:t>
            </a:r>
            <a: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0509" y="5452012"/>
            <a:ext cx="11285757" cy="10515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Докладчик: заместитель начальника управления стратегического развития </a:t>
            </a: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связи и информатизации 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Василенко Александр Николаевич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2" y="390640"/>
            <a:ext cx="3000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210669" y="1185333"/>
            <a:ext cx="6901331" cy="4351867"/>
          </a:xfrm>
          <a:prstGeom prst="roundRect">
            <a:avLst>
              <a:gd name="adj" fmla="val 965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18505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Идентификационная карта (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ID-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карта)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379608" y="1827489"/>
            <a:ext cx="3085936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Группы данных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1 - идентификационный номер;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2 - код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страны, тип документа, номер ID-карты, дата выпуска, срок действия, код органа выдавшего документ, гражданство, место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рождения;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3 - ФИО;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4 - дата рождения;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– пол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 defTabSz="1018505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3597468" y="1827489"/>
            <a:ext cx="1613075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Выработка электронно-цифровой подписи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5733" y="4859867"/>
            <a:ext cx="2722226" cy="34226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PIN1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6 цифр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42467" y="1827489"/>
            <a:ext cx="1593326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Данные в международном формате </a:t>
            </a: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ICAO</a:t>
            </a:r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765053" y="4605867"/>
            <a:ext cx="1277905" cy="59626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PIN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2 -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7 цифр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8" descr="ИКАО (логотип) — Мегаэнциклопедия Кирилла и Мефодия — медиаобъек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9" y="4178050"/>
            <a:ext cx="1250402" cy="1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91" y="3203992"/>
            <a:ext cx="745037" cy="7450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O:\ДГиМ\Кулагина\LICO.tif"/>
          <p:cNvPicPr/>
          <p:nvPr/>
        </p:nvPicPr>
        <p:blipFill rotWithShape="1">
          <a:blip r:embed="rId5" cstate="print"/>
          <a:srcRect l="2217" t="5446" r="3328" b="5301"/>
          <a:stretch/>
        </p:blipFill>
        <p:spPr bwMode="auto">
          <a:xfrm>
            <a:off x="7603067" y="1075266"/>
            <a:ext cx="4191000" cy="26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O:\ДГиМ\Кулагина\OBOROT.tif"/>
          <p:cNvPicPr/>
          <p:nvPr/>
        </p:nvPicPr>
        <p:blipFill rotWithShape="1">
          <a:blip r:embed="rId6" cstate="print"/>
          <a:srcRect l="2796" t="5625" r="2790" b="6061"/>
          <a:stretch/>
        </p:blipFill>
        <p:spPr bwMode="auto">
          <a:xfrm>
            <a:off x="7620002" y="3735598"/>
            <a:ext cx="41740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9" name="Скругленный прямоугольник 148"/>
          <p:cNvSpPr/>
          <p:nvPr/>
        </p:nvSpPr>
        <p:spPr>
          <a:xfrm>
            <a:off x="7277981" y="928509"/>
            <a:ext cx="1832990" cy="550780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Общегосударственная автоматизированная информационная система</a:t>
            </a:r>
          </a:p>
          <a:p>
            <a:pPr algn="ctr" defTabSz="1018505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ОАИС</a:t>
            </a:r>
            <a:endParaRPr lang="ru-RU" sz="14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3" name="Рисунок 2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3428"/>
          <a:stretch/>
        </p:blipFill>
        <p:spPr>
          <a:xfrm>
            <a:off x="7315200" y="4892418"/>
            <a:ext cx="1769534" cy="1404292"/>
          </a:xfrm>
          <a:prstGeom prst="rect">
            <a:avLst/>
          </a:prstGeom>
        </p:spPr>
      </p:pic>
      <p:pic>
        <p:nvPicPr>
          <p:cNvPr id="2056" name="Picture 8" descr="ИКАО (логотип) — Мегаэнциклопедия Кирилла и Мефодия — медиаобъек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47" y="4284866"/>
            <a:ext cx="1250402" cy="1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Скругленный прямоугольник 222"/>
          <p:cNvSpPr/>
          <p:nvPr/>
        </p:nvSpPr>
        <p:spPr>
          <a:xfrm>
            <a:off x="9479138" y="2370661"/>
            <a:ext cx="2451468" cy="59452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государственный регистр юридических лиц и индивидуальных предпринимателей»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54204" y="3945939"/>
            <a:ext cx="2461631" cy="144845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018505"/>
            <a:r>
              <a:rPr lang="en-US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ID-</a:t>
            </a: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</a:t>
            </a: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50448" y="5849283"/>
            <a:ext cx="2995016" cy="18746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персонализации</a:t>
            </a:r>
            <a:endParaRPr lang="ru-RU" sz="1200" dirty="0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3656000" y="5488132"/>
            <a:ext cx="3092796" cy="948185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удостоверяющий центр </a:t>
            </a:r>
          </a:p>
          <a:p>
            <a:pPr algn="ctr" defTabSz="1018505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Государственной системы управления открытыми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ключами проверки электронной цифровой подписи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endParaRPr lang="ru-RU" sz="10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3591199" y="4266805"/>
            <a:ext cx="2513268" cy="111506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рограммно-техническая инфраструктура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выработки и распространения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ключей,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используемых для подтверждения подлинности электронных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машиносчитываемых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проездных документов </a:t>
            </a:r>
            <a:endParaRPr lang="ru-RU" sz="10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54204" y="2375112"/>
            <a:ext cx="2461631" cy="15346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Считыватель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3214172" y="3673708"/>
            <a:ext cx="952139" cy="32394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Клиентская программа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9473639" y="5278220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9565605" y="5344756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9684682" y="5423544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</a:p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иные информационные системы и ресурсы (ГИС(Р), ИС(Р))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7469324" y="1960340"/>
            <a:ext cx="1463426" cy="31260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Личный кабинет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9512004" y="1357907"/>
            <a:ext cx="2431147" cy="61383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 «Регистр населения»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9507262" y="4232632"/>
            <a:ext cx="2435889" cy="72079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регистр граждан, имеющих льготы, права на государственную помощь и иные виды поддержки»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34" name="Прямая со стрелкой 233"/>
          <p:cNvCxnSpPr/>
          <p:nvPr/>
        </p:nvCxnSpPr>
        <p:spPr>
          <a:xfrm flipV="1">
            <a:off x="3262398" y="5943013"/>
            <a:ext cx="371136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flipH="1">
            <a:off x="383496" y="4156512"/>
            <a:ext cx="5156" cy="165448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Прямая со стрелкой 223"/>
          <p:cNvCxnSpPr/>
          <p:nvPr/>
        </p:nvCxnSpPr>
        <p:spPr>
          <a:xfrm>
            <a:off x="9095304" y="1620705"/>
            <a:ext cx="392163" cy="133648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9470820" y="3331166"/>
            <a:ext cx="2459785" cy="56331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«Регистрационный учет»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48" name="Прямая со стрелкой 223"/>
          <p:cNvCxnSpPr/>
          <p:nvPr/>
        </p:nvCxnSpPr>
        <p:spPr>
          <a:xfrm>
            <a:off x="9124562" y="2557177"/>
            <a:ext cx="300734" cy="192849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 стрелкой 223"/>
          <p:cNvCxnSpPr>
            <a:endCxn id="246" idx="1"/>
          </p:cNvCxnSpPr>
          <p:nvPr/>
        </p:nvCxnSpPr>
        <p:spPr>
          <a:xfrm>
            <a:off x="9119842" y="3475830"/>
            <a:ext cx="350978" cy="136995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Прямая со стрелкой 223"/>
          <p:cNvCxnSpPr/>
          <p:nvPr/>
        </p:nvCxnSpPr>
        <p:spPr>
          <a:xfrm>
            <a:off x="9102909" y="4460860"/>
            <a:ext cx="392162" cy="166900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Прямая со стрелкой 223"/>
          <p:cNvCxnSpPr>
            <a:endCxn id="182" idx="1"/>
          </p:cNvCxnSpPr>
          <p:nvPr/>
        </p:nvCxnSpPr>
        <p:spPr>
          <a:xfrm>
            <a:off x="9126312" y="5466231"/>
            <a:ext cx="347327" cy="107069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225"/>
          <p:cNvCxnSpPr/>
          <p:nvPr/>
        </p:nvCxnSpPr>
        <p:spPr>
          <a:xfrm rot="10800000" flipV="1">
            <a:off x="6772101" y="6011209"/>
            <a:ext cx="421950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Скругленный прямоугольник 159"/>
          <p:cNvSpPr/>
          <p:nvPr/>
        </p:nvSpPr>
        <p:spPr>
          <a:xfrm>
            <a:off x="4969298" y="1898228"/>
            <a:ext cx="1813175" cy="39886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Информационная система организации с модулем </a:t>
            </a:r>
            <a:b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</a:b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КП СИС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4529450" y="1093571"/>
            <a:ext cx="2706936" cy="149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31361" y="482582"/>
            <a:ext cx="1514814" cy="2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Белорусская ID-карта заменит паспорт в 2019 год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" b="48059"/>
          <a:stretch/>
        </p:blipFill>
        <p:spPr bwMode="auto">
          <a:xfrm>
            <a:off x="448805" y="2603929"/>
            <a:ext cx="2156732" cy="12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81" y="2702823"/>
            <a:ext cx="969476" cy="969476"/>
          </a:xfrm>
          <a:prstGeom prst="rect">
            <a:avLst/>
          </a:prstGeom>
        </p:spPr>
      </p:pic>
      <p:cxnSp>
        <p:nvCxnSpPr>
          <p:cNvPr id="84" name="Прямая со стрелкой 83"/>
          <p:cNvCxnSpPr/>
          <p:nvPr/>
        </p:nvCxnSpPr>
        <p:spPr>
          <a:xfrm>
            <a:off x="383496" y="2578528"/>
            <a:ext cx="0" cy="132488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17" y="1452803"/>
            <a:ext cx="1727240" cy="3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5149" y="1678609"/>
            <a:ext cx="1463426" cy="231395"/>
          </a:xfrm>
          <a:prstGeom prst="roundRect">
            <a:avLst>
              <a:gd name="adj" fmla="val 965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portal.gov.by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53" y="684677"/>
            <a:ext cx="1267197" cy="1267197"/>
          </a:xfrm>
          <a:prstGeom prst="rect">
            <a:avLst/>
          </a:prstGeom>
        </p:spPr>
      </p:pic>
      <p:cxnSp>
        <p:nvCxnSpPr>
          <p:cNvPr id="95" name="Прямая со стрелкой 94"/>
          <p:cNvCxnSpPr/>
          <p:nvPr/>
        </p:nvCxnSpPr>
        <p:spPr>
          <a:xfrm>
            <a:off x="2655026" y="1727232"/>
            <a:ext cx="46644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3704902" y="2341243"/>
            <a:ext cx="0" cy="31471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Рисунок 2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3" y="2067386"/>
            <a:ext cx="2093637" cy="1800528"/>
          </a:xfrm>
          <a:prstGeom prst="rect">
            <a:avLst/>
          </a:prstGeom>
        </p:spPr>
      </p:pic>
      <p:cxnSp>
        <p:nvCxnSpPr>
          <p:cNvPr id="105" name="Прямая со стрелкой 104"/>
          <p:cNvCxnSpPr/>
          <p:nvPr/>
        </p:nvCxnSpPr>
        <p:spPr>
          <a:xfrm>
            <a:off x="4182530" y="3846460"/>
            <a:ext cx="37253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Производство платежных карт :: Банковские продукты и приложения :: Полли  Серви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7" y="4284866"/>
            <a:ext cx="2710231" cy="14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Прямая со стрелкой 233"/>
          <p:cNvCxnSpPr/>
          <p:nvPr/>
        </p:nvCxnSpPr>
        <p:spPr>
          <a:xfrm flipV="1">
            <a:off x="3201809" y="4832352"/>
            <a:ext cx="371136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Скругленный прямоугольник 185"/>
          <p:cNvSpPr/>
          <p:nvPr/>
        </p:nvSpPr>
        <p:spPr>
          <a:xfrm>
            <a:off x="4624140" y="3536606"/>
            <a:ext cx="2205845" cy="60297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Единая система идентификации физических и юридических лиц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6863853" y="3846460"/>
            <a:ext cx="37253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Рисунок 2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3" y="5589705"/>
            <a:ext cx="745037" cy="74503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95106" y="1915229"/>
            <a:ext cx="1813175" cy="40861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Автоматизированное рабочее место сотрудника (АРМ)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5882918" y="2327814"/>
            <a:ext cx="0" cy="31471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97" y="1175556"/>
            <a:ext cx="1251311" cy="78029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62" y="1488759"/>
            <a:ext cx="375141" cy="375141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>
            <a:off x="4529450" y="1654604"/>
            <a:ext cx="57595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4960831" y="818031"/>
            <a:ext cx="1813175" cy="24325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Интернет канал 1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мбит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/с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4" descr="https://3rim.info/uploads/posts/bel/1496512975_ecar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766" b="47882"/>
          <a:stretch/>
        </p:blipFill>
        <p:spPr bwMode="auto">
          <a:xfrm>
            <a:off x="4246511" y="530336"/>
            <a:ext cx="1100907" cy="7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827120" y="839742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34414" y="785330"/>
            <a:ext cx="499165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948910" y="726372"/>
            <a:ext cx="441560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0081" y="1241495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488" y="1241495"/>
            <a:ext cx="2394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Данные о гражданине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4997" y="1241495"/>
            <a:ext cx="261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организации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9272" y="1241495"/>
            <a:ext cx="318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Ввод данных в ручном режиме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4548" y="2335547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164" y="1538426"/>
            <a:ext cx="2928638" cy="756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883" y="1556378"/>
            <a:ext cx="2844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Данных отображенных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достаточно для работы и оказания услуг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0214" y="1514591"/>
            <a:ext cx="2610832" cy="7804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404" y="1556378"/>
            <a:ext cx="2683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Визуальное сравнение данных отраженных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64566" y="1528150"/>
            <a:ext cx="3272700" cy="766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4936" y="1556378"/>
            <a:ext cx="334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карты сотруднику организации в целях идентификации гражданина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16323" y="1511397"/>
            <a:ext cx="2706286" cy="783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7684" y="1556378"/>
            <a:ext cx="2765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Внесение информации, визуально отображенной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87" y="437242"/>
            <a:ext cx="953510" cy="10784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524" y="479534"/>
            <a:ext cx="1069453" cy="10250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365" y="480064"/>
            <a:ext cx="1110710" cy="110783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46191" y="541612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148511" y="3577490"/>
            <a:ext cx="2824898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Двойная стрелка вверх/вниз 32"/>
          <p:cNvSpPr/>
          <p:nvPr/>
        </p:nvSpPr>
        <p:spPr>
          <a:xfrm rot="5400000">
            <a:off x="7106572" y="2544079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6311" y="3217014"/>
            <a:ext cx="218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Считыватель </a:t>
            </a:r>
            <a:r>
              <a:rPr lang="en-US" dirty="0" smtClean="0"/>
              <a:t>ID</a:t>
            </a:r>
            <a:r>
              <a:rPr lang="ru-RU" dirty="0" smtClean="0"/>
              <a:t>-карт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18430" y="2439932"/>
            <a:ext cx="2222454" cy="94720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89373" y="2404258"/>
            <a:ext cx="187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Единая система идентификации физических и юридических </a:t>
            </a:r>
            <a:r>
              <a:rPr lang="ru-RU" dirty="0" smtClean="0"/>
              <a:t>лиц</a:t>
            </a:r>
            <a:endParaRPr lang="ru-RU" dirty="0"/>
          </a:p>
        </p:txBody>
      </p:sp>
      <p:pic>
        <p:nvPicPr>
          <p:cNvPr id="38" name="Picture 44" descr="https://cdn.pixabay.com/photo/2019/10/24/08/23/lock-4573711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246" y="2461136"/>
            <a:ext cx="1293225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171170" y="3567636"/>
            <a:ext cx="2631413" cy="9636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94560" y="3548367"/>
            <a:ext cx="263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Данных отображенных на </a:t>
            </a:r>
            <a:r>
              <a:rPr lang="en-US" dirty="0"/>
              <a:t>ID-</a:t>
            </a:r>
            <a:r>
              <a:rPr lang="ru-RU" dirty="0"/>
              <a:t>карте недостаточно для работы и оказания услуг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76915" y="3577490"/>
            <a:ext cx="3001944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00266" y="3578909"/>
            <a:ext cx="3099777" cy="923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297" y="3548367"/>
            <a:ext cx="304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Сотрудник организации входит </a:t>
            </a:r>
            <a:r>
              <a:rPr lang="ru-RU" dirty="0" smtClean="0"/>
              <a:t>со своей ЭЦП на ЕПЭУ для </a:t>
            </a:r>
            <a:r>
              <a:rPr lang="ru-RU" dirty="0"/>
              <a:t>получения недостающих сведений </a:t>
            </a:r>
            <a:r>
              <a:rPr lang="en-US" dirty="0"/>
              <a:t>ID</a:t>
            </a:r>
            <a:r>
              <a:rPr lang="ru-RU" dirty="0"/>
              <a:t>-карты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46567" y="3548367"/>
            <a:ext cx="290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Гражданин прикладывает </a:t>
            </a:r>
            <a:r>
              <a:rPr lang="en-US" dirty="0"/>
              <a:t>ID</a:t>
            </a:r>
            <a:r>
              <a:rPr lang="ru-RU" dirty="0"/>
              <a:t>-карту к считывателю и вводит </a:t>
            </a:r>
            <a:r>
              <a:rPr lang="en-US" dirty="0"/>
              <a:t>PIN</a:t>
            </a:r>
            <a:r>
              <a:rPr lang="ru-RU" dirty="0"/>
              <a:t>-код</a:t>
            </a:r>
          </a:p>
        </p:txBody>
      </p:sp>
      <p:pic>
        <p:nvPicPr>
          <p:cNvPr id="52" name="Picture 2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32" y="2680548"/>
            <a:ext cx="1829263" cy="4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58144" y="3217014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50" y="2401463"/>
            <a:ext cx="953510" cy="107841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55816" y="3217014"/>
            <a:ext cx="244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813" y="2488190"/>
            <a:ext cx="1069453" cy="1025006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>
          <a:xfrm>
            <a:off x="146190" y="2444626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895286" y="2209783"/>
            <a:ext cx="869352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трелка вправо 59"/>
          <p:cNvSpPr/>
          <p:nvPr/>
        </p:nvSpPr>
        <p:spPr>
          <a:xfrm>
            <a:off x="2219464" y="2820162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140599" y="3602767"/>
            <a:ext cx="286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ЕПЭУ представляет сведения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правильного ввода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PIN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-кода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Двойная стрелка вверх/вниз 61"/>
          <p:cNvSpPr/>
          <p:nvPr/>
        </p:nvSpPr>
        <p:spPr>
          <a:xfrm rot="5400000">
            <a:off x="4293787" y="260091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Двойная стрелка вверх/вниз 62"/>
          <p:cNvSpPr/>
          <p:nvPr/>
        </p:nvSpPr>
        <p:spPr>
          <a:xfrm rot="5400000">
            <a:off x="9152352" y="2544079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9865" y="3217014"/>
            <a:ext cx="230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ЕПЭУ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portal.gov.by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114104" y="4538037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137723" y="4647664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Двойная стрелка вверх/вниз 66"/>
          <p:cNvSpPr/>
          <p:nvPr/>
        </p:nvSpPr>
        <p:spPr>
          <a:xfrm rot="5400000">
            <a:off x="7094921" y="470758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4660" y="5380516"/>
            <a:ext cx="218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Считыватель </a:t>
            </a:r>
            <a:r>
              <a:rPr lang="en-US" dirty="0" smtClean="0"/>
              <a:t>ID</a:t>
            </a:r>
            <a:r>
              <a:rPr lang="ru-RU" dirty="0" smtClean="0"/>
              <a:t>-карт</a:t>
            </a:r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706779" y="4603434"/>
            <a:ext cx="2222454" cy="92517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60788" y="4567760"/>
            <a:ext cx="187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Единая система идентификации физических и юридических лиц</a:t>
            </a:r>
          </a:p>
        </p:txBody>
      </p:sp>
      <p:pic>
        <p:nvPicPr>
          <p:cNvPr id="71" name="Picture 44" descr="https://cdn.pixabay.com/photo/2019/10/24/08/23/lock-4573711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95" y="4624638"/>
            <a:ext cx="1293225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46493" y="5380516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99" y="4564965"/>
            <a:ext cx="953510" cy="107841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144165" y="5380516"/>
            <a:ext cx="244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162" y="4651692"/>
            <a:ext cx="1069453" cy="1025006"/>
          </a:xfrm>
          <a:prstGeom prst="rect">
            <a:avLst/>
          </a:prstGeom>
        </p:spPr>
      </p:pic>
      <p:pic>
        <p:nvPicPr>
          <p:cNvPr id="77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883635" y="4373285"/>
            <a:ext cx="869352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трелка вправо 77"/>
          <p:cNvSpPr/>
          <p:nvPr/>
        </p:nvSpPr>
        <p:spPr>
          <a:xfrm>
            <a:off x="2207813" y="4983664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войная стрелка вверх/вниз 78"/>
          <p:cNvSpPr/>
          <p:nvPr/>
        </p:nvSpPr>
        <p:spPr>
          <a:xfrm rot="5400000">
            <a:off x="4282136" y="4764413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Двойная стрелка вверх/вниз 79"/>
          <p:cNvSpPr/>
          <p:nvPr/>
        </p:nvSpPr>
        <p:spPr>
          <a:xfrm rot="5400000">
            <a:off x="9140701" y="470758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2082" y="5388983"/>
            <a:ext cx="230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 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9148511" y="5781766"/>
            <a:ext cx="2824898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71170" y="5771912"/>
            <a:ext cx="2631413" cy="9636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94560" y="5752643"/>
            <a:ext cx="263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Данных отображенных на </a:t>
            </a:r>
            <a:r>
              <a:rPr lang="en-US" dirty="0"/>
              <a:t>ID-</a:t>
            </a:r>
            <a:r>
              <a:rPr lang="ru-RU" dirty="0"/>
              <a:t>карте недостаточно для работы и оказания услуг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076915" y="5781766"/>
            <a:ext cx="3001944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900266" y="5783185"/>
            <a:ext cx="3099777" cy="923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28297" y="5752643"/>
            <a:ext cx="304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Сотрудник </a:t>
            </a:r>
            <a:r>
              <a:rPr lang="ru-RU" dirty="0" smtClean="0"/>
              <a:t>входит </a:t>
            </a:r>
            <a:r>
              <a:rPr lang="ru-RU" dirty="0"/>
              <a:t>в ИС организации, </a:t>
            </a:r>
            <a:r>
              <a:rPr lang="ru-RU" dirty="0" smtClean="0"/>
              <a:t>запускает </a:t>
            </a:r>
            <a:r>
              <a:rPr lang="ru-RU" dirty="0"/>
              <a:t>в ИС функцию, запрашивающую сведения с </a:t>
            </a:r>
            <a:r>
              <a:rPr lang="ru-RU" dirty="0" smtClean="0"/>
              <a:t>ID-карты и с ОАИС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6146567" y="5752643"/>
            <a:ext cx="290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Гражданин прикладывает </a:t>
            </a:r>
            <a:r>
              <a:rPr lang="en-US" dirty="0"/>
              <a:t>ID</a:t>
            </a:r>
            <a:r>
              <a:rPr lang="ru-RU" dirty="0"/>
              <a:t>-карту к считывателю и вводит </a:t>
            </a:r>
            <a:r>
              <a:rPr lang="en-US" dirty="0"/>
              <a:t>PIN</a:t>
            </a:r>
            <a:r>
              <a:rPr lang="ru-RU" dirty="0"/>
              <a:t>-код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9140599" y="5807043"/>
            <a:ext cx="286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 получает необходимые сведения после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ввода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клиентом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PIN-кода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114104" y="6742313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8" name="Рисунок 9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23" y="4656131"/>
            <a:ext cx="790448" cy="790448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70" y="4691705"/>
            <a:ext cx="1251311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066" y="819203"/>
            <a:ext cx="1068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Работы, которые необходимо совершить организациям для обеспечения готовности </a:t>
            </a:r>
            <a:b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 работе с биометрическими документами и БИСРС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анализ бизнес-процессов, в которых использовался (будет использоваться) паспорт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закупка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считывателей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закупка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средств ЭЦП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обеспечение рабочих мест с доступом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 сети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Интернет со скоростью 1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мб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/с;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информационных систем с ОАИС, системой идентификации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8" y="4358633"/>
            <a:ext cx="3378199" cy="22549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8" y="4236646"/>
            <a:ext cx="2983972" cy="2516814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2218269" y="4724399"/>
            <a:ext cx="1930398" cy="736305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4944" y="4497105"/>
            <a:ext cx="4432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www.mpt.gov.by</a:t>
            </a: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E-mail: mpt@mpt.gov.by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9" y="5932861"/>
            <a:ext cx="3000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03980" y="2956856"/>
            <a:ext cx="7594352" cy="11449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8133" y="5501718"/>
            <a:ext cx="11285757" cy="1010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Докладчик: заместитель начальника управления стратегического развития Министерства связи и информатизации </a:t>
            </a:r>
          </a:p>
          <a:p>
            <a:pPr marL="0" indent="0" algn="r"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Василенко Александр Николаевич</a:t>
            </a:r>
            <a:endParaRPr lang="ru-RU" sz="2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2" y="390640"/>
            <a:ext cx="3000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436</Words>
  <Application>Microsoft Office PowerPoint</Application>
  <PresentationFormat>Широкоэкранный</PresentationFormat>
  <Paragraphs>91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Москалев</dc:creator>
  <cp:lastModifiedBy>Василенко Александр Николаевич</cp:lastModifiedBy>
  <cp:revision>100</cp:revision>
  <dcterms:created xsi:type="dcterms:W3CDTF">2020-08-27T12:42:16Z</dcterms:created>
  <dcterms:modified xsi:type="dcterms:W3CDTF">2020-09-09T13:14:09Z</dcterms:modified>
</cp:coreProperties>
</file>