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9"/>
  </p:notesMasterIdLst>
  <p:sldIdLst>
    <p:sldId id="275" r:id="rId2"/>
    <p:sldId id="293" r:id="rId3"/>
    <p:sldId id="321" r:id="rId4"/>
    <p:sldId id="299" r:id="rId5"/>
    <p:sldId id="312" r:id="rId6"/>
    <p:sldId id="313" r:id="rId7"/>
    <p:sldId id="311" r:id="rId8"/>
    <p:sldId id="295" r:id="rId9"/>
    <p:sldId id="300" r:id="rId10"/>
    <p:sldId id="318" r:id="rId11"/>
    <p:sldId id="298" r:id="rId12"/>
    <p:sldId id="323" r:id="rId13"/>
    <p:sldId id="309" r:id="rId14"/>
    <p:sldId id="322" r:id="rId15"/>
    <p:sldId id="310" r:id="rId16"/>
    <p:sldId id="315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4F"/>
    <a:srgbClr val="0086AC"/>
    <a:srgbClr val="41140B"/>
    <a:srgbClr val="DAD7C6"/>
    <a:srgbClr val="9E1306"/>
    <a:srgbClr val="C6AEA2"/>
    <a:srgbClr val="9E100E"/>
    <a:srgbClr val="6F2313"/>
    <a:srgbClr val="D0D4B6"/>
    <a:srgbClr val="9BA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6821" autoAdjust="0"/>
  </p:normalViewPr>
  <p:slideViewPr>
    <p:cSldViewPr>
      <p:cViewPr varScale="1">
        <p:scale>
          <a:sx n="113" d="100"/>
          <a:sy n="113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Copyright Showeet.com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Perso\sho8\Origami\fond1_origam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79512" y="878855"/>
            <a:ext cx="4392488" cy="1470025"/>
          </a:xfrm>
        </p:spPr>
        <p:txBody>
          <a:bodyPr lIns="0" rIns="0" anchor="b">
            <a:normAutofit/>
          </a:bodyPr>
          <a:lstStyle>
            <a:lvl1pPr>
              <a:defRPr sz="3200" b="1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219200" y="2708920"/>
            <a:ext cx="2133600" cy="365125"/>
          </a:xfrm>
        </p:spPr>
        <p:txBody>
          <a:bodyPr/>
          <a:lstStyle>
            <a:lvl1pPr algn="ctr">
              <a:defRPr sz="1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D89EED-4E11-4D7F-9EAA-86CBFAD2334D}" type="datetimeFigureOut">
              <a:rPr lang="fr-FR" smtClean="0"/>
              <a:pPr/>
              <a:t>08/09/2020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179512" y="2528900"/>
            <a:ext cx="4392488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84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Documents\Perso\sho8\Origami\fond2_origam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83968" y="274638"/>
            <a:ext cx="4402832" cy="1143000"/>
          </a:xfrm>
        </p:spPr>
        <p:txBody>
          <a:bodyPr>
            <a:noAutofit/>
          </a:bodyPr>
          <a:lstStyle>
            <a:lvl1pPr algn="r">
              <a:defRPr sz="2800" cap="all" baseline="0">
                <a:solidFill>
                  <a:srgbClr val="0086A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5050904" cy="4137323"/>
          </a:xfrm>
        </p:spPr>
        <p:txBody>
          <a:bodyPr lIns="0" rIns="0">
            <a:normAutofit/>
          </a:bodyPr>
          <a:lstStyle>
            <a:lvl1pPr algn="r">
              <a:defRPr sz="24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1pPr>
            <a:lvl2pPr algn="r">
              <a:defRPr sz="20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2pPr>
            <a:lvl3pPr algn="r">
              <a:defRPr sz="18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3pPr>
            <a:lvl4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4pPr>
            <a:lvl5pPr algn="r">
              <a:defRPr sz="1600">
                <a:solidFill>
                  <a:srgbClr val="00204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004048" y="6356350"/>
            <a:ext cx="2895600" cy="365125"/>
          </a:xfrm>
        </p:spPr>
        <p:txBody>
          <a:bodyPr/>
          <a:lstStyle/>
          <a:p>
            <a:pPr algn="r"/>
            <a:r>
              <a:rPr lang="en-US" noProof="0" dirty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AE199FAC-4B86-4121-B622-50028D35B744}" type="slidenum">
              <a:rPr lang="fr-FR" smtClean="0"/>
              <a:pPr/>
              <a:t>‹#›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635896" y="6309320"/>
            <a:ext cx="5040560" cy="0"/>
          </a:xfrm>
          <a:prstGeom prst="line">
            <a:avLst/>
          </a:prstGeom>
          <a:ln w="28575">
            <a:solidFill>
              <a:srgbClr val="008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7812360" y="6356350"/>
            <a:ext cx="375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4555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9EED-4E11-4D7F-9EAA-86CBFAD2334D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9FAC-4B86-4121-B622-50028D35B74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559601" y="2708920"/>
            <a:ext cx="4144888" cy="720080"/>
          </a:xfrm>
        </p:spPr>
        <p:txBody>
          <a:bodyPr/>
          <a:lstStyle/>
          <a:p>
            <a:r>
              <a:rPr lang="ru-RU" dirty="0"/>
              <a:t>Оперативно-аналитический центр при Президенте Республики Беларусь</a:t>
            </a:r>
          </a:p>
          <a:p>
            <a:endParaRPr lang="ru-RU" sz="500" dirty="0"/>
          </a:p>
          <a:p>
            <a:r>
              <a:rPr lang="ru-RU" dirty="0"/>
              <a:t>Государственное предприятие «НИИ ТЗИ»</a:t>
            </a:r>
          </a:p>
          <a:p>
            <a:endParaRPr lang="fr-FR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869160"/>
            <a:ext cx="1637436" cy="1637436"/>
          </a:xfrm>
          <a:prstGeom prst="rect">
            <a:avLst/>
          </a:prstGeom>
        </p:spPr>
      </p:pic>
      <p:sp>
        <p:nvSpPr>
          <p:cNvPr id="10" name="Espace réservé de la date 1"/>
          <p:cNvSpPr txBox="1">
            <a:spLocks/>
          </p:cNvSpPr>
          <p:nvPr/>
        </p:nvSpPr>
        <p:spPr>
          <a:xfrm>
            <a:off x="72008" y="1268760"/>
            <a:ext cx="5220072" cy="72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204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1"/>
                </a:solidFill>
              </a:rPr>
              <a:t>Единая система идентификации физических и юридических лиц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12" name="Espace réservé du numéro de diapositive 5"/>
          <p:cNvSpPr txBox="1">
            <a:spLocks/>
          </p:cNvSpPr>
          <p:nvPr/>
        </p:nvSpPr>
        <p:spPr>
          <a:xfrm>
            <a:off x="8244408" y="6381328"/>
            <a:ext cx="65841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fld id="{F9922A8A-E335-4B01-9B47-7F79D612943A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  <p:sp>
        <p:nvSpPr>
          <p:cNvPr id="13" name="Espace réservé de la date 1"/>
          <p:cNvSpPr txBox="1">
            <a:spLocks/>
          </p:cNvSpPr>
          <p:nvPr/>
        </p:nvSpPr>
        <p:spPr>
          <a:xfrm>
            <a:off x="3646240" y="1556792"/>
            <a:ext cx="5040560" cy="2220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АТРИБУТЫ ПОЛЬЗОВАТЕЛЯ</a:t>
            </a:r>
          </a:p>
          <a:p>
            <a:pPr algn="ctr"/>
            <a:endParaRPr lang="ru-RU" sz="2800" b="1" dirty="0">
              <a:solidFill>
                <a:schemeClr val="tx2"/>
              </a:solidFill>
            </a:endParaRPr>
          </a:p>
          <a:p>
            <a:r>
              <a:rPr lang="ru-RU" sz="2000" b="1" dirty="0">
                <a:solidFill>
                  <a:schemeClr val="tx2"/>
                </a:solidFill>
              </a:rPr>
              <a:t>"</a:t>
            </a:r>
            <a:r>
              <a:rPr lang="en-US" sz="2000" b="1" dirty="0" err="1">
                <a:solidFill>
                  <a:schemeClr val="tx2"/>
                </a:solidFill>
              </a:rPr>
              <a:t>serialNumber</a:t>
            </a:r>
            <a:r>
              <a:rPr lang="en-US" sz="2000" b="1" dirty="0">
                <a:solidFill>
                  <a:schemeClr val="tx2"/>
                </a:solidFill>
              </a:rPr>
              <a:t>":"</a:t>
            </a:r>
            <a:r>
              <a:rPr lang="ru-RU" sz="2000" b="1" dirty="0">
                <a:solidFill>
                  <a:schemeClr val="tx2"/>
                </a:solidFill>
              </a:rPr>
              <a:t>3150585А086</a:t>
            </a:r>
            <a:r>
              <a:rPr lang="en-US" sz="2000" b="1" dirty="0">
                <a:solidFill>
                  <a:schemeClr val="tx2"/>
                </a:solidFill>
              </a:rPr>
              <a:t>PB</a:t>
            </a:r>
            <a:r>
              <a:rPr lang="ru-RU" sz="2000" b="1" dirty="0">
                <a:solidFill>
                  <a:schemeClr val="tx2"/>
                </a:solidFill>
              </a:rPr>
              <a:t>3</a:t>
            </a:r>
            <a:r>
              <a:rPr lang="en-US" sz="2000" b="1" dirty="0">
                <a:solidFill>
                  <a:schemeClr val="tx2"/>
                </a:solidFill>
              </a:rPr>
              <a:t>",</a:t>
            </a:r>
            <a:endParaRPr lang="ru-RU" sz="2000" b="1" dirty="0">
              <a:solidFill>
                <a:schemeClr val="tx2"/>
              </a:solidFill>
            </a:endParaRP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"</a:t>
            </a:r>
            <a:r>
              <a:rPr lang="en-US" sz="2000" b="1" dirty="0">
                <a:solidFill>
                  <a:schemeClr val="tx2"/>
                </a:solidFill>
              </a:rPr>
              <a:t>surname":"</a:t>
            </a:r>
            <a:r>
              <a:rPr lang="ru-RU" sz="2000" b="1" dirty="0">
                <a:solidFill>
                  <a:schemeClr val="tx2"/>
                </a:solidFill>
              </a:rPr>
              <a:t>Шуманский",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endParaRPr lang="ru-RU" sz="2000" b="1" dirty="0">
              <a:solidFill>
                <a:schemeClr val="tx2"/>
              </a:solidFill>
            </a:endParaRP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"</a:t>
            </a:r>
            <a:r>
              <a:rPr lang="en-US" sz="2000" b="1" dirty="0">
                <a:solidFill>
                  <a:schemeClr val="tx2"/>
                </a:solidFill>
              </a:rPr>
              <a:t>name</a:t>
            </a:r>
            <a:r>
              <a:rPr lang="en-US" sz="2000" b="1" dirty="0" smtClean="0">
                <a:solidFill>
                  <a:schemeClr val="tx2"/>
                </a:solidFill>
              </a:rPr>
              <a:t>":"</a:t>
            </a:r>
            <a:r>
              <a:rPr lang="ru-RU" sz="2000" b="1" dirty="0" smtClean="0">
                <a:solidFill>
                  <a:schemeClr val="tx2"/>
                </a:solidFill>
              </a:rPr>
              <a:t>Дмитрий",</a:t>
            </a:r>
          </a:p>
          <a:p>
            <a:endParaRPr lang="ru-RU" sz="2000" b="1" dirty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"</a:t>
            </a:r>
            <a:r>
              <a:rPr lang="en-US" sz="2000" b="1" dirty="0" err="1">
                <a:solidFill>
                  <a:schemeClr val="tx2"/>
                </a:solidFill>
              </a:rPr>
              <a:t>givenName</a:t>
            </a:r>
            <a:r>
              <a:rPr lang="en-US" sz="2000" b="1" dirty="0">
                <a:solidFill>
                  <a:schemeClr val="tx2"/>
                </a:solidFill>
              </a:rPr>
              <a:t>":"</a:t>
            </a:r>
            <a:r>
              <a:rPr lang="ru-RU" sz="2000" b="1" dirty="0">
                <a:solidFill>
                  <a:schemeClr val="tx2"/>
                </a:solidFill>
              </a:rPr>
              <a:t>Игоревич",</a:t>
            </a: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"</a:t>
            </a:r>
            <a:r>
              <a:rPr lang="en-US" sz="2000" b="1" dirty="0">
                <a:solidFill>
                  <a:schemeClr val="tx2"/>
                </a:solidFill>
              </a:rPr>
              <a:t>certificate</a:t>
            </a:r>
            <a:r>
              <a:rPr lang="en-US" sz="2000" b="1" dirty="0" smtClean="0">
                <a:solidFill>
                  <a:schemeClr val="tx2"/>
                </a:solidFill>
              </a:rPr>
              <a:t>":</a:t>
            </a:r>
            <a:r>
              <a:rPr lang="en-US" sz="2000" b="1" dirty="0">
                <a:solidFill>
                  <a:schemeClr val="tx2"/>
                </a:solidFill>
              </a:rPr>
              <a:t>"</a:t>
            </a:r>
            <a:r>
              <a:rPr lang="en-US" sz="2000" b="1" dirty="0" smtClean="0">
                <a:solidFill>
                  <a:schemeClr val="tx2"/>
                </a:solidFill>
              </a:rPr>
              <a:t>&lt;</a:t>
            </a:r>
            <a:r>
              <a:rPr lang="ru-RU" sz="2000" b="1" dirty="0" smtClean="0">
                <a:solidFill>
                  <a:schemeClr val="tx2"/>
                </a:solidFill>
              </a:rPr>
              <a:t>значение атрибутного  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                            сертификата</a:t>
            </a:r>
            <a:r>
              <a:rPr lang="en-US" sz="2000" b="1" dirty="0" smtClean="0">
                <a:solidFill>
                  <a:schemeClr val="tx2"/>
                </a:solidFill>
              </a:rPr>
              <a:t>&gt;</a:t>
            </a:r>
            <a:r>
              <a:rPr lang="ru-RU" sz="2000" b="1" dirty="0">
                <a:solidFill>
                  <a:schemeClr val="tx2"/>
                </a:solidFill>
              </a:rPr>
              <a:t>",</a:t>
            </a:r>
          </a:p>
          <a:p>
            <a:endParaRPr lang="ru-RU" sz="2000" b="1" dirty="0">
              <a:solidFill>
                <a:schemeClr val="tx2"/>
              </a:solidFill>
            </a:endParaRPr>
          </a:p>
          <a:p>
            <a:r>
              <a:rPr lang="en-US" sz="2000" b="1" dirty="0" smtClean="0">
                <a:solidFill>
                  <a:schemeClr val="tx2"/>
                </a:solidFill>
              </a:rPr>
              <a:t>“</a:t>
            </a:r>
            <a:r>
              <a:rPr lang="en-US" sz="2000" b="1" dirty="0" err="1" smtClean="0">
                <a:solidFill>
                  <a:schemeClr val="tx2"/>
                </a:solidFill>
              </a:rPr>
              <a:t>reg_place</a:t>
            </a:r>
            <a:r>
              <a:rPr lang="en-US" sz="2000" b="1" dirty="0" smtClean="0">
                <a:solidFill>
                  <a:schemeClr val="tx2"/>
                </a:solidFill>
              </a:rPr>
              <a:t>":"&lt;</a:t>
            </a:r>
            <a:r>
              <a:rPr lang="ru-RU" sz="2000" b="1" dirty="0" smtClean="0">
                <a:solidFill>
                  <a:schemeClr val="tx2"/>
                </a:solidFill>
              </a:rPr>
              <a:t>адрес регистрации</a:t>
            </a:r>
            <a:r>
              <a:rPr lang="en-US" sz="2000" b="1" dirty="0" smtClean="0">
                <a:solidFill>
                  <a:schemeClr val="tx2"/>
                </a:solidFill>
              </a:rPr>
              <a:t>&gt;</a:t>
            </a:r>
            <a:r>
              <a:rPr lang="en-US" sz="2000" b="1" dirty="0">
                <a:solidFill>
                  <a:schemeClr val="tx2"/>
                </a:solidFill>
              </a:rPr>
              <a:t>"</a:t>
            </a:r>
            <a:endParaRPr lang="ru-RU" sz="2000" b="1" dirty="0">
              <a:solidFill>
                <a:schemeClr val="tx2"/>
              </a:solidFill>
            </a:endParaRPr>
          </a:p>
          <a:p>
            <a:endParaRPr lang="ru-RU" sz="2000" b="1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fld id="{F9922A8A-E335-4B01-9B47-7F79D612943A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  <p:sp>
        <p:nvSpPr>
          <p:cNvPr id="13" name="Espace réservé de la date 1"/>
          <p:cNvSpPr txBox="1">
            <a:spLocks/>
          </p:cNvSpPr>
          <p:nvPr/>
        </p:nvSpPr>
        <p:spPr>
          <a:xfrm>
            <a:off x="3203848" y="1268760"/>
            <a:ext cx="5400600" cy="42484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b="1" dirty="0" smtClean="0">
                <a:solidFill>
                  <a:schemeClr val="tx2"/>
                </a:solidFill>
              </a:rPr>
              <a:t>КПСИС предназначен</a:t>
            </a:r>
            <a:endParaRPr lang="ru-RU" sz="2600" b="1" dirty="0">
              <a:solidFill>
                <a:schemeClr val="tx2"/>
              </a:solidFill>
            </a:endParaRPr>
          </a:p>
          <a:p>
            <a:pPr algn="just"/>
            <a:endParaRPr lang="ru-RU" b="1" dirty="0">
              <a:solidFill>
                <a:schemeClr val="tx2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Предоставление прикладным системам интерфейсов взаимодействия с ЕС ИФЮЛ.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Защита передаваемых сообщений с применением криптографических алгоритмов, стандартизованных в Республике Беларусь.</a:t>
            </a:r>
            <a:endParaRPr lang="ru-RU" sz="1050" dirty="0" smtClean="0">
              <a:solidFill>
                <a:schemeClr val="tx2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Предоставление сервисов выработки ЭЦП с применением </a:t>
            </a:r>
            <a:r>
              <a:rPr lang="en-US" sz="2000" dirty="0" smtClean="0">
                <a:solidFill>
                  <a:schemeClr val="tx2"/>
                </a:solidFill>
              </a:rPr>
              <a:t>ID-</a:t>
            </a:r>
            <a:r>
              <a:rPr lang="ru-RU" sz="2000" dirty="0" smtClean="0">
                <a:solidFill>
                  <a:schemeClr val="tx2"/>
                </a:solidFill>
              </a:rPr>
              <a:t>карты в терминальном режиме.</a:t>
            </a:r>
            <a:endParaRPr lang="ru-RU" sz="2000" dirty="0">
              <a:solidFill>
                <a:schemeClr val="tx2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Предоставление сервисов проверки ЭЦП.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Предоставления сервисов контроля целостности.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Предоставление сервисов защищенного </a:t>
            </a:r>
            <a:r>
              <a:rPr lang="en-US" sz="2000" dirty="0" smtClean="0">
                <a:solidFill>
                  <a:schemeClr val="tx2"/>
                </a:solidFill>
              </a:rPr>
              <a:t>TLS-</a:t>
            </a:r>
            <a:r>
              <a:rPr lang="ru-RU" sz="2000" dirty="0" smtClean="0">
                <a:solidFill>
                  <a:schemeClr val="tx2"/>
                </a:solidFill>
              </a:rPr>
              <a:t>соединения.</a:t>
            </a:r>
          </a:p>
        </p:txBody>
      </p:sp>
    </p:spTree>
    <p:extLst>
      <p:ext uri="{BB962C8B-B14F-4D97-AF65-F5344CB8AC3E}">
        <p14:creationId xmlns:p14="http://schemas.microsoft.com/office/powerpoint/2010/main" val="33298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fld id="{F9922A8A-E335-4B01-9B47-7F79D612943A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  <p:sp>
        <p:nvSpPr>
          <p:cNvPr id="13" name="Espace réservé de la date 1"/>
          <p:cNvSpPr txBox="1">
            <a:spLocks/>
          </p:cNvSpPr>
          <p:nvPr/>
        </p:nvSpPr>
        <p:spPr>
          <a:xfrm>
            <a:off x="3059832" y="1700808"/>
            <a:ext cx="6048672" cy="42484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СОСТАВ КПСИС</a:t>
            </a:r>
            <a:endParaRPr lang="ru-RU" sz="2800" b="1" dirty="0">
              <a:solidFill>
                <a:schemeClr val="tx2"/>
              </a:solidFill>
            </a:endParaRPr>
          </a:p>
          <a:p>
            <a:pPr algn="ctr"/>
            <a:endParaRPr lang="ru-RU" sz="2800" b="1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Модуль поддержки </a:t>
            </a:r>
            <a:r>
              <a:rPr lang="en-US" sz="2400" dirty="0" err="1">
                <a:solidFill>
                  <a:schemeClr val="tx2"/>
                </a:solidFill>
              </a:rPr>
              <a:t>OpenID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connect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Сервис контроля целостности.</a:t>
            </a:r>
            <a:endParaRPr lang="ru-RU" sz="110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Сервис выработки ЭЦП.</a:t>
            </a:r>
            <a:endParaRPr lang="ru-RU" sz="24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Сервис проверки ЭЦП.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Сервис предварительного шифрования.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Терминал.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Программный </a:t>
            </a:r>
            <a:r>
              <a:rPr lang="en-US" sz="2400" dirty="0" smtClean="0">
                <a:solidFill>
                  <a:schemeClr val="tx2"/>
                </a:solidFill>
              </a:rPr>
              <a:t>TLS</a:t>
            </a:r>
            <a:r>
              <a:rPr lang="ru-RU" sz="2400" dirty="0" smtClean="0">
                <a:solidFill>
                  <a:schemeClr val="tx2"/>
                </a:solidFill>
              </a:rPr>
              <a:t>-сервер.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Сервис генерации личного ключа и запроса на выпуск СОК КА.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fld id="{F9922A8A-E335-4B01-9B47-7F79D612943A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  <p:sp>
        <p:nvSpPr>
          <p:cNvPr id="13" name="Espace réservé de la date 1"/>
          <p:cNvSpPr txBox="1">
            <a:spLocks/>
          </p:cNvSpPr>
          <p:nvPr/>
        </p:nvSpPr>
        <p:spPr>
          <a:xfrm>
            <a:off x="3059832" y="1556792"/>
            <a:ext cx="5904655" cy="46805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КЛИЕНТСКАЯ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ПРОГРАММА</a:t>
            </a:r>
            <a:endParaRPr lang="ru-RU" sz="2800" b="1" dirty="0">
              <a:solidFill>
                <a:schemeClr val="tx2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Взаимодействует с идентификационной картой через считыватель смарт-карт, считыватель </a:t>
            </a:r>
            <a:r>
              <a:rPr lang="ru-RU" sz="2400" dirty="0">
                <a:solidFill>
                  <a:schemeClr val="tx2"/>
                </a:solidFill>
              </a:rPr>
              <a:t>документов «Регула</a:t>
            </a:r>
            <a:r>
              <a:rPr lang="ru-RU" sz="2400" dirty="0" smtClean="0">
                <a:solidFill>
                  <a:schemeClr val="tx2"/>
                </a:solidFill>
              </a:rPr>
              <a:t>» (</a:t>
            </a:r>
            <a:r>
              <a:rPr lang="ru-RU" sz="2400" dirty="0">
                <a:solidFill>
                  <a:schemeClr val="tx2"/>
                </a:solidFill>
              </a:rPr>
              <a:t>протестирована модель </a:t>
            </a:r>
            <a:r>
              <a:rPr lang="ru-RU" sz="2400" dirty="0" smtClean="0">
                <a:solidFill>
                  <a:schemeClr val="tx2"/>
                </a:solidFill>
              </a:rPr>
              <a:t>7024.110).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Взаимодействует с криптопровайдером по </a:t>
            </a:r>
            <a:r>
              <a:rPr lang="en-US" sz="2400" dirty="0" smtClean="0">
                <a:solidFill>
                  <a:schemeClr val="tx2"/>
                </a:solidFill>
              </a:rPr>
              <a:t>Windows Crypto API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Устанавливает </a:t>
            </a:r>
            <a:r>
              <a:rPr lang="en-US" sz="2400" dirty="0" smtClean="0">
                <a:solidFill>
                  <a:schemeClr val="tx2"/>
                </a:solidFill>
              </a:rPr>
              <a:t>TLS-</a:t>
            </a:r>
            <a:r>
              <a:rPr lang="ru-RU" sz="2400" dirty="0" smtClean="0">
                <a:solidFill>
                  <a:schemeClr val="tx2"/>
                </a:solidFill>
              </a:rPr>
              <a:t>соединение с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TLS</a:t>
            </a:r>
            <a:r>
              <a:rPr lang="ru-RU" sz="2400" dirty="0" smtClean="0">
                <a:solidFill>
                  <a:schemeClr val="tx2"/>
                </a:solidFill>
              </a:rPr>
              <a:t>-сервером на КПСИС в соответствии СТБ 34.101.65.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Взаимодействует с ЕС ИФЮЛ и КПСИС.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06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fld id="{F9922A8A-E335-4B01-9B47-7F79D612943A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  <p:sp>
        <p:nvSpPr>
          <p:cNvPr id="13" name="Espace réservé de la date 1"/>
          <p:cNvSpPr txBox="1">
            <a:spLocks/>
          </p:cNvSpPr>
          <p:nvPr/>
        </p:nvSpPr>
        <p:spPr>
          <a:xfrm>
            <a:off x="3275857" y="1340768"/>
            <a:ext cx="5472607" cy="49685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КЛИЕНТСКАЯ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ПРОГРАММА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Выработка ЭЦП с помощью </a:t>
            </a:r>
            <a:r>
              <a:rPr lang="en-US" sz="2400" dirty="0" smtClean="0">
                <a:solidFill>
                  <a:schemeClr val="tx2"/>
                </a:solidFill>
              </a:rPr>
              <a:t>ID-</a:t>
            </a:r>
            <a:r>
              <a:rPr lang="ru-RU" sz="2400" dirty="0" smtClean="0">
                <a:solidFill>
                  <a:schemeClr val="tx2"/>
                </a:solidFill>
              </a:rPr>
              <a:t>карты в базовом режиме.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Выработка ЭЦП с помощью </a:t>
            </a:r>
            <a:r>
              <a:rPr lang="en-US" sz="2400" dirty="0" smtClean="0">
                <a:solidFill>
                  <a:schemeClr val="tx2"/>
                </a:solidFill>
              </a:rPr>
              <a:t>ID-</a:t>
            </a:r>
            <a:r>
              <a:rPr lang="ru-RU" sz="2400" dirty="0" smtClean="0">
                <a:solidFill>
                  <a:schemeClr val="tx2"/>
                </a:solidFill>
              </a:rPr>
              <a:t>карты в терминальном режиме.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Выработка ЭЦП с помощью установленного криптопровайдера и </a:t>
            </a:r>
            <a:r>
              <a:rPr lang="en-US" sz="2400" dirty="0" smtClean="0">
                <a:solidFill>
                  <a:schemeClr val="tx2"/>
                </a:solidFill>
              </a:rPr>
              <a:t>USB-</a:t>
            </a:r>
            <a:r>
              <a:rPr lang="ru-RU" sz="2400" dirty="0" err="1" smtClean="0">
                <a:solidFill>
                  <a:schemeClr val="tx2"/>
                </a:solidFill>
              </a:rPr>
              <a:t>токена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Проверка ЭЦП, выработанного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ID-</a:t>
            </a:r>
            <a:r>
              <a:rPr lang="ru-RU" sz="2400" dirty="0" smtClean="0">
                <a:solidFill>
                  <a:schemeClr val="tx2"/>
                </a:solidFill>
              </a:rPr>
              <a:t>картой.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Проверка ЭЦП, выработанного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USB-</a:t>
            </a:r>
            <a:r>
              <a:rPr lang="ru-RU" sz="2400" dirty="0" err="1" smtClean="0">
                <a:solidFill>
                  <a:schemeClr val="tx2"/>
                </a:solidFill>
              </a:rPr>
              <a:t>токеном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19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fld id="{F9922A8A-E335-4B01-9B47-7F79D612943A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  <p:sp>
        <p:nvSpPr>
          <p:cNvPr id="13" name="Espace réservé de la date 1"/>
          <p:cNvSpPr txBox="1">
            <a:spLocks/>
          </p:cNvSpPr>
          <p:nvPr/>
        </p:nvSpPr>
        <p:spPr>
          <a:xfrm>
            <a:off x="3419872" y="1340768"/>
            <a:ext cx="5578081" cy="496855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КЛИЕНТСКАЯ ПРОГРАММА функционирует под управлением</a:t>
            </a:r>
          </a:p>
          <a:p>
            <a:pPr algn="ctr"/>
            <a:endParaRPr lang="ru-RU" sz="2800" b="1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Windows 7 </a:t>
            </a:r>
            <a:r>
              <a:rPr lang="ru-RU" sz="2400" dirty="0">
                <a:solidFill>
                  <a:schemeClr val="tx2"/>
                </a:solidFill>
              </a:rPr>
              <a:t>х 32/64, </a:t>
            </a:r>
            <a:r>
              <a:rPr lang="en-US" sz="2400" dirty="0">
                <a:solidFill>
                  <a:schemeClr val="tx2"/>
                </a:solidFill>
              </a:rPr>
              <a:t>Windows 8 </a:t>
            </a:r>
            <a:r>
              <a:rPr lang="ru-RU" sz="2400" dirty="0">
                <a:solidFill>
                  <a:schemeClr val="tx2"/>
                </a:solidFill>
              </a:rPr>
              <a:t>х 32/64, </a:t>
            </a:r>
            <a:r>
              <a:rPr lang="en-US" sz="2400" dirty="0">
                <a:solidFill>
                  <a:schemeClr val="tx2"/>
                </a:solidFill>
              </a:rPr>
              <a:t>Windows 8.1 </a:t>
            </a:r>
            <a:r>
              <a:rPr lang="ru-RU" sz="2400" dirty="0">
                <a:solidFill>
                  <a:schemeClr val="tx2"/>
                </a:solidFill>
              </a:rPr>
              <a:t>х 32/64, </a:t>
            </a:r>
            <a:r>
              <a:rPr lang="en-US" sz="2400" dirty="0">
                <a:solidFill>
                  <a:schemeClr val="tx2"/>
                </a:solidFill>
              </a:rPr>
              <a:t>Windows 10 </a:t>
            </a:r>
            <a:r>
              <a:rPr lang="ru-RU" sz="2400" dirty="0">
                <a:solidFill>
                  <a:schemeClr val="tx2"/>
                </a:solidFill>
              </a:rPr>
              <a:t>х </a:t>
            </a:r>
            <a:r>
              <a:rPr lang="ru-RU" sz="2400" dirty="0" smtClean="0">
                <a:solidFill>
                  <a:schemeClr val="tx2"/>
                </a:solidFill>
              </a:rPr>
              <a:t>32/64.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/>
                </a:solidFill>
              </a:rPr>
              <a:t>RedHat</a:t>
            </a:r>
            <a:r>
              <a:rPr lang="en-US" sz="2400" dirty="0">
                <a:solidFill>
                  <a:schemeClr val="tx2"/>
                </a:solidFill>
              </a:rPr>
              <a:t> Linux Enterprise 7, Linux Enterprise Server 11, Linux Mint (17 </a:t>
            </a:r>
            <a:r>
              <a:rPr lang="ru-RU" sz="2400" dirty="0">
                <a:solidFill>
                  <a:schemeClr val="tx2"/>
                </a:solidFill>
              </a:rPr>
              <a:t>и выше), </a:t>
            </a:r>
            <a:r>
              <a:rPr lang="en-US" sz="2400" dirty="0">
                <a:solidFill>
                  <a:schemeClr val="tx2"/>
                </a:solidFill>
              </a:rPr>
              <a:t>CentOS (7.x.x </a:t>
            </a:r>
            <a:r>
              <a:rPr lang="ru-RU" sz="2400" dirty="0">
                <a:solidFill>
                  <a:schemeClr val="tx2"/>
                </a:solidFill>
              </a:rPr>
              <a:t>и выше), </a:t>
            </a:r>
            <a:r>
              <a:rPr lang="en-US" sz="2400" dirty="0" err="1">
                <a:solidFill>
                  <a:schemeClr val="tx2"/>
                </a:solidFill>
              </a:rPr>
              <a:t>Debian</a:t>
            </a:r>
            <a:r>
              <a:rPr lang="en-US" sz="2400" dirty="0">
                <a:solidFill>
                  <a:schemeClr val="tx2"/>
                </a:solidFill>
              </a:rPr>
              <a:t> (8 </a:t>
            </a:r>
            <a:r>
              <a:rPr lang="ru-RU" sz="2400" dirty="0">
                <a:solidFill>
                  <a:schemeClr val="tx2"/>
                </a:solidFill>
              </a:rPr>
              <a:t>и выше), </a:t>
            </a:r>
            <a:r>
              <a:rPr lang="en-US" sz="2400" dirty="0">
                <a:solidFill>
                  <a:schemeClr val="tx2"/>
                </a:solidFill>
              </a:rPr>
              <a:t>Ubuntu (16 </a:t>
            </a:r>
            <a:r>
              <a:rPr lang="ru-RU" sz="2400" dirty="0">
                <a:solidFill>
                  <a:schemeClr val="tx2"/>
                </a:solidFill>
              </a:rPr>
              <a:t>и выше), </a:t>
            </a:r>
            <a:r>
              <a:rPr lang="en-US" sz="2400" dirty="0" err="1">
                <a:solidFill>
                  <a:schemeClr val="tx2"/>
                </a:solidFill>
              </a:rPr>
              <a:t>Xubuntu</a:t>
            </a:r>
            <a:r>
              <a:rPr lang="en-US" sz="2400" dirty="0">
                <a:solidFill>
                  <a:schemeClr val="tx2"/>
                </a:solidFill>
              </a:rPr>
              <a:t> 16.04 LTS, </a:t>
            </a:r>
            <a:r>
              <a:rPr lang="en-US" sz="2400" dirty="0" err="1">
                <a:solidFill>
                  <a:schemeClr val="tx2"/>
                </a:solidFill>
              </a:rPr>
              <a:t>Lubuntu</a:t>
            </a:r>
            <a:r>
              <a:rPr lang="en-US" sz="2400" dirty="0">
                <a:solidFill>
                  <a:schemeClr val="tx2"/>
                </a:solidFill>
              </a:rPr>
              <a:t> 16.04 LTS, </a:t>
            </a:r>
            <a:r>
              <a:rPr lang="en-US" sz="2400" dirty="0" err="1">
                <a:solidFill>
                  <a:schemeClr val="tx2"/>
                </a:solidFill>
              </a:rPr>
              <a:t>Kubuntu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17.04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err="1" smtClean="0">
                <a:solidFill>
                  <a:schemeClr val="tx2"/>
                </a:solidFill>
              </a:rPr>
              <a:t>MacOS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10.15 </a:t>
            </a:r>
            <a:r>
              <a:rPr lang="en-US" sz="2400" dirty="0" smtClean="0">
                <a:solidFill>
                  <a:schemeClr val="tx2"/>
                </a:solidFill>
              </a:rPr>
              <a:t>Catalina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7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fld id="{F9922A8A-E335-4B01-9B47-7F79D612943A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  <p:sp>
        <p:nvSpPr>
          <p:cNvPr id="13" name="Espace réservé de la date 1"/>
          <p:cNvSpPr txBox="1">
            <a:spLocks/>
          </p:cNvSpPr>
          <p:nvPr/>
        </p:nvSpPr>
        <p:spPr>
          <a:xfrm>
            <a:off x="3687216" y="980728"/>
            <a:ext cx="5133256" cy="52565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Подключение к ЕС ИФЮЛ</a:t>
            </a:r>
          </a:p>
          <a:p>
            <a:pPr algn="ctr"/>
            <a:endParaRPr lang="ru-RU" sz="2800" b="1" dirty="0">
              <a:solidFill>
                <a:schemeClr val="tx2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Установка программного обеспечения КПСИС на сервер ПС.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Получение СОК в РУЦ ГосСУОК.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Регистрация терминала в Центре управления терминалами.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Получение в ЦУТ облегченного сертификата для терминала.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Интеграция модуля поддержки </a:t>
            </a:r>
            <a:r>
              <a:rPr lang="en-US" sz="2400" dirty="0" err="1" smtClean="0">
                <a:solidFill>
                  <a:schemeClr val="tx2"/>
                </a:solidFill>
              </a:rPr>
              <a:t>OpenID</a:t>
            </a:r>
            <a:r>
              <a:rPr lang="en-US" sz="2400" dirty="0" smtClean="0">
                <a:solidFill>
                  <a:schemeClr val="tx2"/>
                </a:solidFill>
              </a:rPr>
              <a:t> Connect </a:t>
            </a:r>
            <a:r>
              <a:rPr lang="ru-RU" sz="2400" dirty="0" smtClean="0">
                <a:solidFill>
                  <a:schemeClr val="tx2"/>
                </a:solidFill>
              </a:rPr>
              <a:t>КПСИС </a:t>
            </a:r>
            <a:r>
              <a:rPr lang="ru-RU" sz="2400" dirty="0">
                <a:solidFill>
                  <a:schemeClr val="tx2"/>
                </a:solidFill>
              </a:rPr>
              <a:t>в </a:t>
            </a:r>
            <a:r>
              <a:rPr lang="ru-RU" sz="2400" dirty="0" smtClean="0">
                <a:solidFill>
                  <a:schemeClr val="tx2"/>
                </a:solidFill>
              </a:rPr>
              <a:t>ПС.</a:t>
            </a:r>
            <a:endParaRPr lang="ru-RU" sz="2400" dirty="0">
              <a:solidFill>
                <a:schemeClr val="tx2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Интеграция терминала для выработки ЭЦП и считывания групп данных.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0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08920"/>
            <a:ext cx="7067128" cy="1143000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</a:rPr>
              <a:t>Спасибо за внимание!</a:t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6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fld id="{F9922A8A-E335-4B01-9B47-7F79D612943A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  <p:sp>
        <p:nvSpPr>
          <p:cNvPr id="13" name="Espace réservé de la date 1"/>
          <p:cNvSpPr txBox="1">
            <a:spLocks/>
          </p:cNvSpPr>
          <p:nvPr/>
        </p:nvSpPr>
        <p:spPr>
          <a:xfrm>
            <a:off x="3131840" y="1700808"/>
            <a:ext cx="5760640" cy="38884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ЕС ИФЮЛ ПРЕДНАЗНАЧЕН:</a:t>
            </a:r>
          </a:p>
          <a:p>
            <a:pPr algn="ctr"/>
            <a:endParaRPr lang="ru-RU" sz="2800" b="1" dirty="0">
              <a:solidFill>
                <a:schemeClr val="tx2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dirty="0">
                <a:solidFill>
                  <a:schemeClr val="tx2"/>
                </a:solidFill>
              </a:rPr>
              <a:t>Строгая аутентификация физических лиц </a:t>
            </a:r>
            <a:r>
              <a:rPr lang="ru-RU" sz="2400" dirty="0" smtClean="0">
                <a:solidFill>
                  <a:schemeClr val="tx2"/>
                </a:solidFill>
              </a:rPr>
              <a:t>(пользователей).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Предоставление </a:t>
            </a:r>
            <a:r>
              <a:rPr lang="ru-RU" sz="2400" dirty="0" err="1" smtClean="0">
                <a:solidFill>
                  <a:schemeClr val="tx2"/>
                </a:solidFill>
              </a:rPr>
              <a:t>аутентификационных</a:t>
            </a:r>
            <a:r>
              <a:rPr lang="ru-RU" sz="2400" dirty="0" smtClean="0">
                <a:solidFill>
                  <a:schemeClr val="tx2"/>
                </a:solidFill>
              </a:rPr>
              <a:t> атрибутов в прикладную систему (ПС).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Запрос полномочий пользователей в ЦАС.</a:t>
            </a:r>
            <a:endParaRPr lang="ru-RU" sz="1100" dirty="0" smtClean="0">
              <a:solidFill>
                <a:schemeClr val="tx2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Запрос атрибутов пользователей в ОАИС.</a:t>
            </a:r>
            <a:endParaRPr lang="ru-RU" sz="11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fld id="{F9922A8A-E335-4B01-9B47-7F79D612943A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  <p:sp>
        <p:nvSpPr>
          <p:cNvPr id="13" name="Espace réservé de la date 1"/>
          <p:cNvSpPr txBox="1">
            <a:spLocks/>
          </p:cNvSpPr>
          <p:nvPr/>
        </p:nvSpPr>
        <p:spPr>
          <a:xfrm>
            <a:off x="3635896" y="1700808"/>
            <a:ext cx="4968552" cy="38884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СОСТАВ ЕС ИФЮЛ</a:t>
            </a:r>
            <a:endParaRPr lang="ru-RU" sz="2800" b="1" dirty="0">
              <a:solidFill>
                <a:schemeClr val="tx2"/>
              </a:solidFill>
            </a:endParaRPr>
          </a:p>
          <a:p>
            <a:pPr algn="ctr"/>
            <a:endParaRPr lang="ru-RU" sz="2800" b="1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Подсистема сервера идентификации.</a:t>
            </a:r>
            <a:endParaRPr lang="ru-RU" sz="11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Подсистема сервера ресурсов.</a:t>
            </a:r>
            <a:endParaRPr lang="ru-RU" sz="11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Набор криптографических сервисов.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Терминал.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Сервис взаимодействия с ОАИС.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5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fld id="{F9922A8A-E335-4B01-9B47-7F79D612943A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  <p:sp>
        <p:nvSpPr>
          <p:cNvPr id="13" name="Espace réservé de la date 1"/>
          <p:cNvSpPr txBox="1">
            <a:spLocks/>
          </p:cNvSpPr>
          <p:nvPr/>
        </p:nvSpPr>
        <p:spPr>
          <a:xfrm>
            <a:off x="3502224" y="1772816"/>
            <a:ext cx="5184576" cy="35283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ЕС ИФЮЛ выполняет аутентификацию</a:t>
            </a:r>
            <a:endParaRPr lang="ru-RU" sz="2800" b="1" dirty="0">
              <a:solidFill>
                <a:schemeClr val="tx2"/>
              </a:solidFill>
            </a:endParaRPr>
          </a:p>
          <a:p>
            <a:pPr algn="ctr"/>
            <a:endParaRPr lang="ru-RU" sz="2800" b="1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Протокол </a:t>
            </a:r>
            <a:r>
              <a:rPr lang="en-US" sz="2400" dirty="0" smtClean="0">
                <a:solidFill>
                  <a:schemeClr val="tx2"/>
                </a:solidFill>
              </a:rPr>
              <a:t>BAUTH</a:t>
            </a:r>
            <a:r>
              <a:rPr lang="ru-RU" sz="2400" dirty="0">
                <a:solidFill>
                  <a:schemeClr val="tx2"/>
                </a:solidFill>
              </a:rPr>
              <a:t>.</a:t>
            </a:r>
            <a:endParaRPr lang="ru-RU" sz="2400" dirty="0" smtClean="0">
              <a:solidFill>
                <a:schemeClr val="tx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Протокол </a:t>
            </a:r>
            <a:r>
              <a:rPr lang="en-US" sz="2400" dirty="0" smtClean="0">
                <a:solidFill>
                  <a:schemeClr val="tx2"/>
                </a:solidFill>
              </a:rPr>
              <a:t>SAUTH.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fld id="{F9922A8A-E335-4B01-9B47-7F79D612943A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  <p:sp>
        <p:nvSpPr>
          <p:cNvPr id="13" name="Espace réservé de la date 1"/>
          <p:cNvSpPr txBox="1">
            <a:spLocks/>
          </p:cNvSpPr>
          <p:nvPr/>
        </p:nvSpPr>
        <p:spPr>
          <a:xfrm>
            <a:off x="3131840" y="1772816"/>
            <a:ext cx="5976664" cy="35283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ПРОТОКОЛ  </a:t>
            </a:r>
            <a:r>
              <a:rPr lang="en-US" sz="2800" b="1" dirty="0" smtClean="0">
                <a:solidFill>
                  <a:schemeClr val="tx2"/>
                </a:solidFill>
              </a:rPr>
              <a:t>BAUTH</a:t>
            </a:r>
            <a:endParaRPr lang="ru-RU" sz="2800" b="1" dirty="0">
              <a:solidFill>
                <a:schemeClr val="tx2"/>
              </a:solidFill>
            </a:endParaRPr>
          </a:p>
          <a:p>
            <a:pPr algn="ctr"/>
            <a:endParaRPr lang="ru-RU" sz="2800" b="1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Аутентификация происходит с использованием идентификационной карты гражданина Республики Беларусь.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Необходим считыватель смарт-карт.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Должна быть установлена  КП.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fld id="{F9922A8A-E335-4B01-9B47-7F79D612943A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  <p:sp>
        <p:nvSpPr>
          <p:cNvPr id="13" name="Espace réservé de la date 1"/>
          <p:cNvSpPr txBox="1">
            <a:spLocks/>
          </p:cNvSpPr>
          <p:nvPr/>
        </p:nvSpPr>
        <p:spPr>
          <a:xfrm>
            <a:off x="3213123" y="1916832"/>
            <a:ext cx="5904656" cy="5112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ПРОТОКОЛ  </a:t>
            </a:r>
            <a:r>
              <a:rPr lang="en-US" sz="2800" b="1" dirty="0" smtClean="0">
                <a:solidFill>
                  <a:schemeClr val="tx2"/>
                </a:solidFill>
              </a:rPr>
              <a:t>SAUTH</a:t>
            </a:r>
            <a:endParaRPr lang="ru-RU" sz="2800" b="1" dirty="0">
              <a:solidFill>
                <a:schemeClr val="tx2"/>
              </a:solidFill>
            </a:endParaRPr>
          </a:p>
          <a:p>
            <a:pPr algn="ctr"/>
            <a:endParaRPr lang="ru-RU" sz="2800" b="1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sz="2200" dirty="0" smtClean="0">
                <a:solidFill>
                  <a:schemeClr val="tx2"/>
                </a:solidFill>
              </a:rPr>
              <a:t>Аутентификация происходит с использованием личного ключа ЭЦП, имеющегося у гражданина Республики Беларусь.</a:t>
            </a:r>
          </a:p>
          <a:p>
            <a:pPr marL="457200" indent="-457200">
              <a:buFontTx/>
              <a:buAutoNum type="arabicPeriod"/>
            </a:pPr>
            <a:r>
              <a:rPr lang="ru-RU" sz="2200" dirty="0" smtClean="0">
                <a:solidFill>
                  <a:schemeClr val="tx2"/>
                </a:solidFill>
              </a:rPr>
              <a:t>Необходим </a:t>
            </a:r>
            <a:r>
              <a:rPr lang="en-US" sz="2200" dirty="0" smtClean="0">
                <a:solidFill>
                  <a:schemeClr val="tx2"/>
                </a:solidFill>
              </a:rPr>
              <a:t>USB</a:t>
            </a:r>
            <a:r>
              <a:rPr lang="ru-RU" sz="2200" dirty="0" smtClean="0">
                <a:solidFill>
                  <a:schemeClr val="tx2"/>
                </a:solidFill>
              </a:rPr>
              <a:t>-</a:t>
            </a:r>
            <a:r>
              <a:rPr lang="ru-RU" sz="2200" dirty="0" err="1" smtClean="0">
                <a:solidFill>
                  <a:schemeClr val="tx2"/>
                </a:solidFill>
              </a:rPr>
              <a:t>токен</a:t>
            </a:r>
            <a:r>
              <a:rPr lang="ru-RU" sz="2200" dirty="0">
                <a:solidFill>
                  <a:schemeClr val="tx2"/>
                </a:solidFill>
              </a:rPr>
              <a:t>.</a:t>
            </a:r>
            <a:endParaRPr lang="ru-RU" sz="2200" dirty="0" smtClean="0">
              <a:solidFill>
                <a:schemeClr val="tx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ru-RU" sz="2200" dirty="0" smtClean="0">
                <a:solidFill>
                  <a:schemeClr val="tx2"/>
                </a:solidFill>
              </a:rPr>
              <a:t>Должна быть установлена  КП.</a:t>
            </a:r>
          </a:p>
          <a:p>
            <a:pPr marL="457200" indent="-457200">
              <a:buFontTx/>
              <a:buAutoNum type="arabicPeriod"/>
            </a:pPr>
            <a:r>
              <a:rPr lang="ru-RU" sz="2200" dirty="0" smtClean="0">
                <a:solidFill>
                  <a:schemeClr val="tx2"/>
                </a:solidFill>
              </a:rPr>
              <a:t>Должен быть установлен </a:t>
            </a:r>
            <a:r>
              <a:rPr lang="ru-RU" sz="2200" dirty="0" err="1" smtClean="0">
                <a:solidFill>
                  <a:schemeClr val="tx2"/>
                </a:solidFill>
              </a:rPr>
              <a:t>криптопровайдер</a:t>
            </a:r>
            <a:r>
              <a:rPr lang="ru-RU" sz="2200" dirty="0" smtClean="0">
                <a:solidFill>
                  <a:schemeClr val="tx2"/>
                </a:solidFill>
              </a:rPr>
              <a:t>, взаимодействующий с </a:t>
            </a:r>
            <a:r>
              <a:rPr lang="en-US" sz="2200" dirty="0" smtClean="0">
                <a:solidFill>
                  <a:schemeClr val="tx2"/>
                </a:solidFill>
              </a:rPr>
              <a:t>USB</a:t>
            </a:r>
            <a:r>
              <a:rPr lang="ru-RU" sz="2200" dirty="0" smtClean="0">
                <a:solidFill>
                  <a:schemeClr val="tx2"/>
                </a:solidFill>
              </a:rPr>
              <a:t>-</a:t>
            </a:r>
            <a:r>
              <a:rPr lang="ru-RU" sz="2200" dirty="0" err="1" smtClean="0">
                <a:solidFill>
                  <a:schemeClr val="tx2"/>
                </a:solidFill>
              </a:rPr>
              <a:t>токеном</a:t>
            </a:r>
            <a:r>
              <a:rPr lang="ru-RU" sz="2200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79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fld id="{F9922A8A-E335-4B01-9B47-7F79D612943A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  <p:sp>
        <p:nvSpPr>
          <p:cNvPr id="13" name="Espace réservé de la date 1"/>
          <p:cNvSpPr txBox="1">
            <a:spLocks/>
          </p:cNvSpPr>
          <p:nvPr/>
        </p:nvSpPr>
        <p:spPr>
          <a:xfrm>
            <a:off x="3707904" y="1700808"/>
            <a:ext cx="4978896" cy="35283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ЕС ИФЮЛ в результате аутентификации выпускает</a:t>
            </a:r>
            <a:endParaRPr lang="ru-RU" sz="2800" b="1" dirty="0">
              <a:solidFill>
                <a:schemeClr val="tx2"/>
              </a:solidFill>
            </a:endParaRPr>
          </a:p>
          <a:p>
            <a:pPr algn="ctr"/>
            <a:endParaRPr lang="ru-RU" sz="2800" b="1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Код авторизации.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Билет доступа.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Билет аутентификации.</a:t>
            </a:r>
            <a:endParaRPr lang="ru-RU" sz="2400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Билет обновления.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tx2"/>
                </a:solidFill>
              </a:rPr>
              <a:t>Аутентификационные атрибуты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5565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fld id="{F9922A8A-E335-4B01-9B47-7F79D612943A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  <p:sp>
        <p:nvSpPr>
          <p:cNvPr id="13" name="Espace réservé de la date 1"/>
          <p:cNvSpPr txBox="1">
            <a:spLocks/>
          </p:cNvSpPr>
          <p:nvPr/>
        </p:nvSpPr>
        <p:spPr>
          <a:xfrm>
            <a:off x="3419872" y="332656"/>
            <a:ext cx="6192688" cy="2220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БИЛЕТ АУТЕНТИФИКАЦИИ</a:t>
            </a:r>
          </a:p>
          <a:p>
            <a:pPr algn="ctr"/>
            <a:endParaRPr lang="ru-RU" sz="1000" b="1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765" y="908720"/>
            <a:ext cx="4336901" cy="53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658416" cy="365125"/>
          </a:xfrm>
        </p:spPr>
        <p:txBody>
          <a:bodyPr/>
          <a:lstStyle/>
          <a:p>
            <a:fld id="{F9922A8A-E335-4B01-9B47-7F79D612943A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" y="119279"/>
            <a:ext cx="1205388" cy="1205388"/>
          </a:xfrm>
          <a:prstGeom prst="rect">
            <a:avLst/>
          </a:prstGeom>
        </p:spPr>
      </p:pic>
      <p:sp>
        <p:nvSpPr>
          <p:cNvPr id="13" name="Espace réservé de la date 1"/>
          <p:cNvSpPr txBox="1">
            <a:spLocks/>
          </p:cNvSpPr>
          <p:nvPr/>
        </p:nvSpPr>
        <p:spPr>
          <a:xfrm>
            <a:off x="3419872" y="332656"/>
            <a:ext cx="6192688" cy="2220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БИЛЕТ ДОСТУПА</a:t>
            </a:r>
          </a:p>
          <a:p>
            <a:pPr algn="ctr"/>
            <a:endParaRPr lang="ru-RU" sz="1000" b="1" dirty="0">
              <a:solidFill>
                <a:schemeClr val="tx2"/>
              </a:solidFill>
            </a:endParaRPr>
          </a:p>
          <a:p>
            <a:pPr marL="457200" indent="-457200">
              <a:buAutoNum type="arabicPeriod"/>
            </a:pPr>
            <a:endParaRPr lang="ru-RU" sz="22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907849"/>
            <a:ext cx="4402832" cy="52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igami [Showeet.com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6407</TotalTime>
  <Words>512</Words>
  <Application>Microsoft Office PowerPoint</Application>
  <PresentationFormat>Экран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Origami [Showeet.com]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Old Style</dc:title>
  <dc:creator>showeet.com</dc:creator>
  <cp:lastModifiedBy>Елена Стрижко</cp:lastModifiedBy>
  <cp:revision>74</cp:revision>
  <dcterms:created xsi:type="dcterms:W3CDTF">2012-01-16T12:17:13Z</dcterms:created>
  <dcterms:modified xsi:type="dcterms:W3CDTF">2020-09-08T12:06:04Z</dcterms:modified>
  <cp:category>Templates</cp:category>
</cp:coreProperties>
</file>