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84" r:id="rId4"/>
    <p:sldId id="278" r:id="rId5"/>
    <p:sldId id="275" r:id="rId6"/>
    <p:sldId id="280" r:id="rId7"/>
    <p:sldId id="277" r:id="rId8"/>
    <p:sldId id="281" r:id="rId9"/>
    <p:sldId id="282" r:id="rId10"/>
    <p:sldId id="286" r:id="rId11"/>
    <p:sldId id="276" r:id="rId12"/>
    <p:sldId id="272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8DCDB"/>
    <a:srgbClr val="E5F9F8"/>
    <a:srgbClr val="E56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FC028-7B2F-4CED-948A-4F752A48CC6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1BD49F-3F15-4223-A675-C4E751EFA9A4}">
      <dgm:prSet phldrT="[Текст]" custT="1"/>
      <dgm:spPr>
        <a:solidFill>
          <a:srgbClr val="E56D67"/>
        </a:solidFill>
      </dgm:spPr>
      <dgm:t>
        <a:bodyPr/>
        <a:lstStyle/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2020 году оказано</a:t>
          </a:r>
        </a:p>
        <a:p>
          <a:r>
            <a:rPr lang="ru-RU" sz="2000" b="1" dirty="0" smtClean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4 295 942</a:t>
          </a:r>
          <a:endParaRPr lang="en-US" sz="2000" b="1" dirty="0" smtClean="0">
            <a:solidFill>
              <a:schemeClr val="bg1">
                <a:lumMod val="9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ru-RU" sz="1400" b="1" dirty="0" smtClean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услуг</a:t>
          </a:r>
          <a:endParaRPr lang="ru-RU" sz="1400" b="1" dirty="0">
            <a:solidFill>
              <a:schemeClr val="bg1">
                <a:lumMod val="9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38CC35-05E3-466B-83F8-BE7EF8BEEF14}" type="parTrans" cxnId="{9366B781-BAAB-49B3-A157-AB9DE3340B68}">
      <dgm:prSet/>
      <dgm:spPr/>
      <dgm:t>
        <a:bodyPr/>
        <a:lstStyle/>
        <a:p>
          <a:endParaRPr lang="ru-RU"/>
        </a:p>
      </dgm:t>
    </dgm:pt>
    <dgm:pt modelId="{7762426B-3A5F-41B7-B5C0-9412E6681AF9}" type="sibTrans" cxnId="{9366B781-BAAB-49B3-A157-AB9DE3340B68}">
      <dgm:prSet/>
      <dgm:spPr/>
      <dgm:t>
        <a:bodyPr/>
        <a:lstStyle/>
        <a:p>
          <a:endParaRPr lang="ru-RU"/>
        </a:p>
      </dgm:t>
    </dgm:pt>
    <dgm:pt modelId="{F10BEA31-49DC-4E51-8ADC-75E1C7D5A806}">
      <dgm:prSet phldrT="[Текст]" custT="1"/>
      <dgm:spPr>
        <a:solidFill>
          <a:srgbClr val="E7F9F9"/>
        </a:solidFill>
        <a:ln w="6350">
          <a:solidFill>
            <a:srgbClr val="00707B"/>
          </a:solidFill>
          <a:prstDash val="lgDashDotDot"/>
        </a:ln>
      </dgm:spPr>
      <dgm:t>
        <a:bodyPr/>
        <a:lstStyle/>
        <a:p>
          <a:endParaRPr lang="ru-RU" sz="1400" b="1" dirty="0">
            <a:solidFill>
              <a:srgbClr val="00707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A1E623-7BB6-4678-8E15-A5D280F62CE5}" type="parTrans" cxnId="{09528523-281A-49C2-B73C-247B1C9A4C35}">
      <dgm:prSet/>
      <dgm:spPr/>
      <dgm:t>
        <a:bodyPr/>
        <a:lstStyle/>
        <a:p>
          <a:endParaRPr lang="ru-RU"/>
        </a:p>
      </dgm:t>
    </dgm:pt>
    <dgm:pt modelId="{B9080E2B-153D-44CB-B4BC-6A4492885647}" type="sibTrans" cxnId="{09528523-281A-49C2-B73C-247B1C9A4C35}">
      <dgm:prSet/>
      <dgm:spPr/>
      <dgm:t>
        <a:bodyPr/>
        <a:lstStyle/>
        <a:p>
          <a:endParaRPr lang="ru-RU"/>
        </a:p>
      </dgm:t>
    </dgm:pt>
    <dgm:pt modelId="{22043731-C514-44FB-A3B1-C6F9F0443101}">
      <dgm:prSet phldrT="[Текст]" custT="1"/>
      <dgm:spPr>
        <a:solidFill>
          <a:srgbClr val="E7F9F9"/>
        </a:solidFill>
        <a:ln w="6350">
          <a:solidFill>
            <a:srgbClr val="00707B"/>
          </a:solidFill>
          <a:prstDash val="lgDashDotDot"/>
        </a:ln>
      </dgm:spPr>
      <dgm:t>
        <a:bodyPr/>
        <a:lstStyle/>
        <a:p>
          <a:r>
            <a:rPr lang="ru-RU" sz="2000" b="1" dirty="0" smtClean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207</a:t>
          </a:r>
        </a:p>
        <a:p>
          <a:r>
            <a:rPr lang="ru-RU" sz="1200" b="1" dirty="0" smtClean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ФЛ</a:t>
          </a:r>
          <a:endParaRPr lang="ru-RU" sz="1200" b="1" dirty="0">
            <a:solidFill>
              <a:srgbClr val="00707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8C4883-56A2-4C02-84DA-1D76985C580B}" type="parTrans" cxnId="{F2E00E22-0F7C-4863-AC78-1FA070C8C2E1}">
      <dgm:prSet/>
      <dgm:spPr/>
      <dgm:t>
        <a:bodyPr/>
        <a:lstStyle/>
        <a:p>
          <a:endParaRPr lang="ru-RU"/>
        </a:p>
      </dgm:t>
    </dgm:pt>
    <dgm:pt modelId="{DD5124BB-D604-4B33-9FB5-D996F2A83071}" type="sibTrans" cxnId="{F2E00E22-0F7C-4863-AC78-1FA070C8C2E1}">
      <dgm:prSet/>
      <dgm:spPr/>
      <dgm:t>
        <a:bodyPr/>
        <a:lstStyle/>
        <a:p>
          <a:endParaRPr lang="ru-RU"/>
        </a:p>
      </dgm:t>
    </dgm:pt>
    <dgm:pt modelId="{4C375C98-CCCA-4F05-B760-A5BCBFF42349}">
      <dgm:prSet phldrT="[Текст]" custT="1"/>
      <dgm:spPr>
        <a:solidFill>
          <a:srgbClr val="E7F9F9"/>
        </a:solidFill>
        <a:ln w="6350">
          <a:solidFill>
            <a:srgbClr val="00707B"/>
          </a:solidFill>
          <a:prstDash val="lgDashDotDot"/>
        </a:ln>
      </dgm:spPr>
      <dgm:t>
        <a:bodyPr/>
        <a:lstStyle/>
        <a:p>
          <a:r>
            <a:rPr lang="ru-RU" sz="2000" b="1" dirty="0" smtClean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22</a:t>
          </a:r>
          <a:endParaRPr lang="ru-RU" sz="2000" b="1" dirty="0">
            <a:solidFill>
              <a:srgbClr val="00707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1837DD7-8328-4188-88C7-4DFC1BBBD328}" type="parTrans" cxnId="{696D83D3-61B7-4C0C-8AB1-8B5BDCC8C219}">
      <dgm:prSet/>
      <dgm:spPr/>
      <dgm:t>
        <a:bodyPr/>
        <a:lstStyle/>
        <a:p>
          <a:endParaRPr lang="ru-RU"/>
        </a:p>
      </dgm:t>
    </dgm:pt>
    <dgm:pt modelId="{CCA61791-57FD-4F40-815C-44FA4AEF5F40}" type="sibTrans" cxnId="{696D83D3-61B7-4C0C-8AB1-8B5BDCC8C219}">
      <dgm:prSet/>
      <dgm:spPr/>
      <dgm:t>
        <a:bodyPr/>
        <a:lstStyle/>
        <a:p>
          <a:endParaRPr lang="ru-RU"/>
        </a:p>
      </dgm:t>
    </dgm:pt>
    <dgm:pt modelId="{97C8295B-342D-4A2C-82A5-EB0ADACB398A}">
      <dgm:prSet phldrT="[Текст]" custT="1"/>
      <dgm:spPr>
        <a:solidFill>
          <a:srgbClr val="E7F9F9"/>
        </a:solidFill>
        <a:ln w="6350">
          <a:solidFill>
            <a:srgbClr val="00707B"/>
          </a:solidFill>
          <a:prstDash val="lgDashDotDot"/>
        </a:ln>
      </dgm:spPr>
      <dgm:t>
        <a:bodyPr/>
        <a:lstStyle/>
        <a:p>
          <a:r>
            <a:rPr lang="ru-RU" sz="2000" b="1" dirty="0" smtClean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65</a:t>
          </a:r>
          <a:endParaRPr lang="ru-RU" sz="2000" b="1" dirty="0">
            <a:solidFill>
              <a:srgbClr val="00707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443470-9A41-4059-9B18-BF24167D219D}" type="parTrans" cxnId="{38EFF86D-F66A-4EC9-A82E-707014D28E61}">
      <dgm:prSet/>
      <dgm:spPr/>
      <dgm:t>
        <a:bodyPr/>
        <a:lstStyle/>
        <a:p>
          <a:endParaRPr lang="ru-RU"/>
        </a:p>
      </dgm:t>
    </dgm:pt>
    <dgm:pt modelId="{35F78B7A-2A82-4598-BCE3-A963183F9C31}" type="sibTrans" cxnId="{38EFF86D-F66A-4EC9-A82E-707014D28E61}">
      <dgm:prSet/>
      <dgm:spPr/>
      <dgm:t>
        <a:bodyPr/>
        <a:lstStyle/>
        <a:p>
          <a:endParaRPr lang="ru-RU"/>
        </a:p>
      </dgm:t>
    </dgm:pt>
    <dgm:pt modelId="{BCEF5C6D-4C08-4E35-B292-3077BE10B8CF}" type="pres">
      <dgm:prSet presAssocID="{2FDFC028-7B2F-4CED-948A-4F752A48CC6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D45D5-EAE2-4CD0-9786-74EEFD56F4DC}" type="pres">
      <dgm:prSet presAssocID="{2FDFC028-7B2F-4CED-948A-4F752A48CC6D}" presName="radial" presStyleCnt="0">
        <dgm:presLayoutVars>
          <dgm:animLvl val="ctr"/>
        </dgm:presLayoutVars>
      </dgm:prSet>
      <dgm:spPr/>
    </dgm:pt>
    <dgm:pt modelId="{62290393-B2BB-43ED-83FC-B91A02D59A5A}" type="pres">
      <dgm:prSet presAssocID="{ED1BD49F-3F15-4223-A675-C4E751EFA9A4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B0D6681D-A440-439A-8D44-4453A7A64327}" type="pres">
      <dgm:prSet presAssocID="{F10BEA31-49DC-4E51-8ADC-75E1C7D5A806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AE35D-7E70-4E7A-8BF2-897BBB6A7E08}" type="pres">
      <dgm:prSet presAssocID="{22043731-C514-44FB-A3B1-C6F9F0443101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2AC7F-976F-4321-8D4F-E22F460146D2}" type="pres">
      <dgm:prSet presAssocID="{4C375C98-CCCA-4F05-B760-A5BCBFF42349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39B9B-C2E4-4C13-BF80-AD9721B02023}" type="pres">
      <dgm:prSet presAssocID="{97C8295B-342D-4A2C-82A5-EB0ADACB398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435F2E-7925-4D82-AA76-E845614683BD}" type="presOf" srcId="{F10BEA31-49DC-4E51-8ADC-75E1C7D5A806}" destId="{B0D6681D-A440-439A-8D44-4453A7A64327}" srcOrd="0" destOrd="0" presId="urn:microsoft.com/office/officeart/2005/8/layout/radial3"/>
    <dgm:cxn modelId="{696D83D3-61B7-4C0C-8AB1-8B5BDCC8C219}" srcId="{ED1BD49F-3F15-4223-A675-C4E751EFA9A4}" destId="{4C375C98-CCCA-4F05-B760-A5BCBFF42349}" srcOrd="2" destOrd="0" parTransId="{61837DD7-8328-4188-88C7-4DFC1BBBD328}" sibTransId="{CCA61791-57FD-4F40-815C-44FA4AEF5F40}"/>
    <dgm:cxn modelId="{09528523-281A-49C2-B73C-247B1C9A4C35}" srcId="{ED1BD49F-3F15-4223-A675-C4E751EFA9A4}" destId="{F10BEA31-49DC-4E51-8ADC-75E1C7D5A806}" srcOrd="0" destOrd="0" parTransId="{C3A1E623-7BB6-4678-8E15-A5D280F62CE5}" sibTransId="{B9080E2B-153D-44CB-B4BC-6A4492885647}"/>
    <dgm:cxn modelId="{9366B781-BAAB-49B3-A157-AB9DE3340B68}" srcId="{2FDFC028-7B2F-4CED-948A-4F752A48CC6D}" destId="{ED1BD49F-3F15-4223-A675-C4E751EFA9A4}" srcOrd="0" destOrd="0" parTransId="{7438CC35-05E3-466B-83F8-BE7EF8BEEF14}" sibTransId="{7762426B-3A5F-41B7-B5C0-9412E6681AF9}"/>
    <dgm:cxn modelId="{1E851AF3-6D9D-4045-9DDE-BEB687BC59A6}" type="presOf" srcId="{4C375C98-CCCA-4F05-B760-A5BCBFF42349}" destId="{B512AC7F-976F-4321-8D4F-E22F460146D2}" srcOrd="0" destOrd="0" presId="urn:microsoft.com/office/officeart/2005/8/layout/radial3"/>
    <dgm:cxn modelId="{E88D81AF-DD48-4D16-A4C0-523A932357AF}" type="presOf" srcId="{97C8295B-342D-4A2C-82A5-EB0ADACB398A}" destId="{B5C39B9B-C2E4-4C13-BF80-AD9721B02023}" srcOrd="0" destOrd="0" presId="urn:microsoft.com/office/officeart/2005/8/layout/radial3"/>
    <dgm:cxn modelId="{4D7168E4-693B-464A-9636-007C99E3E58E}" type="presOf" srcId="{ED1BD49F-3F15-4223-A675-C4E751EFA9A4}" destId="{62290393-B2BB-43ED-83FC-B91A02D59A5A}" srcOrd="0" destOrd="0" presId="urn:microsoft.com/office/officeart/2005/8/layout/radial3"/>
    <dgm:cxn modelId="{1F05E546-E5A1-4AD2-9101-5CB81D26C33A}" type="presOf" srcId="{22043731-C514-44FB-A3B1-C6F9F0443101}" destId="{7D4AE35D-7E70-4E7A-8BF2-897BBB6A7E08}" srcOrd="0" destOrd="0" presId="urn:microsoft.com/office/officeart/2005/8/layout/radial3"/>
    <dgm:cxn modelId="{38EFF86D-F66A-4EC9-A82E-707014D28E61}" srcId="{ED1BD49F-3F15-4223-A675-C4E751EFA9A4}" destId="{97C8295B-342D-4A2C-82A5-EB0ADACB398A}" srcOrd="3" destOrd="0" parTransId="{56443470-9A41-4059-9B18-BF24167D219D}" sibTransId="{35F78B7A-2A82-4598-BCE3-A963183F9C31}"/>
    <dgm:cxn modelId="{F2E00E22-0F7C-4863-AC78-1FA070C8C2E1}" srcId="{ED1BD49F-3F15-4223-A675-C4E751EFA9A4}" destId="{22043731-C514-44FB-A3B1-C6F9F0443101}" srcOrd="1" destOrd="0" parTransId="{868C4883-56A2-4C02-84DA-1D76985C580B}" sibTransId="{DD5124BB-D604-4B33-9FB5-D996F2A83071}"/>
    <dgm:cxn modelId="{42534568-B4C5-417C-9327-0C52270460B7}" type="presOf" srcId="{2FDFC028-7B2F-4CED-948A-4F752A48CC6D}" destId="{BCEF5C6D-4C08-4E35-B292-3077BE10B8CF}" srcOrd="0" destOrd="0" presId="urn:microsoft.com/office/officeart/2005/8/layout/radial3"/>
    <dgm:cxn modelId="{4D7EBA55-C36C-409C-B84E-5A7D2FFDE7A0}" type="presParOf" srcId="{BCEF5C6D-4C08-4E35-B292-3077BE10B8CF}" destId="{30BD45D5-EAE2-4CD0-9786-74EEFD56F4DC}" srcOrd="0" destOrd="0" presId="urn:microsoft.com/office/officeart/2005/8/layout/radial3"/>
    <dgm:cxn modelId="{F9DDDFB5-A70B-435F-B6FD-A6C1F495599A}" type="presParOf" srcId="{30BD45D5-EAE2-4CD0-9786-74EEFD56F4DC}" destId="{62290393-B2BB-43ED-83FC-B91A02D59A5A}" srcOrd="0" destOrd="0" presId="urn:microsoft.com/office/officeart/2005/8/layout/radial3"/>
    <dgm:cxn modelId="{ACDBC151-AA71-4BAA-9E29-D3CD88645705}" type="presParOf" srcId="{30BD45D5-EAE2-4CD0-9786-74EEFD56F4DC}" destId="{B0D6681D-A440-439A-8D44-4453A7A64327}" srcOrd="1" destOrd="0" presId="urn:microsoft.com/office/officeart/2005/8/layout/radial3"/>
    <dgm:cxn modelId="{D5112FDF-948E-46A6-AD48-888199E83259}" type="presParOf" srcId="{30BD45D5-EAE2-4CD0-9786-74EEFD56F4DC}" destId="{7D4AE35D-7E70-4E7A-8BF2-897BBB6A7E08}" srcOrd="2" destOrd="0" presId="urn:microsoft.com/office/officeart/2005/8/layout/radial3"/>
    <dgm:cxn modelId="{5B8B2D1E-D98D-40CA-BAE9-41042496E010}" type="presParOf" srcId="{30BD45D5-EAE2-4CD0-9786-74EEFD56F4DC}" destId="{B512AC7F-976F-4321-8D4F-E22F460146D2}" srcOrd="3" destOrd="0" presId="urn:microsoft.com/office/officeart/2005/8/layout/radial3"/>
    <dgm:cxn modelId="{ECFDCE8C-2B6A-4515-B9A7-C34486BFF530}" type="presParOf" srcId="{30BD45D5-EAE2-4CD0-9786-74EEFD56F4DC}" destId="{B5C39B9B-C2E4-4C13-BF80-AD9721B0202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90393-B2BB-43ED-83FC-B91A02D59A5A}">
      <dsp:nvSpPr>
        <dsp:cNvPr id="0" name=""/>
        <dsp:cNvSpPr/>
      </dsp:nvSpPr>
      <dsp:spPr>
        <a:xfrm>
          <a:off x="2170469" y="869390"/>
          <a:ext cx="2165849" cy="2165849"/>
        </a:xfrm>
        <a:prstGeom prst="ellipse">
          <a:avLst/>
        </a:prstGeom>
        <a:solidFill>
          <a:srgbClr val="E56D6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2020 году оказано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4 295 942</a:t>
          </a:r>
          <a:endParaRPr lang="en-US" sz="2000" b="1" kern="1200" dirty="0" smtClean="0">
            <a:solidFill>
              <a:schemeClr val="bg1">
                <a:lumMod val="9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услуг</a:t>
          </a:r>
          <a:endParaRPr lang="ru-RU" sz="1400" b="1" kern="1200" dirty="0">
            <a:solidFill>
              <a:schemeClr val="bg1">
                <a:lumMod val="9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87650" y="1186571"/>
        <a:ext cx="1531487" cy="1531487"/>
      </dsp:txXfrm>
    </dsp:sp>
    <dsp:sp modelId="{B0D6681D-A440-439A-8D44-4453A7A64327}">
      <dsp:nvSpPr>
        <dsp:cNvPr id="0" name=""/>
        <dsp:cNvSpPr/>
      </dsp:nvSpPr>
      <dsp:spPr>
        <a:xfrm>
          <a:off x="2711932" y="386"/>
          <a:ext cx="1082924" cy="1082924"/>
        </a:xfrm>
        <a:prstGeom prst="ellipse">
          <a:avLst/>
        </a:prstGeom>
        <a:solidFill>
          <a:srgbClr val="E7F9F9"/>
        </a:solidFill>
        <a:ln w="6350" cap="flat" cmpd="sng" algn="ctr">
          <a:solidFill>
            <a:srgbClr val="00707B"/>
          </a:solidFill>
          <a:prstDash val="lgDashDot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rgbClr val="00707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70523" y="158977"/>
        <a:ext cx="765742" cy="765742"/>
      </dsp:txXfrm>
    </dsp:sp>
    <dsp:sp modelId="{7D4AE35D-7E70-4E7A-8BF2-897BBB6A7E08}">
      <dsp:nvSpPr>
        <dsp:cNvPr id="0" name=""/>
        <dsp:cNvSpPr/>
      </dsp:nvSpPr>
      <dsp:spPr>
        <a:xfrm>
          <a:off x="4122398" y="1410852"/>
          <a:ext cx="1082924" cy="1082924"/>
        </a:xfrm>
        <a:prstGeom prst="ellipse">
          <a:avLst/>
        </a:prstGeom>
        <a:solidFill>
          <a:srgbClr val="E7F9F9"/>
        </a:solidFill>
        <a:ln w="6350" cap="flat" cmpd="sng" algn="ctr">
          <a:solidFill>
            <a:srgbClr val="00707B"/>
          </a:solidFill>
          <a:prstDash val="lgDashDot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ФЛ</a:t>
          </a:r>
          <a:endParaRPr lang="ru-RU" sz="1200" b="1" kern="1200" dirty="0">
            <a:solidFill>
              <a:srgbClr val="00707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80989" y="1569443"/>
        <a:ext cx="765742" cy="765742"/>
      </dsp:txXfrm>
    </dsp:sp>
    <dsp:sp modelId="{B512AC7F-976F-4321-8D4F-E22F460146D2}">
      <dsp:nvSpPr>
        <dsp:cNvPr id="0" name=""/>
        <dsp:cNvSpPr/>
      </dsp:nvSpPr>
      <dsp:spPr>
        <a:xfrm>
          <a:off x="2711932" y="2821318"/>
          <a:ext cx="1082924" cy="1082924"/>
        </a:xfrm>
        <a:prstGeom prst="ellipse">
          <a:avLst/>
        </a:prstGeom>
        <a:solidFill>
          <a:srgbClr val="E7F9F9"/>
        </a:solidFill>
        <a:ln w="6350" cap="flat" cmpd="sng" algn="ctr">
          <a:solidFill>
            <a:srgbClr val="00707B"/>
          </a:solidFill>
          <a:prstDash val="lgDashDot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22</a:t>
          </a:r>
          <a:endParaRPr lang="ru-RU" sz="2000" b="1" kern="1200" dirty="0">
            <a:solidFill>
              <a:srgbClr val="00707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70523" y="2979909"/>
        <a:ext cx="765742" cy="765742"/>
      </dsp:txXfrm>
    </dsp:sp>
    <dsp:sp modelId="{B5C39B9B-C2E4-4C13-BF80-AD9721B02023}">
      <dsp:nvSpPr>
        <dsp:cNvPr id="0" name=""/>
        <dsp:cNvSpPr/>
      </dsp:nvSpPr>
      <dsp:spPr>
        <a:xfrm>
          <a:off x="1301466" y="1410852"/>
          <a:ext cx="1082924" cy="1082924"/>
        </a:xfrm>
        <a:prstGeom prst="ellipse">
          <a:avLst/>
        </a:prstGeom>
        <a:solidFill>
          <a:srgbClr val="E7F9F9"/>
        </a:solidFill>
        <a:ln w="6350" cap="flat" cmpd="sng" algn="ctr">
          <a:solidFill>
            <a:srgbClr val="00707B"/>
          </a:solidFill>
          <a:prstDash val="lgDashDot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65</a:t>
          </a:r>
          <a:endParaRPr lang="ru-RU" sz="2000" b="1" kern="1200" dirty="0">
            <a:solidFill>
              <a:srgbClr val="00707B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460057" y="1569443"/>
        <a:ext cx="765742" cy="765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6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4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0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5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2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3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8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8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84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7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51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07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2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3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46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5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D1BB-41C7-40A4-B647-05AE2199BA85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CDE6-930C-4D0C-9921-2029C7364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9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594F-5574-4B18-B172-E000517E50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A13F-1EC6-4114-8193-9C55E7E690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429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" y="3354841"/>
            <a:ext cx="12192001" cy="3429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 rot="2811221">
            <a:off x="-1556263" y="167798"/>
            <a:ext cx="5590912" cy="7536688"/>
          </a:xfrm>
          <a:prstGeom prst="roundRect">
            <a:avLst>
              <a:gd name="adj" fmla="val 19169"/>
            </a:avLst>
          </a:prstGeom>
          <a:solidFill>
            <a:srgbClr val="DBE5F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20" y="1280604"/>
            <a:ext cx="3352961" cy="1483848"/>
          </a:xfrm>
          <a:prstGeom prst="rect">
            <a:avLst/>
          </a:prstGeom>
        </p:spPr>
      </p:pic>
      <p:sp>
        <p:nvSpPr>
          <p:cNvPr id="48" name="Овал 47"/>
          <p:cNvSpPr/>
          <p:nvPr/>
        </p:nvSpPr>
        <p:spPr>
          <a:xfrm>
            <a:off x="9989893" y="5674574"/>
            <a:ext cx="684000" cy="684000"/>
          </a:xfrm>
          <a:prstGeom prst="ellipse">
            <a:avLst/>
          </a:prstGeom>
          <a:noFill/>
          <a:ln w="25400">
            <a:solidFill>
              <a:schemeClr val="bg1">
                <a:alpha val="2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 rot="5400000">
            <a:off x="11275358" y="5345124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chemeClr val="bg1">
                <a:alpha val="2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634023" y="3717826"/>
            <a:ext cx="684000" cy="684000"/>
          </a:xfrm>
          <a:prstGeom prst="ellipse">
            <a:avLst/>
          </a:prstGeom>
          <a:solidFill>
            <a:srgbClr val="00707B">
              <a:alpha val="83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366683" y="4100052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 rot="5400000">
            <a:off x="2365990" y="338069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00707B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438782" y="2663161"/>
            <a:ext cx="684000" cy="684000"/>
          </a:xfrm>
          <a:prstGeom prst="ellipse">
            <a:avLst/>
          </a:prstGeom>
          <a:noFill/>
          <a:ln w="254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rot="5400000">
            <a:off x="3724247" y="2333711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009715" y="2648878"/>
            <a:ext cx="684000" cy="684000"/>
          </a:xfrm>
          <a:prstGeom prst="ellipse">
            <a:avLst/>
          </a:prstGeom>
          <a:noFill/>
          <a:ln w="25400">
            <a:solidFill>
              <a:srgbClr val="03708D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 rot="13570067">
            <a:off x="-664067" y="4593473"/>
            <a:ext cx="2305214" cy="2298787"/>
          </a:xfrm>
          <a:prstGeom prst="roundRect">
            <a:avLst>
              <a:gd name="adj" fmla="val 23253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996" y="4861169"/>
            <a:ext cx="10396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1010</a:t>
            </a:r>
            <a:r>
              <a:rPr lang="ru-RU" sz="1600" b="1" dirty="0">
                <a:solidFill>
                  <a:srgbClr val="CA0A00">
                    <a:alpha val="31000"/>
                  </a:srgbClr>
                </a:solidFill>
              </a:rPr>
              <a:t>1100</a:t>
            </a: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00010101</a:t>
            </a:r>
            <a:endParaRPr lang="ru-RU" sz="1600" b="1" dirty="0">
              <a:solidFill>
                <a:srgbClr val="CA0A00">
                  <a:alpha val="31000"/>
                </a:srgb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01111000</a:t>
            </a:r>
            <a:endParaRPr lang="ru-RU" sz="1600" b="1" dirty="0">
              <a:solidFill>
                <a:srgbClr val="CA0A00">
                  <a:alpha val="31000"/>
                </a:srgbClr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1101</a:t>
            </a:r>
            <a:r>
              <a:rPr lang="ru-RU" sz="1600" b="1" dirty="0">
                <a:solidFill>
                  <a:srgbClr val="CA0A00">
                    <a:alpha val="31000"/>
                  </a:srgbClr>
                </a:solidFill>
              </a:rPr>
              <a:t>0101</a:t>
            </a:r>
          </a:p>
          <a:p>
            <a:pPr algn="ctr"/>
            <a:r>
              <a:rPr lang="ru-RU" sz="1600" b="1" dirty="0">
                <a:solidFill>
                  <a:srgbClr val="CA0A00">
                    <a:alpha val="31000"/>
                  </a:srgbClr>
                </a:solidFill>
              </a:rPr>
              <a:t>00010101</a:t>
            </a: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01111000</a:t>
            </a:r>
          </a:p>
          <a:p>
            <a:pPr algn="ctr"/>
            <a:r>
              <a:rPr lang="ru-RU" sz="1600" b="1" dirty="0" smtClean="0">
                <a:solidFill>
                  <a:srgbClr val="CA0A00">
                    <a:alpha val="31000"/>
                  </a:srgbClr>
                </a:solidFill>
              </a:rPr>
              <a:t>10101100</a:t>
            </a:r>
          </a:p>
        </p:txBody>
      </p:sp>
      <p:sp>
        <p:nvSpPr>
          <p:cNvPr id="20" name="Овал 19"/>
          <p:cNvSpPr/>
          <p:nvPr/>
        </p:nvSpPr>
        <p:spPr>
          <a:xfrm>
            <a:off x="2894250" y="1690335"/>
            <a:ext cx="684000" cy="684000"/>
          </a:xfrm>
          <a:prstGeom prst="ellipse">
            <a:avLst/>
          </a:prstGeom>
          <a:solidFill>
            <a:srgbClr val="CA0A00">
              <a:alpha val="44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>
                  <a:alpha val="44000"/>
                </a:prst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rot="5400000">
            <a:off x="1608785" y="1354204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rgbClr val="CA0A00">
                <a:alpha val="4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-459670" y="1668829"/>
            <a:ext cx="3060000" cy="3060000"/>
          </a:xfrm>
          <a:prstGeom prst="ellipse">
            <a:avLst/>
          </a:prstGeom>
          <a:blipFill dpi="0" rotWithShape="1">
            <a:blip r:embed="rId4"/>
            <a:srcRect/>
            <a:stretch>
              <a:fillRect l="14000" r="-21000"/>
            </a:stretch>
          </a:blipFill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1043" y="3628966"/>
            <a:ext cx="6065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Взаимодействие потребителей информации, представителей государства в рамках БИСРС </a:t>
            </a:r>
            <a:endParaRPr lang="en-US" sz="2000" b="1" cap="all" dirty="0" smtClean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000" b="1" cap="all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 rot="2781447">
            <a:off x="11567972" y="3675020"/>
            <a:ext cx="720000" cy="720000"/>
          </a:xfrm>
          <a:prstGeom prst="roundRect">
            <a:avLst/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 rot="13570067">
            <a:off x="9873533" y="4084206"/>
            <a:ext cx="2535566" cy="2550519"/>
          </a:xfrm>
          <a:prstGeom prst="roundRect">
            <a:avLst>
              <a:gd name="adj" fmla="val 23253"/>
            </a:avLst>
          </a:prstGeom>
          <a:blipFill dpi="0" rotWithShape="0">
            <a:blip r:embed="rId2"/>
            <a:srcRect/>
            <a:stretch>
              <a:fillRect l="-22000" r="-2000" b="22000"/>
            </a:stretch>
          </a:blipFill>
          <a:ln w="15875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5529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6174" y="231918"/>
            <a:ext cx="763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ОРГАНИЗАЦИОННЫЕ МЕРОПРИЯТИЯ по подключению </a:t>
            </a:r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</a:t>
            </a:r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БИСРС</a:t>
            </a:r>
            <a:endParaRPr lang="ru-RU" sz="2000" b="1" cap="all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307636" y="3932223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 rot="5400000">
            <a:off x="39603" y="3595093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2398" y="3068061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397863" y="2738611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307636" y="2181442"/>
            <a:ext cx="684000" cy="684000"/>
          </a:xfrm>
          <a:prstGeom prst="ellipse">
            <a:avLst/>
          </a:prstGeom>
          <a:solidFill>
            <a:srgbClr val="CA0A00">
              <a:alpha val="14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rot="5400000">
            <a:off x="39603" y="1844312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13782" y="1317280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0023810" y="827636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5843" y="1420324"/>
            <a:ext cx="5163760" cy="1120325"/>
          </a:xfrm>
          <a:prstGeom prst="roundRect">
            <a:avLst>
              <a:gd name="adj" fmla="val 23774"/>
            </a:avLst>
          </a:prstGeom>
          <a:solidFill>
            <a:srgbClr val="F8DCDB"/>
          </a:solidFill>
          <a:ln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406" b="1" cap="all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По итогам проведения семинаров</a:t>
            </a:r>
            <a:r>
              <a:rPr lang="en-US" sz="1406" b="1" cap="all" dirty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6" b="1" cap="all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НЦЭУ </a:t>
            </a:r>
            <a:endParaRPr lang="ru-RU" sz="1406" b="1" dirty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3393" y="2973437"/>
            <a:ext cx="4303603" cy="1733454"/>
          </a:xfrm>
          <a:prstGeom prst="roundRect">
            <a:avLst>
              <a:gd name="adj" fmla="val 23774"/>
            </a:avLst>
          </a:prstGeom>
          <a:solidFill>
            <a:srgbClr val="E5F9F8"/>
          </a:solidFill>
          <a:ln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Направление формы графика по </a:t>
            </a:r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получению СОК </a:t>
            </a:r>
            <a:r>
              <a:rPr lang="ru-RU" sz="1406" b="1" dirty="0" err="1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ГосСУОК</a:t>
            </a:r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технологических сертификатов</a:t>
            </a:r>
            <a:endParaRPr lang="ru-RU" sz="1406" b="1" dirty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479359" y="2950353"/>
            <a:ext cx="4954890" cy="1756538"/>
          </a:xfrm>
          <a:prstGeom prst="roundRect">
            <a:avLst>
              <a:gd name="adj" fmla="val 23774"/>
            </a:avLst>
          </a:prstGeom>
          <a:solidFill>
            <a:srgbClr val="E5F9F8"/>
          </a:solidFill>
          <a:ln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Направление </a:t>
            </a:r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</a:t>
            </a:r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ормы </a:t>
            </a:r>
          </a:p>
          <a:p>
            <a:pPr algn="ctr" defTabSz="1018505"/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графика </a:t>
            </a:r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проведения тестирования  по идентификации граждан с использованием биометрических документов</a:t>
            </a:r>
            <a:endParaRPr lang="ru-RU" sz="1406" b="1" dirty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8683739" y="5296922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28" y="2907038"/>
            <a:ext cx="574370" cy="574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78" y="1454339"/>
            <a:ext cx="530764" cy="5307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1" y="3066780"/>
            <a:ext cx="497142" cy="497142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477099" y="5054020"/>
            <a:ext cx="4303603" cy="810090"/>
          </a:xfrm>
          <a:prstGeom prst="roundRect">
            <a:avLst>
              <a:gd name="adj" fmla="val 23774"/>
            </a:avLst>
          </a:prstGeom>
          <a:solidFill>
            <a:srgbClr val="E5F9F8"/>
          </a:solidFill>
          <a:ln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406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Создание информационного раздела на сайте НЦЭУ </a:t>
            </a:r>
            <a:r>
              <a:rPr lang="en-US" sz="1406" b="1" u="sng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www.nce</a:t>
            </a:r>
            <a:r>
              <a:rPr lang="en-US" sz="1406" b="1" u="sng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s.by</a:t>
            </a:r>
          </a:p>
        </p:txBody>
      </p:sp>
    </p:spTree>
    <p:extLst>
      <p:ext uri="{BB962C8B-B14F-4D97-AF65-F5344CB8AC3E}">
        <p14:creationId xmlns:p14="http://schemas.microsoft.com/office/powerpoint/2010/main" val="36852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429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" y="3429000"/>
            <a:ext cx="12192001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120" y="1280604"/>
            <a:ext cx="3352961" cy="1483848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3634023" y="3717826"/>
            <a:ext cx="684000" cy="684000"/>
          </a:xfrm>
          <a:prstGeom prst="ellipse">
            <a:avLst/>
          </a:prstGeom>
          <a:solidFill>
            <a:srgbClr val="BBEFEE">
              <a:alpha val="83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366683" y="4100052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 rot="5400000">
            <a:off x="2365990" y="338069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438785" y="2853664"/>
            <a:ext cx="684000" cy="684000"/>
          </a:xfrm>
          <a:prstGeom prst="ellipse">
            <a:avLst/>
          </a:prstGeom>
          <a:noFill/>
          <a:ln w="25400">
            <a:solidFill>
              <a:schemeClr val="bg1">
                <a:alpha val="8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 rot="5400000">
            <a:off x="3724250" y="2524214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chemeClr val="bg1">
                <a:alpha val="8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-1081317" y="-1167396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-459670" y="1668829"/>
            <a:ext cx="3060000" cy="3060000"/>
          </a:xfrm>
          <a:prstGeom prst="ellipse">
            <a:avLst/>
          </a:prstGeom>
          <a:blipFill dpi="0" rotWithShape="1">
            <a:blip r:embed="rId4"/>
            <a:srcRect/>
            <a:stretch>
              <a:fillRect l="14000" r="-21000"/>
            </a:stretch>
          </a:blipFill>
          <a:ln w="63500">
            <a:solidFill>
              <a:schemeClr val="bg1">
                <a:alpha val="8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009715" y="2839378"/>
            <a:ext cx="684000" cy="684000"/>
          </a:xfrm>
          <a:prstGeom prst="ellipse">
            <a:avLst/>
          </a:prstGeom>
          <a:noFill/>
          <a:ln w="25400">
            <a:solidFill>
              <a:schemeClr val="bg1">
                <a:alpha val="8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 rot="10800000">
            <a:off x="728330" y="4608501"/>
            <a:ext cx="684000" cy="2362327"/>
          </a:xfrm>
          <a:prstGeom prst="roundRect">
            <a:avLst>
              <a:gd name="adj" fmla="val 23253"/>
            </a:avLst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330" y="4944139"/>
            <a:ext cx="684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1010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1100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0001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0101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0111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1000</a:t>
            </a:r>
          </a:p>
          <a:p>
            <a:pPr algn="ctr"/>
            <a:r>
              <a:rPr lang="ru-RU" sz="1600" b="1" dirty="0" smtClean="0">
                <a:solidFill>
                  <a:srgbClr val="00707B"/>
                </a:solidFill>
              </a:rPr>
              <a:t>1101</a:t>
            </a:r>
            <a:endParaRPr lang="ru-RU" sz="1600" b="1" dirty="0">
              <a:solidFill>
                <a:srgbClr val="00707B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-459670" y="1665664"/>
            <a:ext cx="3060000" cy="3060000"/>
          </a:xfrm>
          <a:prstGeom prst="ellipse">
            <a:avLst/>
          </a:prstGeom>
          <a:solidFill>
            <a:srgbClr val="BBEFEE">
              <a:alpha val="25000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64660" y="3151654"/>
            <a:ext cx="4845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ЦЕНТР ЭЛЕКТРОННЫХ УСЛУГ</a:t>
            </a:r>
          </a:p>
          <a:p>
            <a:pPr algn="r"/>
            <a:endParaRPr lang="ru-RU" sz="1400" b="1" dirty="0" smtClean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+375 17 311 30 00</a:t>
            </a:r>
          </a:p>
          <a:p>
            <a:pPr algn="r"/>
            <a:r>
              <a:rPr lang="en-US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https://nces.by</a:t>
            </a:r>
          </a:p>
          <a:p>
            <a:pPr algn="r"/>
            <a:r>
              <a:rPr lang="en-US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portal.gov.by</a:t>
            </a:r>
            <a:endParaRPr lang="ru-RU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989893" y="5674574"/>
            <a:ext cx="684000" cy="684000"/>
          </a:xfrm>
          <a:prstGeom prst="ellipse">
            <a:avLst/>
          </a:prstGeom>
          <a:noFill/>
          <a:ln w="25400">
            <a:solidFill>
              <a:schemeClr val="bg1">
                <a:alpha val="2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5400000">
            <a:off x="11275358" y="5345124"/>
            <a:ext cx="684000" cy="1358260"/>
          </a:xfrm>
          <a:prstGeom prst="roundRect">
            <a:avLst>
              <a:gd name="adj" fmla="val 23253"/>
            </a:avLst>
          </a:prstGeom>
          <a:noFill/>
          <a:ln w="25400">
            <a:solidFill>
              <a:schemeClr val="bg1">
                <a:alpha val="2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6650822" y="1446830"/>
            <a:ext cx="4258321" cy="4689066"/>
          </a:xfrm>
          <a:prstGeom prst="roundRect">
            <a:avLst>
              <a:gd name="adj" fmla="val 7804"/>
            </a:avLst>
          </a:prstGeom>
          <a:solidFill>
            <a:srgbClr val="E5F9F8"/>
          </a:solidFill>
          <a:ln w="127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0" y="5529"/>
            <a:ext cx="12192000" cy="1281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6256" y="381053"/>
            <a:ext cx="7639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ОБЛАСТЬ </a:t>
            </a:r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ЦЕЛИ </a:t>
            </a:r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ПРИМЕНЕНИЯ</a:t>
            </a:r>
          </a:p>
          <a:p>
            <a:pPr algn="ctr"/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ИНФРАСТРУКТУРЫ БИСРС </a:t>
            </a:r>
            <a:endParaRPr lang="ru-RU" sz="2000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000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10968000" y="-633599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2325" y="2957387"/>
            <a:ext cx="2083931" cy="1468365"/>
          </a:xfrm>
          <a:prstGeom prst="roundRect">
            <a:avLst>
              <a:gd name="adj" fmla="val 9656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ru-RU" sz="9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802319" y="2709542"/>
            <a:ext cx="2875674" cy="1635435"/>
          </a:xfrm>
          <a:prstGeom prst="roundRect">
            <a:avLst>
              <a:gd name="adj" fmla="val 4248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Информационные системы госорганов/</a:t>
            </a:r>
          </a:p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организаций:</a:t>
            </a:r>
          </a:p>
          <a:p>
            <a:pPr algn="ctr" defTabSz="1018505"/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Минздрав,</a:t>
            </a:r>
          </a:p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Минобразования,</a:t>
            </a:r>
          </a:p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НКА,</a:t>
            </a:r>
          </a:p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ЖКХ</a:t>
            </a:r>
          </a:p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др.</a:t>
            </a:r>
          </a:p>
          <a:p>
            <a:pPr algn="ctr" defTabSz="1018505"/>
            <a:endParaRPr lang="ru-RU" sz="7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829324" y="4533882"/>
            <a:ext cx="2875674" cy="561583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Служба «Одно окно»</a:t>
            </a:r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2791192" y="1994835"/>
            <a:ext cx="2867331" cy="525802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endParaRPr lang="en-US" sz="11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Личный </a:t>
            </a:r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кабинет </a:t>
            </a:r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ЕПЭУ</a:t>
            </a:r>
            <a:endParaRPr lang="en-US" sz="11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1018505"/>
            <a:r>
              <a:rPr lang="en-US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portal.gov.by</a:t>
            </a:r>
            <a:endParaRPr lang="ru-RU" sz="1100" b="1" dirty="0" smtClean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defTabSz="1018505"/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Прямая со стрелкой 20"/>
          <p:cNvCxnSpPr>
            <a:stCxn id="29" idx="3"/>
          </p:cNvCxnSpPr>
          <p:nvPr/>
        </p:nvCxnSpPr>
        <p:spPr>
          <a:xfrm flipV="1">
            <a:off x="2276256" y="2225576"/>
            <a:ext cx="429988" cy="1465994"/>
          </a:xfrm>
          <a:prstGeom prst="straightConnector1">
            <a:avLst/>
          </a:prstGeom>
          <a:ln w="15875">
            <a:solidFill>
              <a:srgbClr val="0161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282606" y="3371142"/>
            <a:ext cx="429988" cy="314078"/>
          </a:xfrm>
          <a:prstGeom prst="straightConnector1">
            <a:avLst/>
          </a:prstGeom>
          <a:ln w="15875">
            <a:solidFill>
              <a:srgbClr val="0161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288907" y="3608663"/>
            <a:ext cx="446766" cy="2177463"/>
          </a:xfrm>
          <a:prstGeom prst="straightConnector1">
            <a:avLst/>
          </a:prstGeom>
          <a:ln w="15875">
            <a:solidFill>
              <a:srgbClr val="0161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8418" y="1377822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09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Область применения </a:t>
            </a:r>
          </a:p>
          <a:p>
            <a:pPr algn="ctr"/>
            <a:r>
              <a:rPr lang="ru-RU" sz="1600" b="1" dirty="0" smtClean="0">
                <a:solidFill>
                  <a:srgbClr val="00609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(точки доступа):</a:t>
            </a:r>
            <a:endParaRPr lang="ru-RU" sz="1600" b="1" dirty="0">
              <a:solidFill>
                <a:srgbClr val="00609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02319" y="5386157"/>
            <a:ext cx="2875674" cy="572604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1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Информационные системы </a:t>
            </a:r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бизнеса</a:t>
            </a:r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6" name="Прямая со стрелкой 35"/>
          <p:cNvCxnSpPr>
            <a:stCxn id="29" idx="3"/>
          </p:cNvCxnSpPr>
          <p:nvPr/>
        </p:nvCxnSpPr>
        <p:spPr>
          <a:xfrm>
            <a:off x="2276256" y="3691570"/>
            <a:ext cx="467206" cy="1123103"/>
          </a:xfrm>
          <a:prstGeom prst="straightConnector1">
            <a:avLst/>
          </a:prstGeom>
          <a:ln w="15875">
            <a:solidFill>
              <a:srgbClr val="01619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02843" y="1486995"/>
            <a:ext cx="2754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09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Цели использования:</a:t>
            </a:r>
            <a:endParaRPr lang="ru-RU" sz="1600" b="1" dirty="0">
              <a:solidFill>
                <a:srgbClr val="00609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339983" y="2734529"/>
            <a:ext cx="2880000" cy="574324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Осуществление административных процедур в электронном виде</a:t>
            </a:r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339983" y="1994835"/>
            <a:ext cx="2880000" cy="560676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Получение электронных услуг посредством </a:t>
            </a:r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ЕПЭУ</a:t>
            </a:r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339983" y="3468750"/>
            <a:ext cx="2880000" cy="491411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Идентификация личности</a:t>
            </a:r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339983" y="4700581"/>
            <a:ext cx="2880000" cy="1117095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Совершение юридически значимых действий в различных сферах (трудовые отношения, образование, здравоохранение и др.)</a:t>
            </a:r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39983" y="4049273"/>
            <a:ext cx="2880000" cy="516871"/>
          </a:xfrm>
          <a:prstGeom prst="roundRect">
            <a:avLst>
              <a:gd name="adj" fmla="val 9656"/>
            </a:avLst>
          </a:prstGeom>
          <a:solidFill>
            <a:srgbClr val="00707B"/>
          </a:solidFill>
          <a:ln w="6350"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100" b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Подписание документов ЭЦП</a:t>
            </a:r>
            <a:endParaRPr lang="ru-RU" sz="11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/>
          <p:cNvSpPr/>
          <p:nvPr/>
        </p:nvSpPr>
        <p:spPr>
          <a:xfrm>
            <a:off x="7561351" y="1073501"/>
            <a:ext cx="5400000" cy="5400000"/>
          </a:xfrm>
          <a:prstGeom prst="ellipse">
            <a:avLst/>
          </a:prstGeom>
          <a:solidFill>
            <a:srgbClr val="E7F9F9"/>
          </a:solidFill>
          <a:ln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4594956"/>
              </p:ext>
            </p:extLst>
          </p:nvPr>
        </p:nvGraphicFramePr>
        <p:xfrm>
          <a:off x="425468" y="1666025"/>
          <a:ext cx="6506789" cy="390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5529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6508" y="289085"/>
            <a:ext cx="814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ОКАЗАНИЕ ЭЛЕКТРОННЫХ УСЛУГ, ОСУЩЕСТВЛЕНИЕ АДМИНИСТРАТИВНЫХ ПРОЦЕДУР</a:t>
            </a:r>
            <a:endParaRPr lang="ru-RU" sz="2000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9606" y="1666025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портал </a:t>
            </a:r>
          </a:p>
          <a:p>
            <a:pPr algn="r"/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электронных услуг</a:t>
            </a:r>
            <a:endParaRPr lang="ru-RU" sz="1400" b="1" dirty="0">
              <a:solidFill>
                <a:srgbClr val="0161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34942" y="4486329"/>
            <a:ext cx="2199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Информационные</a:t>
            </a:r>
          </a:p>
          <a:p>
            <a:r>
              <a:rPr lang="ru-RU" sz="1400" b="1" dirty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осредники:</a:t>
            </a:r>
          </a:p>
          <a:p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РУП «</a:t>
            </a:r>
            <a:r>
              <a:rPr lang="ru-RU" sz="1400" b="1" dirty="0" err="1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Белтелеком</a:t>
            </a:r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РУП «</a:t>
            </a:r>
            <a:r>
              <a:rPr lang="ru-RU" sz="1400" b="1" dirty="0" err="1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Белпочта</a:t>
            </a:r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1400" b="1" dirty="0">
              <a:solidFill>
                <a:srgbClr val="0161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31753" y="2404316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Программный комплекс</a:t>
            </a:r>
          </a:p>
          <a:p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«Одно окно»</a:t>
            </a:r>
            <a:endParaRPr lang="ru-RU" sz="1400" b="1" dirty="0">
              <a:solidFill>
                <a:srgbClr val="0161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240739" y="2927536"/>
            <a:ext cx="1691518" cy="0"/>
          </a:xfrm>
          <a:prstGeom prst="line">
            <a:avLst/>
          </a:prstGeom>
          <a:ln>
            <a:solidFill>
              <a:srgbClr val="016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34942" y="5446279"/>
            <a:ext cx="1691518" cy="0"/>
          </a:xfrm>
          <a:prstGeom prst="line">
            <a:avLst/>
          </a:prstGeom>
          <a:ln>
            <a:solidFill>
              <a:srgbClr val="016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9236" y="4718959"/>
            <a:ext cx="1691518" cy="0"/>
          </a:xfrm>
          <a:prstGeom prst="line">
            <a:avLst/>
          </a:prstGeom>
          <a:ln>
            <a:solidFill>
              <a:srgbClr val="016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50184" y="2189245"/>
            <a:ext cx="1691518" cy="0"/>
          </a:xfrm>
          <a:prstGeom prst="line">
            <a:avLst/>
          </a:prstGeom>
          <a:ln>
            <a:solidFill>
              <a:srgbClr val="016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41702" y="2189245"/>
            <a:ext cx="252000" cy="83692"/>
          </a:xfrm>
          <a:prstGeom prst="line">
            <a:avLst/>
          </a:prstGeom>
          <a:ln>
            <a:solidFill>
              <a:srgbClr val="016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156512" y="2927536"/>
            <a:ext cx="84227" cy="166080"/>
          </a:xfrm>
          <a:prstGeom prst="line">
            <a:avLst/>
          </a:prstGeom>
          <a:ln>
            <a:solidFill>
              <a:srgbClr val="016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207278" y="5277394"/>
            <a:ext cx="227664" cy="168885"/>
          </a:xfrm>
          <a:prstGeom prst="line">
            <a:avLst/>
          </a:prstGeom>
          <a:ln>
            <a:solidFill>
              <a:srgbClr val="016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230754" y="4195739"/>
            <a:ext cx="191267" cy="523220"/>
          </a:xfrm>
          <a:prstGeom prst="line">
            <a:avLst/>
          </a:prstGeom>
          <a:ln>
            <a:solidFill>
              <a:srgbClr val="0161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287243" y="1905049"/>
            <a:ext cx="28066" cy="3060000"/>
          </a:xfrm>
          <a:prstGeom prst="line">
            <a:avLst/>
          </a:prstGeom>
          <a:ln w="38100">
            <a:solidFill>
              <a:srgbClr val="E56D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8813333" y="3442350"/>
            <a:ext cx="2290680" cy="698615"/>
          </a:xfrm>
          <a:prstGeom prst="roundRect">
            <a:avLst>
              <a:gd name="adj" fmla="val 12616"/>
            </a:avLst>
          </a:prstGeom>
          <a:solidFill>
            <a:srgbClr val="BBEFEE"/>
          </a:solidFill>
          <a:ln w="6350">
            <a:solidFill>
              <a:srgbClr val="01619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18505"/>
            <a:r>
              <a:rPr lang="ru-RU" sz="1400" b="1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 для граждан</a:t>
            </a:r>
          </a:p>
          <a:p>
            <a:endParaRPr lang="ru-RU" sz="800" dirty="0" smtClean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07882" y="1592945"/>
            <a:ext cx="29063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r>
              <a:rPr lang="ru-RU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solidFill>
                <a:srgbClr val="E56D6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 </a:t>
            </a:r>
            <a:r>
              <a:rPr lang="ru-RU" sz="1400" b="1" dirty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подлежат </a:t>
            </a:r>
            <a:endParaRPr lang="ru-RU" sz="1400" b="1" dirty="0" smtClean="0">
              <a:solidFill>
                <a:srgbClr val="0161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автоматизации </a:t>
            </a:r>
          </a:p>
          <a:p>
            <a:pPr algn="r"/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2024 </a:t>
            </a:r>
            <a:r>
              <a:rPr lang="ru-RU" sz="1400" b="1" dirty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13333" y="4589895"/>
            <a:ext cx="2290680" cy="611455"/>
          </a:xfrm>
          <a:prstGeom prst="roundRect">
            <a:avLst>
              <a:gd name="adj" fmla="val 12616"/>
            </a:avLst>
          </a:prstGeom>
          <a:solidFill>
            <a:srgbClr val="BBEFEE"/>
          </a:solidFill>
          <a:ln w="6350">
            <a:solidFill>
              <a:srgbClr val="01619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18505"/>
            <a:r>
              <a:rPr lang="ru-RU" sz="1400" b="1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147 для ЮЛ и ИП</a:t>
            </a:r>
          </a:p>
          <a:p>
            <a:endParaRPr lang="ru-RU" sz="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11018849" y="1921522"/>
            <a:ext cx="282428" cy="2064"/>
          </a:xfrm>
          <a:prstGeom prst="line">
            <a:avLst/>
          </a:prstGeom>
          <a:ln w="38100">
            <a:solidFill>
              <a:srgbClr val="E56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11106186" y="3653699"/>
            <a:ext cx="180000" cy="2064"/>
          </a:xfrm>
          <a:prstGeom prst="line">
            <a:avLst/>
          </a:prstGeom>
          <a:ln w="38100">
            <a:solidFill>
              <a:srgbClr val="E56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 flipV="1">
            <a:off x="11114263" y="4942164"/>
            <a:ext cx="180000" cy="2064"/>
          </a:xfrm>
          <a:prstGeom prst="line">
            <a:avLst/>
          </a:prstGeom>
          <a:ln w="38100">
            <a:solidFill>
              <a:srgbClr val="E56D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2550" y="4195739"/>
            <a:ext cx="22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Технология </a:t>
            </a:r>
          </a:p>
          <a:p>
            <a:pPr algn="r"/>
            <a:r>
              <a:rPr lang="ru-RU" sz="14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«система-система»</a:t>
            </a:r>
            <a:endParaRPr lang="ru-RU" sz="1400" b="1" dirty="0">
              <a:solidFill>
                <a:srgbClr val="0161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 rot="13570067">
            <a:off x="101246" y="5939623"/>
            <a:ext cx="2412000" cy="2412000"/>
          </a:xfrm>
          <a:prstGeom prst="roundRect">
            <a:avLst>
              <a:gd name="adj" fmla="val 23253"/>
            </a:avLst>
          </a:prstGeom>
          <a:solidFill>
            <a:srgbClr val="BBEFEE"/>
          </a:solidFill>
          <a:ln w="9525">
            <a:solidFill>
              <a:srgbClr val="BBEFE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 rot="2781447">
            <a:off x="1745573" y="6522725"/>
            <a:ext cx="720000" cy="720000"/>
          </a:xfrm>
          <a:prstGeom prst="roundRect">
            <a:avLst/>
          </a:prstGeom>
          <a:solidFill>
            <a:srgbClr val="E5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 rot="13570067">
            <a:off x="37090" y="5870364"/>
            <a:ext cx="2535566" cy="2550519"/>
          </a:xfrm>
          <a:prstGeom prst="roundRect">
            <a:avLst>
              <a:gd name="adj" fmla="val 23253"/>
            </a:avLst>
          </a:prstGeom>
          <a:noFill/>
          <a:ln w="9525">
            <a:solidFill>
              <a:srgbClr val="BBEFEE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7241" y="190165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113 ЭУ</a:t>
            </a:r>
          </a:p>
          <a:p>
            <a:pPr algn="ctr"/>
            <a:r>
              <a:rPr lang="ru-RU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АП</a:t>
            </a:r>
            <a:endParaRPr lang="ru-RU" b="1" dirty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 rot="2781447">
            <a:off x="11655870" y="5544270"/>
            <a:ext cx="720000" cy="720000"/>
          </a:xfrm>
          <a:prstGeom prst="roundRect">
            <a:avLst/>
          </a:prstGeom>
          <a:solidFill>
            <a:srgbClr val="E5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 rot="13570067">
            <a:off x="10300218" y="3616078"/>
            <a:ext cx="2535566" cy="2550519"/>
          </a:xfrm>
          <a:prstGeom prst="roundRect">
            <a:avLst>
              <a:gd name="adj" fmla="val 23253"/>
            </a:avLst>
          </a:prstGeom>
          <a:noFill/>
          <a:ln w="15875">
            <a:solidFill>
              <a:srgbClr val="01619B">
                <a:alpha val="3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5529"/>
            <a:ext cx="12192001" cy="1281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3798" y="136728"/>
            <a:ext cx="9203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Административных процедур </a:t>
            </a:r>
            <a:r>
              <a:rPr lang="ru-RU" sz="2000" b="1" cap="all" dirty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endParaRPr lang="ru-RU" sz="2000" b="1" cap="all" dirty="0" smtClean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электронных услуг к 1 января 2021 г.</a:t>
            </a:r>
          </a:p>
          <a:p>
            <a:pPr algn="ctr"/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Будут Переведены на АПК «</a:t>
            </a:r>
            <a:r>
              <a:rPr lang="ru-RU" sz="2000" b="1" cap="all" dirty="0" err="1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</a:t>
            </a:r>
            <a:r>
              <a:rPr lang="ru-RU" sz="2000" b="1" cap="all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000" b="1" cap="all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307636" y="5325086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 rot="5400000">
            <a:off x="39603" y="498795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2398" y="4460924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397863" y="413147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816565" y="1669714"/>
            <a:ext cx="684000" cy="684000"/>
          </a:xfrm>
          <a:prstGeom prst="ellipse">
            <a:avLst/>
          </a:prstGeom>
          <a:solidFill>
            <a:srgbClr val="CA0A00">
              <a:alpha val="14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rot="5400000">
            <a:off x="39603" y="3237175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83328" y="4446638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13782" y="2710143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0968000" y="-633599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266" t="18716" r="3900" b="7522"/>
          <a:stretch/>
        </p:blipFill>
        <p:spPr>
          <a:xfrm>
            <a:off x="1693493" y="1283590"/>
            <a:ext cx="8805012" cy="48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0" y="5529"/>
            <a:ext cx="12192000" cy="1281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6340" y="120078"/>
            <a:ext cx="7639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АЛГОРИТМ ПЕРЕВОДА ЭЛЕКТРОННЫХ УСЛУГ (АДМИНИСТРАТИВНЫХ ПРОЦЕДУР) НА РАБОТУ В АПК «ПЛАТФОРМА» (для владельцев ГИР(ГИС</a:t>
            </a:r>
            <a:r>
              <a:rPr lang="ru-RU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10968000" y="-633599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63891" y="1381536"/>
            <a:ext cx="8944885" cy="4773603"/>
          </a:xfrm>
          <a:prstGeom prst="roundRect">
            <a:avLst>
              <a:gd name="adj" fmla="val 7804"/>
            </a:avLst>
          </a:prstGeom>
          <a:solidFill>
            <a:srgbClr val="E5F9F8"/>
          </a:solidFill>
          <a:ln w="127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04499" y="1455630"/>
            <a:ext cx="6732000" cy="720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ПЕРЕСМОТРЕТЬ БИЗНЕС-ПРОЦЕССЫ ОКАЗАНИЯ ЭЛЕКТРОННОЙ УСЛУГИ (ОСУЩЕСТВЛЕНИЯ АДМИНИСТРАТИВНОЙ ПРОЦЕДУРЫ)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04499" y="2450942"/>
            <a:ext cx="6732000" cy="720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ДОРАБОТАТЬ ГИР (ГИС), РАЗРАБОТАТЬ </a:t>
            </a:r>
            <a:r>
              <a:rPr lang="en-US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</a:t>
            </a:r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-СЕРВИС(Ы) В ЦЕЛЯХ ПЕРЕХОДА НА ВЗИМОДЕЙСТВИЕ С АПК «ПЛАТФОРМА»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04499" y="3379024"/>
            <a:ext cx="6732000" cy="720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ЗАКЛЮЧИТЬ СОГЛАШЕНИЕ (ЭАР), СОГЛАСОВАТЬ </a:t>
            </a:r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НЦЭУ ТЕХНИЧЕСКИЕ УСЛОВИЯ </a:t>
            </a:r>
            <a:r>
              <a:rPr lang="ru-RU" sz="1200" b="1" dirty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ОКАЗАНИЯ ЭЛЕКТРОННОЙ УСЛУГИ (ОСУЩЕСТВЛЕНИЯ АДМИНИСТРАТИВНОЙ ПРОЦЕДУРЫ)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04499" y="4369855"/>
            <a:ext cx="6732000" cy="720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ОРГАНИЗОВАТЬ ЗАЩИЩЕННОЕ СОЕДИНЕНИЕ С АПК «ПЛАТФОРМА» С ИСПОЛЬЗОВАНИЕМ </a:t>
            </a:r>
          </a:p>
          <a:p>
            <a:pPr algn="ctr"/>
            <a:r>
              <a:rPr lang="en-US" sz="12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G-SEC TLS </a:t>
            </a:r>
            <a:r>
              <a:rPr lang="ru-RU" sz="1200" b="1" dirty="0" smtClean="0">
                <a:solidFill>
                  <a:srgbClr val="DC23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(БЕСПЛАТНО)</a:t>
            </a:r>
            <a:endParaRPr lang="ru-RU" sz="1200" b="1" dirty="0">
              <a:solidFill>
                <a:srgbClr val="DC231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704499" y="5318307"/>
            <a:ext cx="6732000" cy="72000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ПРОВЕСТИ ТЕСТИРОВАНИЕ РАЗРАБОТАННЫХ </a:t>
            </a:r>
            <a:r>
              <a:rPr lang="en-US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</a:t>
            </a:r>
            <a:r>
              <a:rPr lang="ru-RU" sz="1200" b="1" dirty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АПК «ПЛАТФОРМА» С ИСПОЛЬЗОВАНИЕМ </a:t>
            </a:r>
            <a:r>
              <a:rPr lang="en-US" sz="12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G-SEC </a:t>
            </a:r>
            <a:r>
              <a:rPr lang="en-US" sz="1200" b="1" dirty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TLS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813946" y="2175630"/>
            <a:ext cx="382138" cy="275312"/>
          </a:xfrm>
          <a:prstGeom prst="downArrow">
            <a:avLst/>
          </a:prstGeom>
          <a:solidFill>
            <a:srgbClr val="00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трелка вниз 67"/>
          <p:cNvSpPr/>
          <p:nvPr/>
        </p:nvSpPr>
        <p:spPr>
          <a:xfrm>
            <a:off x="5813946" y="3164220"/>
            <a:ext cx="382138" cy="275312"/>
          </a:xfrm>
          <a:prstGeom prst="downArrow">
            <a:avLst/>
          </a:prstGeom>
          <a:solidFill>
            <a:srgbClr val="00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Стрелка вниз 68"/>
          <p:cNvSpPr/>
          <p:nvPr/>
        </p:nvSpPr>
        <p:spPr>
          <a:xfrm>
            <a:off x="5813946" y="4089605"/>
            <a:ext cx="382138" cy="275312"/>
          </a:xfrm>
          <a:prstGeom prst="downArrow">
            <a:avLst/>
          </a:prstGeom>
          <a:solidFill>
            <a:srgbClr val="00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5813946" y="5099022"/>
            <a:ext cx="382138" cy="275312"/>
          </a:xfrm>
          <a:prstGeom prst="downArrow">
            <a:avLst/>
          </a:prstGeom>
          <a:solidFill>
            <a:srgbClr val="00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 rot="2781447">
            <a:off x="11655870" y="5544270"/>
            <a:ext cx="720000" cy="720000"/>
          </a:xfrm>
          <a:prstGeom prst="roundRect">
            <a:avLst/>
          </a:prstGeom>
          <a:solidFill>
            <a:srgbClr val="E5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 rot="13570067">
            <a:off x="10300218" y="3616078"/>
            <a:ext cx="2535566" cy="2550519"/>
          </a:xfrm>
          <a:prstGeom prst="roundRect">
            <a:avLst>
              <a:gd name="adj" fmla="val 23253"/>
            </a:avLst>
          </a:prstGeom>
          <a:noFill/>
          <a:ln w="15875">
            <a:solidFill>
              <a:srgbClr val="01619B">
                <a:alpha val="3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5529"/>
            <a:ext cx="12192001" cy="1281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307636" y="5325086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 rot="5400000">
            <a:off x="39603" y="498795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2398" y="4460924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397863" y="413147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307636" y="3574305"/>
            <a:ext cx="684000" cy="684000"/>
          </a:xfrm>
          <a:prstGeom prst="ellipse">
            <a:avLst/>
          </a:prstGeom>
          <a:solidFill>
            <a:srgbClr val="CA0A00">
              <a:alpha val="14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rot="5400000">
            <a:off x="39603" y="3237175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83328" y="4446638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13782" y="2710143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0968000" y="-633599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83723" y="227478"/>
            <a:ext cx="9624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Эффективность </a:t>
            </a:r>
            <a:r>
              <a:rPr lang="ru-RU" dirty="0"/>
              <a:t>БИСРС </a:t>
            </a:r>
            <a:r>
              <a:rPr lang="ru-RU" dirty="0" smtClean="0"/>
              <a:t>зависит </a:t>
            </a:r>
            <a:r>
              <a:rPr lang="ru-RU" dirty="0"/>
              <a:t>от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количества </a:t>
            </a:r>
            <a:r>
              <a:rPr lang="ru-RU" dirty="0" smtClean="0"/>
              <a:t>электронных услуг и административных процедур в электронном виде</a:t>
            </a:r>
            <a:endParaRPr lang="ru-RU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489090" y="1489118"/>
            <a:ext cx="8198937" cy="13070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/>
            <a:r>
              <a:rPr lang="ru-RU" sz="1600" b="1" dirty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НЦЭУ сформированы перечни наиболее востребованных административных </a:t>
            </a:r>
            <a:r>
              <a:rPr lang="ru-RU" sz="1600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процедур по </a:t>
            </a:r>
            <a:r>
              <a:rPr lang="ru-RU" sz="1600" b="1" dirty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информации, предоставленной местными исполнительными и распорядительными </a:t>
            </a:r>
            <a:r>
              <a:rPr lang="ru-RU" sz="1600" b="1" dirty="0" smtClean="0">
                <a:solidFill>
                  <a:srgbClr val="00707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органами для перевода в электронную форму в первоочередном порядке</a:t>
            </a:r>
          </a:p>
          <a:p>
            <a:pPr algn="ctr" defTabSz="914400"/>
            <a:endParaRPr lang="ru-RU" sz="1600" b="1" dirty="0">
              <a:solidFill>
                <a:srgbClr val="00707B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409585" y="3865361"/>
            <a:ext cx="7994822" cy="823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1800" dirty="0">
              <a:solidFill>
                <a:srgbClr val="2E83C3">
                  <a:lumMod val="75000"/>
                </a:srgbClr>
              </a:solidFill>
              <a:latin typeface="Trebuchet MS" panose="020B0603020202020204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64033"/>
              </p:ext>
            </p:extLst>
          </p:nvPr>
        </p:nvGraphicFramePr>
        <p:xfrm>
          <a:off x="660295" y="2614794"/>
          <a:ext cx="10907706" cy="3571240"/>
        </p:xfrm>
        <a:graphic>
          <a:graphicData uri="http://schemas.openxmlformats.org/drawingml/2006/table">
            <a:tbl>
              <a:tblPr firstRow="1" bandRow="1"/>
              <a:tblGrid>
                <a:gridCol w="2753606"/>
                <a:gridCol w="2176753"/>
                <a:gridCol w="2900739"/>
                <a:gridCol w="3076608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АП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в отношении </a:t>
                      </a:r>
                      <a:r>
                        <a:rPr lang="ru-RU" sz="1600" b="1" u="sng" kern="1200" dirty="0" smtClean="0">
                          <a:solidFill>
                            <a:schemeClr val="bg1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граждан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в отношении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u="sng" kern="1200" dirty="0" smtClean="0">
                          <a:solidFill>
                            <a:schemeClr val="bg1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юридических лиц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8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Наиболее востребованные по информации Облисполкомов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18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23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В соответствии с Распоряжением Совета Министров №119р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12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25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37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Всего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30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30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60</a:t>
                      </a:r>
                      <a:endParaRPr lang="ru-RU" sz="1600" b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CBE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3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 rot="2781447">
            <a:off x="11655870" y="5544270"/>
            <a:ext cx="720000" cy="720000"/>
          </a:xfrm>
          <a:prstGeom prst="roundRect">
            <a:avLst/>
          </a:prstGeom>
          <a:solidFill>
            <a:srgbClr val="E56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sp>
        <p:nvSpPr>
          <p:cNvPr id="59" name="Скругленный прямоугольник 58"/>
          <p:cNvSpPr/>
          <p:nvPr/>
        </p:nvSpPr>
        <p:spPr>
          <a:xfrm rot="13570067">
            <a:off x="10300218" y="3616078"/>
            <a:ext cx="2535566" cy="2550519"/>
          </a:xfrm>
          <a:prstGeom prst="roundRect">
            <a:avLst>
              <a:gd name="adj" fmla="val 23253"/>
            </a:avLst>
          </a:prstGeom>
          <a:noFill/>
          <a:ln w="15875">
            <a:solidFill>
              <a:srgbClr val="01619B">
                <a:alpha val="34000"/>
              </a:srgb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-1" y="5529"/>
            <a:ext cx="12192001" cy="1281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>
            <a:off x="1953129" y="6272258"/>
            <a:ext cx="0" cy="403122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00381" y="6498399"/>
            <a:ext cx="0" cy="216000"/>
          </a:xfrm>
          <a:prstGeom prst="line">
            <a:avLst/>
          </a:prstGeom>
          <a:ln w="38100" cap="rnd">
            <a:solidFill>
              <a:srgbClr val="00707B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1307636" y="5325086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 rot="5400000">
            <a:off x="39603" y="4987956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2398" y="4460924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 rot="5400000">
            <a:off x="1397863" y="4131474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BBEFE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1307636" y="3574305"/>
            <a:ext cx="684000" cy="684000"/>
          </a:xfrm>
          <a:prstGeom prst="ellipse">
            <a:avLst/>
          </a:prstGeom>
          <a:solidFill>
            <a:srgbClr val="CA0A00">
              <a:alpha val="14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 rot="5400000">
            <a:off x="39603" y="3237175"/>
            <a:ext cx="684000" cy="1358260"/>
          </a:xfrm>
          <a:prstGeom prst="roundRect">
            <a:avLst>
              <a:gd name="adj" fmla="val 23253"/>
            </a:avLst>
          </a:prstGeom>
          <a:solidFill>
            <a:srgbClr val="CA0A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83328" y="4446638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13782" y="2710143"/>
            <a:ext cx="684000" cy="684000"/>
          </a:xfrm>
          <a:prstGeom prst="ellipse">
            <a:avLst/>
          </a:prstGeom>
          <a:solidFill>
            <a:srgbClr val="BBEFEE">
              <a:alpha val="35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10968000" y="-633599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61999" y="316171"/>
            <a:ext cx="9624552" cy="4986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dirty="0">
              <a:solidFill>
                <a:srgbClr val="FF0000"/>
              </a:solidFill>
              <a:latin typeface="Trebuchet MS" panose="020B0603020202020204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409585" y="3865361"/>
            <a:ext cx="7994822" cy="823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1800" dirty="0">
              <a:solidFill>
                <a:srgbClr val="2E83C3">
                  <a:lumMod val="75000"/>
                </a:srgbClr>
              </a:solidFill>
              <a:latin typeface="Trebuchet MS" panose="020B0603020202020204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371857" y="219102"/>
            <a:ext cx="9624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В новой версии ПК «Одно окно» будут значительно расширены </a:t>
            </a:r>
            <a:r>
              <a:rPr lang="ru-RU" dirty="0" smtClean="0"/>
              <a:t>функциональные </a:t>
            </a:r>
            <a:r>
              <a:rPr lang="ru-RU" dirty="0"/>
              <a:t>возможности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924465" y="1394365"/>
            <a:ext cx="1931819" cy="420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u="sng" dirty="0" smtClean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  <a:t>Для заявителя:</a:t>
            </a:r>
            <a:endParaRPr lang="ru-RU" sz="1800" u="sng" dirty="0">
              <a:solidFill>
                <a:srgbClr val="2E83C3">
                  <a:lumMod val="75000"/>
                </a:srgbClr>
              </a:solidFill>
              <a:latin typeface="Trebuchet MS" panose="020B0603020202020204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352165" y="1821979"/>
            <a:ext cx="3433333" cy="35056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algn="ctr" defTabSz="457200" fontAlgn="t">
              <a:spcBef>
                <a:spcPct val="0"/>
              </a:spcBef>
              <a:buNone/>
              <a:defRPr sz="900" u="sng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71450" indent="-171450" algn="l">
              <a:spcAft>
                <a:spcPts val="600"/>
              </a:spcAft>
              <a:buFontTx/>
              <a:buChar char="-"/>
            </a:pPr>
            <a:r>
              <a:rPr lang="ru-RU" sz="1600" u="none" dirty="0">
                <a:latin typeface="Trebuchet MS" panose="020B0603020202020204"/>
              </a:rPr>
              <a:t>Возможность доступа к сервисам при помощи </a:t>
            </a:r>
            <a:r>
              <a:rPr lang="en-US" sz="1600" u="none" dirty="0">
                <a:latin typeface="Trebuchet MS" panose="020B0603020202020204"/>
              </a:rPr>
              <a:t>ID</a:t>
            </a:r>
            <a:r>
              <a:rPr lang="ru-RU" sz="1600" u="none" dirty="0">
                <a:latin typeface="Trebuchet MS" panose="020B0603020202020204"/>
              </a:rPr>
              <a:t>- карты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  <a:r>
              <a:rPr lang="ru-RU" sz="1600" u="none" dirty="0">
                <a:latin typeface="Trebuchet MS" panose="020B0603020202020204"/>
              </a:rPr>
              <a:t> </a:t>
            </a:r>
            <a:endParaRPr lang="en-US" sz="1600" u="none" dirty="0" smtClean="0">
              <a:latin typeface="Trebuchet MS" panose="020B0603020202020204"/>
            </a:endParaRPr>
          </a:p>
          <a:p>
            <a:pPr marL="171450" indent="-171450" algn="l">
              <a:spcAft>
                <a:spcPts val="600"/>
              </a:spcAft>
              <a:buFontTx/>
              <a:buChar char="-"/>
            </a:pPr>
            <a:r>
              <a:rPr lang="ru-RU" sz="1600" u="none" dirty="0" smtClean="0">
                <a:latin typeface="Trebuchet MS" panose="020B0603020202020204"/>
              </a:rPr>
              <a:t>Возможность </a:t>
            </a:r>
            <a:r>
              <a:rPr lang="ru-RU" sz="1600" u="none" dirty="0">
                <a:latin typeface="Trebuchet MS" panose="020B0603020202020204"/>
              </a:rPr>
              <a:t>подписать согласие на использование персональных данных </a:t>
            </a:r>
            <a:r>
              <a:rPr lang="ru-RU" sz="1600" u="none" dirty="0" smtClean="0">
                <a:latin typeface="Trebuchet MS" panose="020B0603020202020204"/>
              </a:rPr>
              <a:t>ЭЦП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  <a:endParaRPr lang="ru-RU" sz="1600" u="none" dirty="0">
              <a:latin typeface="Trebuchet MS" panose="020B0603020202020204"/>
            </a:endParaRPr>
          </a:p>
          <a:p>
            <a:pPr marL="171450" indent="-171450" algn="l">
              <a:spcAft>
                <a:spcPts val="600"/>
              </a:spcAft>
              <a:buFontTx/>
              <a:buChar char="-"/>
            </a:pPr>
            <a:r>
              <a:rPr lang="ru-RU" sz="1600" u="none" dirty="0">
                <a:latin typeface="Trebuchet MS" panose="020B0603020202020204"/>
              </a:rPr>
              <a:t>Возможность подписать заявление ЭЦП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  <a:endParaRPr lang="en-US" sz="1600" u="none" dirty="0" smtClean="0">
              <a:latin typeface="Trebuchet MS" panose="020B0603020202020204"/>
            </a:endParaRPr>
          </a:p>
          <a:p>
            <a:pPr marL="171450" indent="-171450" algn="l">
              <a:spcAft>
                <a:spcPts val="600"/>
              </a:spcAft>
              <a:buFontTx/>
              <a:buChar char="-"/>
            </a:pPr>
            <a:r>
              <a:rPr lang="ru-RU" sz="1600" u="none" dirty="0" smtClean="0">
                <a:latin typeface="Trebuchet MS" panose="020B0603020202020204"/>
              </a:rPr>
              <a:t>Возможность </a:t>
            </a:r>
            <a:r>
              <a:rPr lang="ru-RU" sz="1600" u="none" dirty="0" smtClean="0">
                <a:latin typeface="Trebuchet MS" panose="020B0603020202020204"/>
              </a:rPr>
              <a:t>подачи заявления (заказа услуги) через ЛИЧНЫЙ КАБИНЕТ (при наличии законодательной возможности</a:t>
            </a:r>
            <a:r>
              <a:rPr lang="ru-RU" sz="1600" u="none" dirty="0" smtClean="0">
                <a:latin typeface="Trebuchet MS" panose="020B0603020202020204"/>
              </a:rPr>
              <a:t>)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  <a:endParaRPr lang="ru-RU" sz="1600" u="none" dirty="0" smtClean="0">
              <a:latin typeface="Trebuchet MS" panose="020B0603020202020204"/>
            </a:endParaRPr>
          </a:p>
          <a:p>
            <a:pPr marL="171450" indent="-171450" algn="l">
              <a:spcAft>
                <a:spcPts val="600"/>
              </a:spcAft>
              <a:buFontTx/>
              <a:buChar char="-"/>
            </a:pPr>
            <a:r>
              <a:rPr lang="ru-RU" sz="1600" u="none" dirty="0" smtClean="0">
                <a:latin typeface="Trebuchet MS" panose="020B0603020202020204"/>
              </a:rPr>
              <a:t>Отслеживание статуса </a:t>
            </a:r>
            <a:r>
              <a:rPr lang="ru-RU" sz="1600" u="none" dirty="0" smtClean="0">
                <a:latin typeface="Trebuchet MS" panose="020B0603020202020204"/>
              </a:rPr>
              <a:t>заказа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  <a:endParaRPr lang="ru-RU" sz="1600" u="none" dirty="0" smtClean="0">
              <a:latin typeface="Trebuchet MS" panose="020B0603020202020204"/>
            </a:endParaRPr>
          </a:p>
          <a:p>
            <a:pPr marL="171450" indent="-171450" algn="l">
              <a:spcAft>
                <a:spcPts val="600"/>
              </a:spcAft>
              <a:buFontTx/>
              <a:buChar char="-"/>
            </a:pPr>
            <a:r>
              <a:rPr lang="ru-RU" sz="1600" u="none" dirty="0" smtClean="0">
                <a:latin typeface="Trebuchet MS" panose="020B0603020202020204"/>
              </a:rPr>
              <a:t>Возможность подачи административной жалобы в электронной </a:t>
            </a:r>
            <a:r>
              <a:rPr lang="ru-RU" sz="1600" u="none" dirty="0" smtClean="0">
                <a:latin typeface="Trebuchet MS" panose="020B0603020202020204"/>
              </a:rPr>
              <a:t>форме</a:t>
            </a:r>
            <a:endParaRPr lang="ru-RU" sz="1600" u="none" dirty="0" smtClean="0">
              <a:latin typeface="Trebuchet MS" panose="020B0603020202020204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6048627" y="1384741"/>
            <a:ext cx="3672890" cy="420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u="sng" dirty="0" smtClean="0">
                <a:solidFill>
                  <a:srgbClr val="2E83C3">
                    <a:lumMod val="75000"/>
                  </a:srgbClr>
                </a:solidFill>
                <a:latin typeface="Trebuchet MS" panose="020B0603020202020204"/>
              </a:rPr>
              <a:t>Для оператора ПК «Одно окно»:</a:t>
            </a:r>
            <a:endParaRPr lang="ru-RU" sz="1800" u="sng" dirty="0">
              <a:solidFill>
                <a:srgbClr val="2E83C3">
                  <a:lumMod val="75000"/>
                </a:srgbClr>
              </a:solidFill>
              <a:latin typeface="Trebuchet MS" panose="020B0603020202020204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663615" y="1812353"/>
            <a:ext cx="6453659" cy="4280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algn="ctr" defTabSz="457200" fontAlgn="t">
              <a:spcBef>
                <a:spcPct val="0"/>
              </a:spcBef>
              <a:buNone/>
              <a:defRPr sz="900" u="sng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171450" indent="-171450" algn="l">
              <a:spcBef>
                <a:spcPts val="600"/>
              </a:spcBef>
              <a:buFontTx/>
              <a:buChar char="-"/>
            </a:pPr>
            <a:r>
              <a:rPr lang="ru-RU" sz="1600" u="none" dirty="0" smtClean="0">
                <a:latin typeface="Trebuchet MS" panose="020B0603020202020204"/>
              </a:rPr>
              <a:t>Возможность работы с заявлениями, поданными в электронной </a:t>
            </a:r>
            <a:r>
              <a:rPr lang="ru-RU" sz="1600" u="none" dirty="0" smtClean="0">
                <a:latin typeface="Trebuchet MS" panose="020B0603020202020204"/>
              </a:rPr>
              <a:t>форме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</a:p>
          <a:p>
            <a:pPr marL="171450" indent="-171450" algn="l">
              <a:spcBef>
                <a:spcPts val="600"/>
              </a:spcBef>
              <a:buFontTx/>
              <a:buChar char="-"/>
            </a:pPr>
            <a:r>
              <a:rPr lang="ru-RU" sz="1600" u="none" dirty="0">
                <a:latin typeface="Trebuchet MS" panose="020B0603020202020204"/>
              </a:rPr>
              <a:t>Возможность идентификации заявителя по </a:t>
            </a:r>
            <a:r>
              <a:rPr lang="en-US" sz="1600" u="none" dirty="0">
                <a:latin typeface="Trebuchet MS" panose="020B0603020202020204"/>
              </a:rPr>
              <a:t>ID</a:t>
            </a:r>
            <a:r>
              <a:rPr lang="ru-RU" sz="1600" u="none" dirty="0">
                <a:latin typeface="Trebuchet MS" panose="020B0603020202020204"/>
              </a:rPr>
              <a:t>- карте в автоматическом режиме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</a:p>
          <a:p>
            <a:pPr marL="171450" indent="-171450" algn="l">
              <a:spcBef>
                <a:spcPts val="600"/>
              </a:spcBef>
              <a:buFontTx/>
              <a:buChar char="-"/>
            </a:pPr>
            <a:r>
              <a:rPr lang="ru-RU" sz="1600" u="none" dirty="0">
                <a:latin typeface="Trebuchet MS" panose="020B0603020202020204"/>
              </a:rPr>
              <a:t>Возможность получения запросов из ГИР/ГИС в режиме </a:t>
            </a:r>
            <a:r>
              <a:rPr lang="en-US" sz="1600" u="none" dirty="0">
                <a:latin typeface="Trebuchet MS" panose="020B0603020202020204"/>
              </a:rPr>
              <a:t>on-line</a:t>
            </a:r>
            <a:r>
              <a:rPr lang="ru-RU" sz="1600" u="none" dirty="0">
                <a:latin typeface="Trebuchet MS" panose="020B0603020202020204"/>
              </a:rPr>
              <a:t>,</a:t>
            </a:r>
            <a:r>
              <a:rPr lang="en-US" sz="1600" u="none" dirty="0">
                <a:latin typeface="Trebuchet MS" panose="020B0603020202020204"/>
              </a:rPr>
              <a:t> </a:t>
            </a:r>
            <a:r>
              <a:rPr lang="ru-RU" sz="1600" u="none" dirty="0">
                <a:latin typeface="Trebuchet MS" panose="020B0603020202020204"/>
              </a:rPr>
              <a:t>в соответствии с компетенцией подразделения/службы госоргана</a:t>
            </a:r>
            <a:r>
              <a:rPr lang="en-US" sz="1600" u="none" dirty="0">
                <a:latin typeface="Trebuchet MS" panose="020B0603020202020204"/>
              </a:rPr>
              <a:t>;</a:t>
            </a:r>
            <a:endParaRPr lang="ru-RU" sz="1600" u="none" dirty="0">
              <a:latin typeface="Trebuchet MS" panose="020B0603020202020204"/>
            </a:endParaRPr>
          </a:p>
          <a:p>
            <a:pPr marL="171450" indent="-171450" algn="l">
              <a:spcBef>
                <a:spcPts val="600"/>
              </a:spcBef>
              <a:buFontTx/>
              <a:buChar char="-"/>
            </a:pPr>
            <a:r>
              <a:rPr lang="ru-RU" sz="1600" u="none" dirty="0">
                <a:latin typeface="Trebuchet MS" panose="020B0603020202020204"/>
              </a:rPr>
              <a:t>Возможность автоматического направления уведомлений о готовности документов заявителям в автоматическом </a:t>
            </a:r>
            <a:r>
              <a:rPr lang="ru-RU" sz="1600" u="none" dirty="0" smtClean="0">
                <a:latin typeface="Trebuchet MS" panose="020B0603020202020204"/>
              </a:rPr>
              <a:t>режиме</a:t>
            </a:r>
            <a:r>
              <a:rPr lang="en-US" sz="1600" u="none" dirty="0">
                <a:latin typeface="Trebuchet MS" panose="020B0603020202020204"/>
              </a:rPr>
              <a:t>;</a:t>
            </a:r>
            <a:endParaRPr lang="ru-RU" sz="1600" u="none" dirty="0" smtClean="0">
              <a:latin typeface="Trebuchet MS" panose="020B0603020202020204"/>
            </a:endParaRPr>
          </a:p>
          <a:p>
            <a:pPr marL="171450" indent="-171450" algn="l">
              <a:spcBef>
                <a:spcPts val="600"/>
              </a:spcBef>
              <a:buFontTx/>
              <a:buChar char="-"/>
            </a:pPr>
            <a:r>
              <a:rPr lang="ru-RU" sz="1600" u="none" dirty="0" smtClean="0">
                <a:latin typeface="Trebuchet MS" panose="020B0603020202020204"/>
              </a:rPr>
              <a:t>Возможность передачи пакета документов «на исполнение» в иное подразделение </a:t>
            </a:r>
            <a:r>
              <a:rPr lang="ru-RU" sz="1600" u="none" dirty="0" smtClean="0">
                <a:latin typeface="Trebuchet MS" panose="020B0603020202020204"/>
              </a:rPr>
              <a:t>госоргана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  <a:endParaRPr lang="ru-RU" sz="1600" u="none" dirty="0" smtClean="0">
              <a:latin typeface="Trebuchet MS" panose="020B0603020202020204"/>
            </a:endParaRPr>
          </a:p>
          <a:p>
            <a:pPr marL="171450" indent="-171450" algn="l">
              <a:spcBef>
                <a:spcPts val="600"/>
              </a:spcBef>
              <a:buFontTx/>
              <a:buChar char="-"/>
            </a:pPr>
            <a:r>
              <a:rPr lang="ru-RU" sz="1600" u="none" dirty="0" smtClean="0">
                <a:latin typeface="Trebuchet MS" panose="020B0603020202020204"/>
              </a:rPr>
              <a:t>Возможность </a:t>
            </a:r>
            <a:r>
              <a:rPr lang="ru-RU" sz="1600" u="none" dirty="0" smtClean="0">
                <a:latin typeface="Trebuchet MS" panose="020B0603020202020204"/>
              </a:rPr>
              <a:t>составления гибко настраиваемых аналитических </a:t>
            </a:r>
            <a:r>
              <a:rPr lang="ru-RU" sz="1600" u="none" dirty="0" smtClean="0">
                <a:latin typeface="Trebuchet MS" panose="020B0603020202020204"/>
              </a:rPr>
              <a:t>отчетов</a:t>
            </a:r>
            <a:r>
              <a:rPr lang="en-US" sz="1600" u="none" dirty="0" smtClean="0">
                <a:latin typeface="Trebuchet MS" panose="020B0603020202020204"/>
              </a:rPr>
              <a:t>;</a:t>
            </a:r>
            <a:endParaRPr lang="ru-RU" sz="1600" u="none" dirty="0" smtClean="0">
              <a:latin typeface="Trebuchet MS" panose="020B0603020202020204"/>
            </a:endParaRPr>
          </a:p>
          <a:p>
            <a:pPr marL="171450" indent="-171450" algn="l">
              <a:spcBef>
                <a:spcPts val="600"/>
              </a:spcBef>
              <a:buFontTx/>
              <a:buChar char="-"/>
            </a:pPr>
            <a:r>
              <a:rPr lang="ru-RU" sz="1600" u="none" dirty="0" smtClean="0">
                <a:latin typeface="Trebuchet MS" panose="020B0603020202020204"/>
              </a:rPr>
              <a:t>Возможность регулирования дополнительных персональных настроек (индивидуальные графики работы, приоритетные получатели запросов, и др.)</a:t>
            </a:r>
            <a:endParaRPr lang="ru-RU" sz="1600" u="none" dirty="0">
              <a:latin typeface="Trebuchet MS" panose="020B0603020202020204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098" y="1572250"/>
            <a:ext cx="1488639" cy="14267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7530" r="88243" b="65488"/>
          <a:stretch/>
        </p:blipFill>
        <p:spPr>
          <a:xfrm>
            <a:off x="777076" y="1695732"/>
            <a:ext cx="694656" cy="8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0" y="5529"/>
            <a:ext cx="12192000" cy="1281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6256" y="381053"/>
            <a:ext cx="7639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ПАСПОРТ ГРАЖДАНИНА – </a:t>
            </a:r>
            <a:r>
              <a:rPr lang="en-US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-КАРТА</a:t>
            </a:r>
          </a:p>
          <a:p>
            <a:pPr algn="ctr"/>
            <a:r>
              <a:rPr lang="ru-RU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 ДАННЫХ</a:t>
            </a:r>
            <a:r>
              <a:rPr lang="en-US" sz="2000" b="1" dirty="0" smtClean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000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10968000" y="-633599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49242" y="1371914"/>
            <a:ext cx="3567668" cy="4773603"/>
          </a:xfrm>
          <a:prstGeom prst="roundRect">
            <a:avLst>
              <a:gd name="adj" fmla="val 7804"/>
            </a:avLst>
          </a:prstGeom>
          <a:solidFill>
            <a:srgbClr val="E5F9F8"/>
          </a:solidFill>
          <a:ln w="127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prstClr val="black"/>
              </a:solidFill>
            </a:endParaRPr>
          </a:p>
          <a:p>
            <a:endParaRPr lang="ru-RU" sz="1200" dirty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>
              <a:solidFill>
                <a:prstClr val="black"/>
              </a:solidFill>
            </a:endParaRPr>
          </a:p>
          <a:p>
            <a:r>
              <a:rPr lang="ru-RU" sz="1200" b="1" dirty="0" smtClean="0">
                <a:solidFill>
                  <a:prstClr val="black"/>
                </a:solidFill>
              </a:rPr>
              <a:t>ПАСПОРТ </a:t>
            </a:r>
            <a:r>
              <a:rPr lang="ru-RU" sz="1200" b="1" dirty="0" smtClean="0">
                <a:solidFill>
                  <a:prstClr val="black"/>
                </a:solidFill>
              </a:rPr>
              <a:t>СОДЕРЖИТ: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фамилия</a:t>
            </a:r>
            <a:r>
              <a:rPr lang="ru-RU" sz="1200" dirty="0">
                <a:solidFill>
                  <a:prstClr val="black"/>
                </a:solidFill>
              </a:rPr>
              <a:t>, имя, отчество (если таковое имеется); </a:t>
            </a:r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число</a:t>
            </a:r>
            <a:r>
              <a:rPr lang="ru-RU" sz="1200" dirty="0">
                <a:solidFill>
                  <a:prstClr val="black"/>
                </a:solidFill>
              </a:rPr>
              <a:t>, месяц, год </a:t>
            </a:r>
            <a:r>
              <a:rPr lang="ru-RU" sz="1200" dirty="0" smtClean="0">
                <a:solidFill>
                  <a:prstClr val="black"/>
                </a:solidFill>
              </a:rPr>
              <a:t>рождения;</a:t>
            </a:r>
            <a:endParaRPr lang="ru-RU" sz="1200" dirty="0">
              <a:solidFill>
                <a:prstClr val="black"/>
              </a:solidFill>
            </a:endParaRPr>
          </a:p>
          <a:p>
            <a:r>
              <a:rPr lang="ru-RU" sz="1200" b="1" dirty="0">
                <a:solidFill>
                  <a:srgbClr val="DC231C"/>
                </a:solidFill>
              </a:rPr>
              <a:t>место рождения; 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идентификационный номер;</a:t>
            </a:r>
            <a:endParaRPr lang="ru-RU" sz="1200" dirty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пол;</a:t>
            </a:r>
            <a:endParaRPr lang="ru-RU" sz="1200" dirty="0">
              <a:solidFill>
                <a:prstClr val="black"/>
              </a:solidFill>
            </a:endParaRPr>
          </a:p>
          <a:p>
            <a:r>
              <a:rPr lang="ru-RU" sz="1200" dirty="0" smtClean="0">
                <a:solidFill>
                  <a:prstClr val="black"/>
                </a:solidFill>
              </a:rPr>
              <a:t>подпись владельца;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подпись </a:t>
            </a:r>
            <a:r>
              <a:rPr lang="ru-RU" sz="1200" dirty="0">
                <a:solidFill>
                  <a:prstClr val="black"/>
                </a:solidFill>
              </a:rPr>
              <a:t>должностного </a:t>
            </a:r>
            <a:r>
              <a:rPr lang="ru-RU" sz="1200" dirty="0" smtClean="0">
                <a:solidFill>
                  <a:prstClr val="black"/>
                </a:solidFill>
              </a:rPr>
              <a:t>лица;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наименование </a:t>
            </a:r>
            <a:r>
              <a:rPr lang="ru-RU" sz="1200" dirty="0">
                <a:solidFill>
                  <a:prstClr val="black"/>
                </a:solidFill>
              </a:rPr>
              <a:t>органа, оформившего </a:t>
            </a:r>
            <a:r>
              <a:rPr lang="ru-RU" sz="1200" dirty="0" smtClean="0">
                <a:solidFill>
                  <a:prstClr val="black"/>
                </a:solidFill>
              </a:rPr>
              <a:t>паспорт; дата </a:t>
            </a:r>
            <a:r>
              <a:rPr lang="ru-RU" sz="1200" dirty="0">
                <a:solidFill>
                  <a:prstClr val="black"/>
                </a:solidFill>
              </a:rPr>
              <a:t>выдачи </a:t>
            </a:r>
            <a:r>
              <a:rPr lang="ru-RU" sz="1200" dirty="0" smtClean="0">
                <a:solidFill>
                  <a:prstClr val="black"/>
                </a:solidFill>
              </a:rPr>
              <a:t>паспорта;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срок действия паспорта</a:t>
            </a:r>
            <a:r>
              <a:rPr lang="ru-RU" sz="1200" dirty="0" smtClean="0">
                <a:solidFill>
                  <a:prstClr val="black"/>
                </a:solidFill>
              </a:rPr>
              <a:t>;</a:t>
            </a:r>
          </a:p>
          <a:p>
            <a:endParaRPr lang="ru-RU" sz="1200" dirty="0">
              <a:solidFill>
                <a:prstClr val="black"/>
              </a:solidFill>
            </a:endParaRPr>
          </a:p>
          <a:p>
            <a:r>
              <a:rPr lang="ru-RU" sz="1200" b="1" dirty="0" smtClean="0">
                <a:solidFill>
                  <a:srgbClr val="DC231C"/>
                </a:solidFill>
              </a:rPr>
              <a:t>отметки </a:t>
            </a:r>
            <a:r>
              <a:rPr lang="ru-RU" sz="1200" b="1" dirty="0">
                <a:solidFill>
                  <a:srgbClr val="DC231C"/>
                </a:solidFill>
              </a:rPr>
              <a:t>о детях владельца паспорта, не </a:t>
            </a:r>
            <a:r>
              <a:rPr lang="ru-RU" sz="1200" b="1" dirty="0" smtClean="0">
                <a:solidFill>
                  <a:srgbClr val="DC231C"/>
                </a:solidFill>
              </a:rPr>
              <a:t>достигших </a:t>
            </a:r>
            <a:r>
              <a:rPr lang="ru-RU" sz="1200" b="1" dirty="0">
                <a:solidFill>
                  <a:srgbClr val="DC231C"/>
                </a:solidFill>
              </a:rPr>
              <a:t>16-летнего </a:t>
            </a:r>
            <a:r>
              <a:rPr lang="ru-RU" sz="1200" b="1" dirty="0" smtClean="0">
                <a:solidFill>
                  <a:srgbClr val="DC231C"/>
                </a:solidFill>
              </a:rPr>
              <a:t>возраста</a:t>
            </a:r>
            <a:r>
              <a:rPr lang="ru-RU" sz="1200" b="1" dirty="0" smtClean="0">
                <a:solidFill>
                  <a:srgbClr val="DC231C"/>
                </a:solidFill>
              </a:rPr>
              <a:t>;</a:t>
            </a:r>
          </a:p>
          <a:p>
            <a:endParaRPr lang="ru-RU" sz="1200" b="1" dirty="0">
              <a:solidFill>
                <a:srgbClr val="DC231C"/>
              </a:solidFill>
            </a:endParaRPr>
          </a:p>
          <a:p>
            <a:r>
              <a:rPr lang="ru-RU" sz="1200" b="1" dirty="0" smtClean="0">
                <a:solidFill>
                  <a:srgbClr val="DC231C"/>
                </a:solidFill>
              </a:rPr>
              <a:t>отметка </a:t>
            </a:r>
            <a:r>
              <a:rPr lang="ru-RU" sz="1200" b="1" dirty="0">
                <a:solidFill>
                  <a:srgbClr val="DC231C"/>
                </a:solidFill>
              </a:rPr>
              <a:t>о вступлении в </a:t>
            </a:r>
            <a:r>
              <a:rPr lang="ru-RU" sz="1200" b="1" dirty="0" smtClean="0">
                <a:solidFill>
                  <a:srgbClr val="DC231C"/>
                </a:solidFill>
              </a:rPr>
              <a:t>брак</a:t>
            </a:r>
            <a:r>
              <a:rPr lang="ru-RU" sz="1200" b="1" dirty="0" smtClean="0">
                <a:solidFill>
                  <a:srgbClr val="DC231C"/>
                </a:solidFill>
              </a:rPr>
              <a:t>;</a:t>
            </a:r>
          </a:p>
          <a:p>
            <a:endParaRPr lang="ru-RU" sz="1200" b="1" dirty="0" smtClean="0">
              <a:solidFill>
                <a:srgbClr val="DC231C"/>
              </a:solidFill>
            </a:endParaRPr>
          </a:p>
          <a:p>
            <a:r>
              <a:rPr lang="ru-RU" sz="1200" b="1" dirty="0" smtClean="0">
                <a:solidFill>
                  <a:srgbClr val="DC231C"/>
                </a:solidFill>
              </a:rPr>
              <a:t>место жительства (регистрации)</a:t>
            </a:r>
            <a:endParaRPr lang="ru-RU" sz="1200" b="1" dirty="0">
              <a:solidFill>
                <a:srgbClr val="DC231C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95719" y="1371914"/>
            <a:ext cx="3567668" cy="4773603"/>
          </a:xfrm>
          <a:prstGeom prst="roundRect">
            <a:avLst>
              <a:gd name="adj" fmla="val 7804"/>
            </a:avLst>
          </a:prstGeom>
          <a:solidFill>
            <a:srgbClr val="E5F9F8"/>
          </a:solidFill>
          <a:ln w="127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endParaRPr lang="ru-RU" sz="1200" b="1" dirty="0">
              <a:solidFill>
                <a:prstClr val="black"/>
              </a:solidFill>
            </a:endParaRPr>
          </a:p>
          <a:p>
            <a:endParaRPr lang="ru-RU" sz="1200" b="1" dirty="0" smtClean="0">
              <a:solidFill>
                <a:prstClr val="black"/>
              </a:solidFill>
            </a:endParaRPr>
          </a:p>
          <a:p>
            <a:r>
              <a:rPr lang="ru-RU" sz="1200" b="1" dirty="0" smtClean="0">
                <a:solidFill>
                  <a:prstClr val="black"/>
                </a:solidFill>
              </a:rPr>
              <a:t>ID-КАРТА БУДЕТ СОДЕРЖАТЬ: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фотоизображение </a:t>
            </a:r>
            <a:r>
              <a:rPr lang="ru-RU" sz="1200" dirty="0">
                <a:solidFill>
                  <a:prstClr val="black"/>
                </a:solidFill>
              </a:rPr>
              <a:t>(цифровой фотопортрет) владельца;</a:t>
            </a:r>
          </a:p>
          <a:p>
            <a:r>
              <a:rPr lang="ru-RU" sz="1200" dirty="0">
                <a:solidFill>
                  <a:prstClr val="black"/>
                </a:solidFill>
              </a:rPr>
              <a:t>фамилию, собственное имя, отчество (если таковое имеется) владельца;</a:t>
            </a:r>
          </a:p>
          <a:p>
            <a:r>
              <a:rPr lang="ru-RU" sz="1200" dirty="0">
                <a:solidFill>
                  <a:prstClr val="black"/>
                </a:solidFill>
              </a:rPr>
              <a:t>число, месяц, год рождения владельца;</a:t>
            </a:r>
          </a:p>
          <a:p>
            <a:r>
              <a:rPr lang="ru-RU" sz="1200" dirty="0">
                <a:solidFill>
                  <a:prstClr val="black"/>
                </a:solidFill>
              </a:rPr>
              <a:t>пол владельца;</a:t>
            </a:r>
          </a:p>
          <a:p>
            <a:r>
              <a:rPr lang="ru-RU" sz="1200" dirty="0">
                <a:solidFill>
                  <a:prstClr val="black"/>
                </a:solidFill>
              </a:rPr>
              <a:t>место рождения владельца;</a:t>
            </a:r>
          </a:p>
          <a:p>
            <a:r>
              <a:rPr lang="ru-RU" sz="1200" dirty="0">
                <a:solidFill>
                  <a:prstClr val="black"/>
                </a:solidFill>
              </a:rPr>
              <a:t>гражданство (подданство) владельца (при наличии);</a:t>
            </a:r>
          </a:p>
          <a:p>
            <a:r>
              <a:rPr lang="ru-RU" sz="1200" dirty="0">
                <a:solidFill>
                  <a:prstClr val="black"/>
                </a:solidFill>
              </a:rPr>
              <a:t>идентификационный номер;</a:t>
            </a:r>
          </a:p>
          <a:p>
            <a:r>
              <a:rPr lang="ru-RU" sz="1200" dirty="0">
                <a:solidFill>
                  <a:prstClr val="black"/>
                </a:solidFill>
              </a:rPr>
              <a:t>вид документа;</a:t>
            </a:r>
          </a:p>
          <a:p>
            <a:r>
              <a:rPr lang="ru-RU" sz="1200" dirty="0">
                <a:solidFill>
                  <a:prstClr val="black"/>
                </a:solidFill>
              </a:rPr>
              <a:t>номер документа;</a:t>
            </a:r>
          </a:p>
          <a:p>
            <a:r>
              <a:rPr lang="ru-RU" sz="1200" dirty="0">
                <a:solidFill>
                  <a:prstClr val="black"/>
                </a:solidFill>
              </a:rPr>
              <a:t>код Республики Беларусь;</a:t>
            </a:r>
          </a:p>
          <a:p>
            <a:r>
              <a:rPr lang="ru-RU" sz="1200" dirty="0">
                <a:solidFill>
                  <a:prstClr val="black"/>
                </a:solidFill>
              </a:rPr>
              <a:t>число, месяц, год выдачи документа;</a:t>
            </a:r>
          </a:p>
          <a:p>
            <a:r>
              <a:rPr lang="ru-RU" sz="1200" dirty="0">
                <a:solidFill>
                  <a:prstClr val="black"/>
                </a:solidFill>
              </a:rPr>
              <a:t>код органа, выдавшего документ;</a:t>
            </a:r>
          </a:p>
          <a:p>
            <a:r>
              <a:rPr lang="ru-RU" sz="1200" dirty="0">
                <a:solidFill>
                  <a:prstClr val="black"/>
                </a:solidFill>
              </a:rPr>
              <a:t>число, месяц, год окончания срока действия </a:t>
            </a:r>
            <a:r>
              <a:rPr lang="ru-RU" sz="1200" dirty="0" smtClean="0">
                <a:solidFill>
                  <a:prstClr val="black"/>
                </a:solidFill>
              </a:rPr>
              <a:t>документа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42196" y="1371913"/>
            <a:ext cx="3567668" cy="4773603"/>
          </a:xfrm>
          <a:prstGeom prst="roundRect">
            <a:avLst>
              <a:gd name="adj" fmla="val 7804"/>
            </a:avLst>
          </a:prstGeom>
          <a:solidFill>
            <a:srgbClr val="E5F9F8"/>
          </a:solidFill>
          <a:ln w="127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91" y="1517236"/>
            <a:ext cx="1207498" cy="817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23" y="1447878"/>
            <a:ext cx="668107" cy="956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3051" y="1899381"/>
            <a:ext cx="31859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ПОЛУЧЕНИЕ НЕДОСТАЮЩИХ СВЕДЕНИЙ </a:t>
            </a:r>
            <a:r>
              <a:rPr lang="ru-RU" sz="1400" b="1" dirty="0" smtClean="0">
                <a:solidFill>
                  <a:prstClr val="black"/>
                </a:solidFill>
              </a:rPr>
              <a:t>ДЛЯ ID-КАРТЫ ИЗ </a:t>
            </a:r>
            <a:r>
              <a:rPr lang="ru-RU" sz="1400" b="1" dirty="0">
                <a:solidFill>
                  <a:prstClr val="black"/>
                </a:solidFill>
              </a:rPr>
              <a:t>ГИР (ГИС), ИНТЕГРИРОВАННЫХ С ОАИС:</a:t>
            </a:r>
          </a:p>
          <a:p>
            <a:r>
              <a:rPr lang="ru-RU" sz="1400" dirty="0">
                <a:solidFill>
                  <a:prstClr val="black"/>
                </a:solidFill>
              </a:rPr>
              <a:t> </a:t>
            </a:r>
          </a:p>
          <a:p>
            <a:r>
              <a:rPr lang="ru-RU" sz="1400" dirty="0">
                <a:solidFill>
                  <a:prstClr val="black"/>
                </a:solidFill>
              </a:rPr>
              <a:t>отметки о детях владельца паспорта, не </a:t>
            </a:r>
            <a:r>
              <a:rPr lang="ru-RU" sz="1400" dirty="0" smtClean="0">
                <a:solidFill>
                  <a:prstClr val="black"/>
                </a:solidFill>
              </a:rPr>
              <a:t>достигших </a:t>
            </a:r>
            <a:r>
              <a:rPr lang="ru-RU" sz="1400" dirty="0">
                <a:solidFill>
                  <a:prstClr val="black"/>
                </a:solidFill>
              </a:rPr>
              <a:t>16-летнего возраста – </a:t>
            </a:r>
            <a:r>
              <a:rPr lang="ru-RU" sz="1400" b="1" dirty="0">
                <a:solidFill>
                  <a:srgbClr val="DC231C"/>
                </a:solidFill>
              </a:rPr>
              <a:t>ГИР «Регистр населения</a:t>
            </a:r>
            <a:r>
              <a:rPr lang="ru-RU" sz="1400" b="1" dirty="0" smtClean="0">
                <a:solidFill>
                  <a:srgbClr val="DC231C"/>
                </a:solidFill>
              </a:rPr>
              <a:t>»</a:t>
            </a:r>
            <a:endParaRPr lang="ru-RU" sz="1400" b="1" dirty="0" smtClean="0">
              <a:solidFill>
                <a:srgbClr val="DC231C"/>
              </a:solidFill>
            </a:endParaRPr>
          </a:p>
          <a:p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отметка о вступлении в брак – </a:t>
            </a:r>
            <a:r>
              <a:rPr lang="ru-RU" sz="1400" b="1" dirty="0">
                <a:solidFill>
                  <a:srgbClr val="DC231C"/>
                </a:solidFill>
              </a:rPr>
              <a:t>ГИР «Регистр населения</a:t>
            </a:r>
            <a:r>
              <a:rPr lang="ru-RU" sz="1400" b="1" dirty="0" smtClean="0">
                <a:solidFill>
                  <a:srgbClr val="DC231C"/>
                </a:solidFill>
              </a:rPr>
              <a:t>»</a:t>
            </a:r>
            <a:endParaRPr lang="ru-RU" sz="1400" b="1" dirty="0" smtClean="0">
              <a:solidFill>
                <a:srgbClr val="DC231C"/>
              </a:solidFill>
            </a:endParaRPr>
          </a:p>
          <a:p>
            <a:endParaRPr lang="ru-RU" sz="1400" b="1" dirty="0">
              <a:solidFill>
                <a:prstClr val="black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место жительства (регистрации) </a:t>
            </a:r>
            <a:r>
              <a:rPr lang="ru-RU" sz="1400" b="1" dirty="0">
                <a:solidFill>
                  <a:prstClr val="black"/>
                </a:solidFill>
              </a:rPr>
              <a:t>– </a:t>
            </a:r>
            <a:r>
              <a:rPr lang="ru-RU" sz="1400" b="1" dirty="0" smtClean="0">
                <a:solidFill>
                  <a:srgbClr val="DC231C"/>
                </a:solidFill>
              </a:rPr>
              <a:t>АИС</a:t>
            </a:r>
            <a:r>
              <a:rPr lang="ru-RU" sz="1400" b="1" dirty="0" smtClean="0">
                <a:solidFill>
                  <a:srgbClr val="DC231C"/>
                </a:solidFill>
              </a:rPr>
              <a:t> </a:t>
            </a:r>
            <a:r>
              <a:rPr lang="ru-RU" sz="1400" b="1" dirty="0">
                <a:solidFill>
                  <a:srgbClr val="DC231C"/>
                </a:solidFill>
              </a:rPr>
              <a:t>«Регистрационный учет</a:t>
            </a:r>
            <a:r>
              <a:rPr lang="ru-RU" sz="1400" b="1" dirty="0" smtClean="0">
                <a:solidFill>
                  <a:srgbClr val="DC231C"/>
                </a:solidFill>
              </a:rPr>
              <a:t>»</a:t>
            </a:r>
          </a:p>
          <a:p>
            <a:endParaRPr lang="ru-RU" sz="1400" b="1" dirty="0">
              <a:solidFill>
                <a:srgbClr val="DC231C"/>
              </a:solidFill>
            </a:endParaRPr>
          </a:p>
          <a:p>
            <a:r>
              <a:rPr lang="ru-RU" sz="1400" dirty="0">
                <a:solidFill>
                  <a:prstClr val="black"/>
                </a:solidFill>
              </a:rPr>
              <a:t>место рождения -</a:t>
            </a:r>
            <a:r>
              <a:rPr lang="ru-RU" sz="1400" b="1" dirty="0" smtClean="0">
                <a:solidFill>
                  <a:srgbClr val="DC231C"/>
                </a:solidFill>
              </a:rPr>
              <a:t> ГИР </a:t>
            </a:r>
            <a:r>
              <a:rPr lang="ru-RU" sz="1400" b="1" dirty="0">
                <a:solidFill>
                  <a:srgbClr val="DC231C"/>
                </a:solidFill>
              </a:rPr>
              <a:t>«Регистр населения</a:t>
            </a:r>
            <a:r>
              <a:rPr lang="ru-RU" sz="1400" b="1" dirty="0" smtClean="0">
                <a:solidFill>
                  <a:srgbClr val="DC231C"/>
                </a:solidFill>
              </a:rPr>
              <a:t>»</a:t>
            </a:r>
            <a:endParaRPr lang="ru-RU" sz="1400" b="1" dirty="0">
              <a:solidFill>
                <a:srgbClr val="DC231C"/>
              </a:solidFill>
            </a:endParaRPr>
          </a:p>
          <a:p>
            <a:endParaRPr lang="ru-RU" sz="1400" b="1" dirty="0">
              <a:solidFill>
                <a:srgbClr val="DC23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6529380" y="1644958"/>
            <a:ext cx="5264844" cy="4237591"/>
          </a:xfrm>
          <a:prstGeom prst="roundRect">
            <a:avLst>
              <a:gd name="adj" fmla="val 7804"/>
            </a:avLst>
          </a:prstGeom>
          <a:solidFill>
            <a:srgbClr val="E5F9F8"/>
          </a:solidFill>
          <a:ln w="127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3"/>
          <a:stretch/>
        </p:blipFill>
        <p:spPr>
          <a:xfrm>
            <a:off x="0" y="6230499"/>
            <a:ext cx="12192001" cy="6275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7029" r="69" b="53723"/>
          <a:stretch/>
        </p:blipFill>
        <p:spPr>
          <a:xfrm>
            <a:off x="0" y="31298"/>
            <a:ext cx="12192000" cy="1281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1800" y="120078"/>
            <a:ext cx="1009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АЛГОРИТМ получения сведений </a:t>
            </a:r>
          </a:p>
          <a:p>
            <a:pPr algn="ctr"/>
            <a:r>
              <a:rPr lang="ru-RU" b="1" dirty="0">
                <a:solidFill>
                  <a:srgbClr val="DBE5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ГИР (ГИС) посредством ОАИС в целях осуществления собственных бизнес-процессов, предоставления услуг (осуществления АП)  </a:t>
            </a:r>
            <a:endParaRPr lang="ru-RU" b="1" dirty="0">
              <a:solidFill>
                <a:srgbClr val="DBE5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3" y="384621"/>
            <a:ext cx="1182288" cy="52322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0198260" y="6364192"/>
            <a:ext cx="172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E5F0"/>
                </a:solidFill>
              </a:rPr>
              <a:t>https://nces.by</a:t>
            </a:r>
            <a:endParaRPr lang="ru-RU" b="1" dirty="0">
              <a:solidFill>
                <a:srgbClr val="DBE5F0"/>
              </a:solidFill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10968000" y="-633599"/>
            <a:ext cx="2448000" cy="2448000"/>
          </a:xfrm>
          <a:prstGeom prst="ellipse">
            <a:avLst/>
          </a:prstGeom>
          <a:solidFill>
            <a:srgbClr val="BBEFEE">
              <a:alpha val="39000"/>
            </a:srgbClr>
          </a:solidFill>
          <a:ln w="1206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0500" y="1683034"/>
            <a:ext cx="5001098" cy="4237591"/>
          </a:xfrm>
          <a:prstGeom prst="roundRect">
            <a:avLst>
              <a:gd name="adj" fmla="val 7804"/>
            </a:avLst>
          </a:prstGeom>
          <a:solidFill>
            <a:srgbClr val="E5F9F8"/>
          </a:solidFill>
          <a:ln w="12700">
            <a:solidFill>
              <a:srgbClr val="00707B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50050" y="4429306"/>
            <a:ext cx="4733543" cy="5632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Согласование Владельцем (ми) ГИР (ГИС) возможности предоставления доступа к сведениям из ГИР (ГИС)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98162" y="2670212"/>
            <a:ext cx="4733543" cy="70221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технических мероприятий (каналы связи, интернет, ЭЦП РУЦ </a:t>
            </a:r>
            <a:r>
              <a:rPr lang="ru-RU" sz="1200" b="1" dirty="0" err="1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ГосСУОК</a:t>
            </a:r>
            <a:r>
              <a:rPr lang="ru-RU" sz="1200" b="1" dirty="0" smtClean="0">
                <a:solidFill>
                  <a:srgbClr val="0161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считыватели, АРМ)</a:t>
            </a:r>
            <a:endParaRPr lang="ru-RU" sz="1200" b="1" dirty="0">
              <a:solidFill>
                <a:srgbClr val="01619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18208" y="2117129"/>
            <a:ext cx="2013497" cy="436228"/>
          </a:xfrm>
          <a:prstGeom prst="roundRect">
            <a:avLst>
              <a:gd name="adj" fmla="val 12616"/>
            </a:avLst>
          </a:prstGeom>
          <a:solidFill>
            <a:srgbClr val="BBEFEE"/>
          </a:solidFill>
          <a:ln w="6350">
            <a:solidFill>
              <a:srgbClr val="01619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200" b="1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СИСТЕМА-СИСТЕМА</a:t>
            </a:r>
            <a:endParaRPr lang="ru-RU" sz="1200" b="1" dirty="0" smtClean="0">
              <a:solidFill>
                <a:srgbClr val="E56D6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64958" y="2133648"/>
            <a:ext cx="2146300" cy="436228"/>
          </a:xfrm>
          <a:prstGeom prst="roundRect">
            <a:avLst>
              <a:gd name="adj" fmla="val 12616"/>
            </a:avLst>
          </a:prstGeom>
          <a:solidFill>
            <a:srgbClr val="BBEFEE"/>
          </a:solidFill>
          <a:ln w="6350">
            <a:solidFill>
              <a:srgbClr val="01619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18505"/>
            <a:r>
              <a:rPr lang="ru-RU" sz="1400" b="1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b="1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ЛИЧНЫЙ КАБИНЕТ </a:t>
            </a:r>
            <a:r>
              <a:rPr lang="ru-RU" sz="1200" b="1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200" b="1" dirty="0" smtClean="0">
                <a:solidFill>
                  <a:srgbClr val="E56D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ЕПЭУ</a:t>
            </a:r>
            <a:endParaRPr lang="ru-RU" sz="1200" b="1" dirty="0" smtClean="0">
              <a:solidFill>
                <a:srgbClr val="E56D6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98162" y="3561566"/>
            <a:ext cx="4733543" cy="70161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Организационно мероприятия по заключению договора с НЦЭУ на </a:t>
            </a:r>
            <a:r>
              <a:rPr lang="ru-RU" sz="1200" b="1" dirty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</a:t>
            </a:r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сведений из ГИР (ГИС)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00009" y="1125433"/>
            <a:ext cx="4123587" cy="95491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Потребитель сведений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ГИР (ГИС) в целях оказания услуг (осуществления АП)</a:t>
            </a:r>
            <a:endParaRPr lang="ru-RU" sz="1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661" y="2071275"/>
            <a:ext cx="1493649" cy="1426588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81603" y="1139170"/>
            <a:ext cx="4123587" cy="95491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Владелец ГИР (ГИС)</a:t>
            </a:r>
            <a:endParaRPr lang="ru-RU" sz="16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6151" y="2212022"/>
            <a:ext cx="4123587" cy="95491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Доработка ГИР (ГИС) в соответствии с Методикой интеграции с ОАИС</a:t>
            </a:r>
            <a:endParaRPr lang="ru-RU" sz="1200" b="1" dirty="0" smtClean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6150" y="3332150"/>
            <a:ext cx="4123587" cy="95491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Интеграция с ОАИС и разработка электронных услуг по предоставлению сведений  из ГИР (ГИС)</a:t>
            </a:r>
            <a:endParaRPr lang="ru-RU" sz="1200" b="1" dirty="0" smtClean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6149" y="4468256"/>
            <a:ext cx="4123587" cy="954912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Заключение Соглашения (ЭАР, Технические условия), договор при необходимости – определение перечня потребителей, </a:t>
            </a:r>
            <a:r>
              <a:rPr lang="ru-RU" sz="1200" b="1" dirty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состава </a:t>
            </a:r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условий предоставления сведений</a:t>
            </a:r>
            <a:endParaRPr lang="ru-RU" sz="1200" b="1" dirty="0" smtClean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455864" y="3223509"/>
            <a:ext cx="2199644" cy="1358964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предоставления сведений </a:t>
            </a:r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состав  информации определяют </a:t>
            </a:r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Владельцы </a:t>
            </a:r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ГИР </a:t>
            </a:r>
            <a:r>
              <a:rPr lang="ru-RU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(ГИС</a:t>
            </a:r>
            <a:r>
              <a:rPr lang="ru-RU" sz="1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50050" y="5130234"/>
            <a:ext cx="4733543" cy="563281"/>
          </a:xfrm>
          <a:prstGeom prst="roundRect">
            <a:avLst/>
          </a:prstGeom>
          <a:solidFill>
            <a:schemeClr val="bg1"/>
          </a:solidFill>
          <a:ln w="6350">
            <a:solidFill>
              <a:srgbClr val="0161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161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 сведений из ГИР (ГИС) на возмездной (безвозмездной) основе</a:t>
            </a:r>
            <a:endParaRPr lang="ru-RU" sz="1200" b="1" dirty="0">
              <a:solidFill>
                <a:srgbClr val="01619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980</Words>
  <Application>Microsoft Office PowerPoint</Application>
  <PresentationFormat>Широкоэкранный</PresentationFormat>
  <Paragraphs>196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Verdana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Москалев</dc:creator>
  <cp:lastModifiedBy>Наталия Кочина</cp:lastModifiedBy>
  <cp:revision>131</cp:revision>
  <cp:lastPrinted>2020-09-08T07:33:00Z</cp:lastPrinted>
  <dcterms:created xsi:type="dcterms:W3CDTF">2020-08-27T12:42:16Z</dcterms:created>
  <dcterms:modified xsi:type="dcterms:W3CDTF">2020-09-08T20:02:07Z</dcterms:modified>
</cp:coreProperties>
</file>