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0"/>
  </p:notesMasterIdLst>
  <p:sldIdLst>
    <p:sldId id="258" r:id="rId2"/>
    <p:sldId id="257" r:id="rId3"/>
    <p:sldId id="308" r:id="rId4"/>
    <p:sldId id="284" r:id="rId5"/>
    <p:sldId id="285" r:id="rId6"/>
    <p:sldId id="286" r:id="rId7"/>
    <p:sldId id="287" r:id="rId8"/>
    <p:sldId id="288" r:id="rId9"/>
    <p:sldId id="289" r:id="rId10"/>
    <p:sldId id="290" r:id="rId11"/>
    <p:sldId id="291" r:id="rId12"/>
    <p:sldId id="292" r:id="rId13"/>
    <p:sldId id="294" r:id="rId14"/>
    <p:sldId id="293" r:id="rId15"/>
    <p:sldId id="303" r:id="rId16"/>
    <p:sldId id="305" r:id="rId17"/>
    <p:sldId id="304" r:id="rId18"/>
    <p:sldId id="306" r:id="rId19"/>
    <p:sldId id="307" r:id="rId20"/>
    <p:sldId id="296" r:id="rId21"/>
    <p:sldId id="295" r:id="rId22"/>
    <p:sldId id="297" r:id="rId23"/>
    <p:sldId id="298" r:id="rId24"/>
    <p:sldId id="299" r:id="rId25"/>
    <p:sldId id="300" r:id="rId26"/>
    <p:sldId id="301" r:id="rId27"/>
    <p:sldId id="302" r:id="rId28"/>
    <p:sldId id="309" r:id="rId29"/>
  </p:sldIdLst>
  <p:sldSz cx="9144000" cy="6858000" type="screen4x3"/>
  <p:notesSz cx="6858000" cy="9144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>
        <p:scale>
          <a:sx n="88" d="100"/>
          <a:sy n="88" d="100"/>
        </p:scale>
        <p:origin x="-2310" y="-624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smtClean="0">
                <a:latin typeface="+mn-lt"/>
                <a:cs typeface="+mn-cs"/>
              </a:defRPr>
            </a:lvl1pPr>
          </a:lstStyle>
          <a:p>
            <a:pPr>
              <a:defRPr/>
            </a:pPr>
            <a:fld id="{0BAF4BBA-FEEA-48E1-A98C-7526C29C93C0}" type="datetimeFigureOut">
              <a:rPr lang="ru-RU"/>
              <a:pPr>
                <a:defRPr/>
              </a:pPr>
              <a:t>23.04.2014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smtClean="0">
                <a:latin typeface="+mn-lt"/>
                <a:cs typeface="+mn-cs"/>
              </a:defRPr>
            </a:lvl1pPr>
          </a:lstStyle>
          <a:p>
            <a:pPr>
              <a:defRPr/>
            </a:pPr>
            <a:fld id="{070AFD3E-4852-4D71-B21E-54A6A6BF2AB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8249633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altLang="ru-RU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altLang="ru-RU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3151B1-E842-463E-92E1-E2D56D9B75D5}" type="datetimeFigureOut">
              <a:rPr lang="ru-RU"/>
              <a:pPr>
                <a:defRPr/>
              </a:pPr>
              <a:t>23.04.2014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3AB8A8-44E7-4EB9-9698-85AEEA80C07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1418905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84ABFE-678E-44BF-A0D4-61C0F970CBFF}" type="datetimeFigureOut">
              <a:rPr lang="ru-RU"/>
              <a:pPr>
                <a:defRPr/>
              </a:pPr>
              <a:t>23.04.2014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724C7A-96E0-4CCC-A7DF-27288908400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3739483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893072-9439-45E9-99C5-686E838791CF}" type="datetimeFigureOut">
              <a:rPr lang="ru-RU"/>
              <a:pPr>
                <a:defRPr/>
              </a:pPr>
              <a:t>23.04.2014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3373A43-9D90-41CA-AD1C-B5863B76F2F0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6811834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37D3CDF-80EE-4899-B8F4-BC8B0A1D2A7A}" type="datetimeFigureOut">
              <a:rPr lang="ru-RU"/>
              <a:pPr>
                <a:defRPr/>
              </a:pPr>
              <a:t>23.04.2014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C0ADC67-FCB2-4356-B3C9-E05A53C1A0D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1722507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F179C0-71D5-4810-AD00-B65C2292F2DC}" type="datetimeFigureOut">
              <a:rPr lang="ru-RU"/>
              <a:pPr>
                <a:defRPr/>
              </a:pPr>
              <a:t>23.04.2014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D2F8F0-ADE1-41C1-AC5D-B59B9DE3B3E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6198183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DB7E85-10A7-4A0D-8803-B83BD1F765F8}" type="datetimeFigureOut">
              <a:rPr lang="ru-RU"/>
              <a:pPr>
                <a:defRPr/>
              </a:pPr>
              <a:t>23.04.2014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A578B0-783C-4734-903C-2CA5BE4265E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3853560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9630C7-D6B2-4CEB-9F2C-293294D3A278}" type="datetimeFigureOut">
              <a:rPr lang="ru-RU"/>
              <a:pPr>
                <a:defRPr/>
              </a:pPr>
              <a:t>23.04.2014</a:t>
            </a:fld>
            <a:endParaRPr lang="ru-RU"/>
          </a:p>
        </p:txBody>
      </p:sp>
      <p:sp>
        <p:nvSpPr>
          <p:cNvPr id="8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7E9D0F9-24ED-4E61-B03A-C2C7220D84EA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6398279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5A8DCC-61CE-4C2E-B9BF-591F953AAE7C}" type="datetimeFigureOut">
              <a:rPr lang="ru-RU"/>
              <a:pPr>
                <a:defRPr/>
              </a:pPr>
              <a:t>23.04.2014</a:t>
            </a:fld>
            <a:endParaRPr lang="ru-RU"/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ED1D6A-BC50-4282-86D5-F47A00B422F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8428388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EA2042-9A47-4E7C-8754-982F17DA7154}" type="datetimeFigureOut">
              <a:rPr lang="ru-RU"/>
              <a:pPr>
                <a:defRPr/>
              </a:pPr>
              <a:t>23.04.2014</a:t>
            </a:fld>
            <a:endParaRPr lang="ru-RU"/>
          </a:p>
        </p:txBody>
      </p:sp>
      <p:sp>
        <p:nvSpPr>
          <p:cNvPr id="3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A0A912-9814-4CD0-8EEB-02EB837F0729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033019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9D1F1C-3CF8-4D20-937B-7C8B9F4394FE}" type="datetimeFigureOut">
              <a:rPr lang="ru-RU"/>
              <a:pPr>
                <a:defRPr/>
              </a:pPr>
              <a:t>23.04.2014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2BE055F-6AE8-4E61-9B0E-C35A8505B7B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9249477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F1B565-8F6B-4CB9-855E-01E6AE87A875}" type="datetimeFigureOut">
              <a:rPr lang="ru-RU"/>
              <a:pPr>
                <a:defRPr/>
              </a:pPr>
              <a:t>23.04.2014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05EBE5-4E95-4AFC-B2A1-638D06A9BCB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5428892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 smtClean="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6DFCECE6-5676-4576-97C6-BE68562B2228}" type="datetimeFigureOut">
              <a:rPr lang="ru-RU"/>
              <a:pPr>
                <a:defRPr/>
              </a:pPr>
              <a:t>23.04.2014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smtClean="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6053ABDB-1DAD-4C20-8BB2-155201D97CC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40" descr="original_metal_w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75" y="5053013"/>
            <a:ext cx="1917700" cy="174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Rectangle 42"/>
          <p:cNvSpPr>
            <a:spLocks noChangeArrowheads="1"/>
          </p:cNvSpPr>
          <p:nvPr/>
        </p:nvSpPr>
        <p:spPr bwMode="auto">
          <a:xfrm>
            <a:off x="575993" y="2399003"/>
            <a:ext cx="8211819" cy="19396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075" tIns="46038" rIns="92075" bIns="46038" anchorCtr="1">
            <a:spAutoFit/>
          </a:bodyPr>
          <a:lstStyle/>
          <a:p>
            <a:pPr algn="ctr"/>
            <a:r>
              <a:rPr lang="ru-RU" altLang="ru-RU" sz="3200" b="1" dirty="0" smtClean="0">
                <a:latin typeface="Times New Roman" pitchFamily="18" charset="0"/>
              </a:rPr>
              <a:t>Навигационно-информационный </a:t>
            </a:r>
            <a:r>
              <a:rPr lang="ru-RU" altLang="ru-RU" sz="3200" b="1" dirty="0" smtClean="0">
                <a:latin typeface="Times New Roman" pitchFamily="18" charset="0"/>
              </a:rPr>
              <a:t>центр </a:t>
            </a:r>
          </a:p>
          <a:p>
            <a:pPr algn="ctr"/>
            <a:r>
              <a:rPr lang="ru-RU" altLang="ru-RU" sz="3200" b="1" dirty="0" smtClean="0">
                <a:latin typeface="Times New Roman" pitchFamily="18" charset="0"/>
              </a:rPr>
              <a:t>сетевого </a:t>
            </a:r>
            <a:r>
              <a:rPr lang="ru-RU" altLang="ru-RU" sz="3200" b="1" dirty="0">
                <a:latin typeface="Times New Roman" pitchFamily="18" charset="0"/>
              </a:rPr>
              <a:t>оператор в сфере навигации </a:t>
            </a:r>
            <a:endParaRPr lang="ru-RU" altLang="ru-RU" sz="3200" b="1" dirty="0" smtClean="0">
              <a:latin typeface="Times New Roman" pitchFamily="18" charset="0"/>
            </a:endParaRPr>
          </a:p>
          <a:p>
            <a:pPr algn="ctr"/>
            <a:r>
              <a:rPr lang="ru-RU" altLang="ru-RU" sz="3200" b="1" dirty="0" smtClean="0">
                <a:latin typeface="Times New Roman" pitchFamily="18" charset="0"/>
              </a:rPr>
              <a:t>Республики Беларусь</a:t>
            </a:r>
            <a:endParaRPr lang="ru-RU" altLang="ru-RU" sz="3200" b="1" dirty="0">
              <a:latin typeface="Times New Roman" pitchFamily="18" charset="0"/>
            </a:endParaRPr>
          </a:p>
          <a:p>
            <a:endParaRPr lang="ru-RU" altLang="ru-RU" sz="2400" b="1" dirty="0">
              <a:latin typeface="Times New Roman" pitchFamily="18" charset="0"/>
            </a:endParaRPr>
          </a:p>
        </p:txBody>
      </p:sp>
      <p:sp>
        <p:nvSpPr>
          <p:cNvPr id="2052" name="Rectangle 58"/>
          <p:cNvSpPr>
            <a:spLocks noChangeArrowheads="1"/>
          </p:cNvSpPr>
          <p:nvPr/>
        </p:nvSpPr>
        <p:spPr bwMode="auto">
          <a:xfrm>
            <a:off x="0" y="295751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ru-RU" altLang="ru-RU">
              <a:latin typeface="Verdana" pitchFamily="34" charset="0"/>
            </a:endParaRPr>
          </a:p>
        </p:txBody>
      </p:sp>
      <p:sp>
        <p:nvSpPr>
          <p:cNvPr id="2053" name="Rectangle 59"/>
          <p:cNvSpPr>
            <a:spLocks noChangeArrowheads="1"/>
          </p:cNvSpPr>
          <p:nvPr/>
        </p:nvSpPr>
        <p:spPr bwMode="auto">
          <a:xfrm>
            <a:off x="0" y="295751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ru-RU" altLang="ru-RU">
              <a:latin typeface="Verdana" pitchFamily="34" charset="0"/>
            </a:endParaRPr>
          </a:p>
        </p:txBody>
      </p:sp>
      <p:sp>
        <p:nvSpPr>
          <p:cNvPr id="2054" name="Line 557"/>
          <p:cNvSpPr>
            <a:spLocks noChangeShapeType="1"/>
          </p:cNvSpPr>
          <p:nvPr/>
        </p:nvSpPr>
        <p:spPr bwMode="auto">
          <a:xfrm>
            <a:off x="1052513" y="433388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2055" name="Group 5"/>
          <p:cNvGrpSpPr>
            <a:grpSpLocks noChangeAspect="1"/>
          </p:cNvGrpSpPr>
          <p:nvPr/>
        </p:nvGrpSpPr>
        <p:grpSpPr bwMode="auto">
          <a:xfrm>
            <a:off x="3995738" y="692150"/>
            <a:ext cx="1441450" cy="1004888"/>
            <a:chOff x="1887" y="1539"/>
            <a:chExt cx="4004" cy="2793"/>
          </a:xfrm>
        </p:grpSpPr>
        <p:grpSp>
          <p:nvGrpSpPr>
            <p:cNvPr id="2060" name="Group 6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2337" name="Group 7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2354" name="Freeform 8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55" name="Rectangle 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56" name="Rectangle 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57" name="Freeform 11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58" name="Rectangle 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59" name="Rectangle 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60" name="Rectangle 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61" name="Rectangle 1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62" name="Rectangle 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63" name="Rectangle 1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64" name="Freeform 18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65" name="Rectangle 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66" name="Rectangle 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67" name="Rectangle 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68" name="Freeform 22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69" name="Rectangle 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70" name="Rectangle 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71" name="Rectangle 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72" name="Rectangle 2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73" name="Rectangle 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74" name="Rectangle 2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75" name="Freeform 29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76" name="Rectangle 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77" name="Rectangle 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78" name="Rectangle 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79" name="Freeform 33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0" name="Rectangle 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81" name="Rectangle 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82" name="Rectangle 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83" name="Rectangle 3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84" name="Rectangle 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85" name="Rectangle 3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86" name="Freeform 40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7" name="Rectangle 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88" name="Rectangle 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89" name="Freeform 43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0" name="Rectangle 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91" name="Rectangle 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92" name="Rectangle 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93" name="Rectangle 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94" name="Rectangle 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95" name="Rectangle 4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96" name="Rectangle 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97" name="Freeform 51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8" name="Rectangle 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99" name="Rectangle 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00" name="Freeform 54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1" name="Rectangle 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02" name="Rectangle 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03" name="Rectangle 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04" name="Rectangle 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05" name="Rectangle 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06" name="Rectangle 6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07" name="Rectangle 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08" name="Freeform 62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9" name="Rectangle 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10" name="Rectangle 6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11" name="Freeform 65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12" name="Rectangle 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13" name="Rectangle 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14" name="Rectangle 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15" name="Rectangle 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16" name="Rectangle 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17" name="Rectangle 7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18" name="Rectangle 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19" name="Freeform 73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20" name="Rectangle 7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21" name="Freeform 75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22" name="Rectangle 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23" name="Rectangle 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24" name="Rectangle 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25" name="Rectangle 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26" name="Rectangle 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27" name="Rectangle 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28" name="Rectangle 8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29" name="Rectangle 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30" name="Freeform 84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31" name="Rectangle 8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32" name="Freeform 86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33" name="Rectangle 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34" name="Rectangle 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35" name="Rectangle 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36" name="Rectangle 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37" name="Rectangle 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38" name="Rectangle 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39" name="Rectangle 9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40" name="Rectangle 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41" name="Freeform 95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42" name="Rectangle 9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43" name="Freeform 97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44" name="Rectangle 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45" name="Rectangle 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46" name="Rectangle 1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47" name="Rectangle 1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48" name="Rectangle 1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49" name="Rectangle 1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50" name="Rectangle 10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51" name="Rectangle 1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52" name="Freeform 106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53" name="Rectangle 1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54" name="Freeform 108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55" name="Rectangle 1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56" name="Rectangle 1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57" name="Rectangle 1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58" name="Rectangle 1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59" name="Rectangle 1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60" name="Rectangle 1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61" name="Rectangle 11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62" name="Rectangle 1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63" name="Freeform 117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64" name="Freeform 118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65" name="Rectangle 1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66" name="Rectangle 1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67" name="Rectangle 1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68" name="Rectangle 1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69" name="Rectangle 1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70" name="Rectangle 1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71" name="Rectangle 1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72" name="Rectangle 12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73" name="Rectangle 1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74" name="Freeform 128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75" name="Freeform 129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76" name="Rectangle 1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77" name="Rectangle 1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78" name="Rectangle 1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79" name="Rectangle 1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80" name="Rectangle 1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81" name="Rectangle 13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82" name="Rectangle 13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83" name="Rectangle 1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84" name="Rectangle 1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85" name="Freeform 139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86" name="Freeform 140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87" name="Rectangle 14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88" name="Rectangle 14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89" name="Rectangle 14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90" name="Rectangle 14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91" name="Rectangle 14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92" name="Rectangle 14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93" name="Rectangle 14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94" name="Rectangle 14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95" name="Rectangle 14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96" name="Freeform 150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97" name="Rectangle 15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98" name="Rectangle 15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99" name="Rectangle 15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00" name="Rectangle 15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01" name="Rectangle 15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02" name="Rectangle 15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03" name="Rectangle 15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04" name="Rectangle 15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05" name="Rectangle 15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06" name="Rectangle 16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07" name="Freeform 161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8" name="Rectangle 1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09" name="Rectangle 1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10" name="Rectangle 1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11" name="Rectangle 1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12" name="Rectangle 1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13" name="Rectangle 1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14" name="Rectangle 1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15" name="Rectangle 1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16" name="Rectangle 17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17" name="Rectangle 17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18" name="Freeform 172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19" name="Rectangle 1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20" name="Rectangle 1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21" name="Rectangle 1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22" name="Rectangle 1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23" name="Rectangle 1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24" name="Rectangle 1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25" name="Rectangle 1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26" name="Rectangle 1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27" name="Rectangle 18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28" name="Freeform 182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29" name="Freeform 183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30" name="Rectangle 1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31" name="Rectangle 1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32" name="Rectangle 1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33" name="Rectangle 1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34" name="Rectangle 1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35" name="Rectangle 1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36" name="Rectangle 1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37" name="Rectangle 1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38" name="Rectangle 19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39" name="Freeform 193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40" name="Freeform 194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41" name="Rectangle 1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42" name="Rectangle 1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43" name="Rectangle 1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44" name="Rectangle 1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45" name="Rectangle 1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46" name="Rectangl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47" name="Rectangle 2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48" name="Rectangle 2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49" name="Rectangle 20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50" name="Freeform 204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51" name="Freeform 205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52" name="Rectangle 2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53" name="Rectangle 2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</p:grpSp>
          <p:sp>
            <p:nvSpPr>
              <p:cNvPr id="2338" name="Rectangle 208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latin typeface="Garamond" pitchFamily="18" charset="0"/>
                </a:endParaRPr>
              </a:p>
            </p:txBody>
          </p:sp>
          <p:sp>
            <p:nvSpPr>
              <p:cNvPr id="2339" name="Freeform 209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0" name="Rectangle 210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latin typeface="Garamond" pitchFamily="18" charset="0"/>
                </a:endParaRPr>
              </a:p>
            </p:txBody>
          </p:sp>
          <p:sp>
            <p:nvSpPr>
              <p:cNvPr id="2341" name="Rectangle 211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latin typeface="Garamond" pitchFamily="18" charset="0"/>
                </a:endParaRPr>
              </a:p>
            </p:txBody>
          </p:sp>
          <p:sp>
            <p:nvSpPr>
              <p:cNvPr id="2342" name="Freeform 212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3" name="Freeform 213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4" name="Rectangle 214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latin typeface="Garamond" pitchFamily="18" charset="0"/>
                </a:endParaRPr>
              </a:p>
            </p:txBody>
          </p:sp>
          <p:sp>
            <p:nvSpPr>
              <p:cNvPr id="2345" name="Rectangle 215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latin typeface="Garamond" pitchFamily="18" charset="0"/>
                </a:endParaRPr>
              </a:p>
            </p:txBody>
          </p:sp>
          <p:sp>
            <p:nvSpPr>
              <p:cNvPr id="2346" name="Freeform 216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7" name="Freeform 217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8" name="Rectangle 218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latin typeface="Garamond" pitchFamily="18" charset="0"/>
                </a:endParaRPr>
              </a:p>
            </p:txBody>
          </p:sp>
          <p:sp>
            <p:nvSpPr>
              <p:cNvPr id="2349" name="Freeform 219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0" name="Freeform 220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1" name="Rectangle 221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latin typeface="Garamond" pitchFamily="18" charset="0"/>
                </a:endParaRPr>
              </a:p>
            </p:txBody>
          </p:sp>
          <p:sp>
            <p:nvSpPr>
              <p:cNvPr id="2352" name="Freeform 222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3" name="Freeform 223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61" name="Freeform 224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62" name="Line 225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3" name="Freeform 226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64" name="Freeform 227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65" name="Freeform 228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66" name="Freeform 229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67" name="Freeform 230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68" name="Freeform 231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69" name="Freeform 232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70" name="Freeform 233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71" name="Freeform 234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72" name="Freeform 235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73" name="Freeform 236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74" name="Freeform 237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2075" name="Group 238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2076" name="Freeform 239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7" name="Freeform 240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8" name="Freeform 241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9" name="Freeform 242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0" name="Freeform 243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1" name="Freeform 244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2" name="Freeform 245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3" name="Freeform 246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4" name="Freeform 247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5" name="Freeform 248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6" name="Freeform 249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7" name="Freeform 250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8" name="Freeform 251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9" name="Freeform 252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0" name="Freeform 253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1" name="Freeform 254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2" name="Freeform 255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3" name="Freeform 256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4" name="Freeform 257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5" name="Freeform 258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6" name="Freeform 259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7" name="Freeform 260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8" name="Freeform 261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9" name="Freeform 262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0" name="Freeform 263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1" name="Freeform 264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2" name="Freeform 265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3" name="Freeform 266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4" name="Freeform 267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5" name="Freeform 268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6" name="Freeform 269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7" name="Freeform 270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8" name="Freeform 271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9" name="Freeform 272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0" name="Freeform 273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1" name="Freeform 274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2" name="Freeform 275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3" name="Freeform 276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4" name="Freeform 277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5" name="Freeform 278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6" name="Freeform 279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7" name="Freeform 280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8" name="Freeform 281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9" name="Freeform 282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0" name="Freeform 283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1" name="Freeform 284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2" name="Freeform 285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3" name="Freeform 286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4" name="Freeform 287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5" name="Freeform 288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6" name="Freeform 289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7" name="Freeform 290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8" name="Freeform 291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9" name="Freeform 292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0" name="Freeform 293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1" name="Freeform 294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2" name="Freeform 295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3" name="Freeform 296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4" name="Freeform 297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5" name="Freeform 298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6" name="Freeform 299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7" name="Freeform 300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8" name="Freeform 301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9" name="Freeform 302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40" name="Freeform 303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41" name="Freeform 304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42" name="Freeform 305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43" name="Freeform 306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44" name="Freeform 307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45" name="Freeform 308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46" name="Freeform 309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47" name="Freeform 310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48" name="Freeform 311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49" name="Freeform 312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50" name="Freeform 313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51" name="Freeform 314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52" name="Freeform 315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53" name="Freeform 316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54" name="Freeform 317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55" name="Freeform 318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56" name="Freeform 319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57" name="Freeform 320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58" name="Freeform 321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59" name="Freeform 322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0" name="Freeform 323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1" name="Freeform 324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2" name="Freeform 325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3" name="Freeform 326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4" name="Freeform 327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5" name="Freeform 328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6" name="Freeform 329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7" name="Freeform 330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8" name="Freeform 331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9" name="Freeform 332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0" name="Freeform 333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1" name="Freeform 334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2" name="Freeform 335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3" name="Freeform 336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4" name="Freeform 337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5" name="Freeform 338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6" name="Freeform 339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7" name="Freeform 340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8" name="Freeform 341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9" name="Freeform 342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0" name="Freeform 343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1" name="Freeform 344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2" name="Freeform 345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3" name="Freeform 346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4" name="Freeform 347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5" name="Freeform 348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6" name="Freeform 349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7" name="Freeform 350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8" name="Freeform 351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9" name="Freeform 352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0" name="Freeform 353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1" name="Freeform 354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2" name="Freeform 355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3" name="Freeform 356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4" name="Freeform 357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5" name="Freeform 358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6" name="Freeform 359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7" name="Freeform 360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8" name="Freeform 361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9" name="Freeform 362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0" name="Freeform 363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1" name="Freeform 364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2" name="Freeform 365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3" name="Freeform 366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4" name="Freeform 367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5" name="Freeform 368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6" name="Freeform 369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7" name="Freeform 370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8" name="Freeform 371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9" name="Freeform 372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0" name="Freeform 373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1" name="Freeform 374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2" name="Freeform 375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3" name="Freeform 376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4" name="Freeform 377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5" name="Freeform 378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6" name="Freeform 379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7" name="Freeform 380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8" name="Freeform 381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9" name="Freeform 382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0" name="Freeform 383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1" name="Freeform 384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2" name="Freeform 385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3" name="Freeform 386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4" name="Freeform 387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5" name="Freeform 388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6" name="Freeform 389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7" name="Freeform 390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8" name="Freeform 391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9" name="Freeform 392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0" name="Freeform 393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1" name="Freeform 394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2" name="Freeform 395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3" name="Freeform 396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4" name="Freeform 397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5" name="Freeform 398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6" name="Freeform 399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7" name="Freeform 400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8" name="Freeform 401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9" name="Freeform 402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0" name="Freeform 403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1" name="Freeform 404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2" name="Freeform 405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3" name="Freeform 406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4" name="Freeform 407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5" name="Freeform 408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6" name="Freeform 409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7" name="Freeform 410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8" name="Freeform 411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9" name="Freeform 412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0" name="Freeform 413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1" name="Freeform 414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2" name="Freeform 415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3" name="Freeform 416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4" name="Freeform 417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5" name="Freeform 418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6" name="Freeform 419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7" name="Freeform 420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8" name="Freeform 421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9" name="Freeform 422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0" name="Freeform 423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1" name="Freeform 424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2" name="Freeform 425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3" name="Freeform 426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4" name="Freeform 427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5" name="Freeform 428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6" name="Freeform 429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7" name="Freeform 430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8" name="Freeform 431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9" name="Freeform 432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0" name="Freeform 433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1" name="Freeform 434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2" name="Freeform 435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3" name="Freeform 436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4" name="Freeform 437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5" name="Freeform 438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6" name="Freeform 439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7" name="Freeform 440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8" name="Freeform 441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9" name="Freeform 442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0" name="Freeform 443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1" name="Freeform 444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2" name="Freeform 445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3" name="Freeform 446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4" name="Freeform 447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5" name="Freeform 448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6" name="Freeform 449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7" name="Freeform 450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8" name="Freeform 451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9" name="Freeform 452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0" name="Freeform 453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1" name="Freeform 454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2" name="Freeform 455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3" name="Freeform 456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4" name="Freeform 457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5" name="Freeform 458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6" name="Freeform 459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7" name="Freeform 460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8" name="Freeform 461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9" name="Freeform 462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0" name="Freeform 463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1" name="Freeform 464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2" name="Freeform 465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3" name="Freeform 466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4" name="Freeform 467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5" name="Freeform 468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6" name="Freeform 469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7" name="Freeform 470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8" name="Freeform 471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9" name="Freeform 472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0" name="Freeform 473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1" name="Freeform 474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2" name="Freeform 475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3" name="Freeform 476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4" name="Freeform 477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5" name="Freeform 478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6" name="Freeform 479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7" name="Freeform 480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8" name="Freeform 481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9" name="Freeform 482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0" name="Freeform 483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1" name="Freeform 484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2" name="Freeform 485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3" name="Freeform 486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4" name="Freeform 487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5" name="Freeform 488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6" name="Freeform 489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7" name="Freeform 490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8" name="Freeform 491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9" name="Freeform 492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0" name="Freeform 493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1" name="Freeform 494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2" name="Freeform 495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3" name="Freeform 496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4" name="Freeform 497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5" name="Freeform 498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6" name="Freeform 499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2056" name="Text Box 500"/>
          <p:cNvSpPr txBox="1">
            <a:spLocks noChangeArrowheads="1"/>
          </p:cNvSpPr>
          <p:nvPr/>
        </p:nvSpPr>
        <p:spPr bwMode="auto">
          <a:xfrm>
            <a:off x="179388" y="5622925"/>
            <a:ext cx="8785225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fontAlgn="base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fontAlgn="base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fontAlgn="base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fontAlgn="base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/>
            <a:endParaRPr lang="ru-RU" altLang="ru-RU" sz="1800">
              <a:latin typeface="Garamond" pitchFamily="18" charset="0"/>
            </a:endParaRPr>
          </a:p>
          <a:p>
            <a:pPr algn="r"/>
            <a:r>
              <a:rPr lang="ru-RU" altLang="ru-RU" sz="1800" b="1">
                <a:latin typeface="Garamond" pitchFamily="18" charset="0"/>
              </a:rPr>
              <a:t>Главный инженер ОАО «СКБ Камертон» </a:t>
            </a:r>
          </a:p>
          <a:p>
            <a:pPr algn="r"/>
            <a:r>
              <a:rPr lang="ru-RU" altLang="ru-RU" sz="1800" b="1">
                <a:latin typeface="Garamond" pitchFamily="18" charset="0"/>
              </a:rPr>
              <a:t>Андриянов Игорь Львович</a:t>
            </a:r>
          </a:p>
          <a:p>
            <a:pPr algn="r"/>
            <a:endParaRPr lang="ru-RU" altLang="ru-RU" sz="1800">
              <a:latin typeface="Garamond" pitchFamily="18" charset="0"/>
            </a:endParaRPr>
          </a:p>
        </p:txBody>
      </p:sp>
      <p:sp>
        <p:nvSpPr>
          <p:cNvPr id="2057" name="Rectangle 999"/>
          <p:cNvSpPr>
            <a:spLocks noChangeArrowheads="1"/>
          </p:cNvSpPr>
          <p:nvPr/>
        </p:nvSpPr>
        <p:spPr bwMode="auto">
          <a:xfrm>
            <a:off x="3736975" y="1628775"/>
            <a:ext cx="19526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ru-RU" b="1">
                <a:latin typeface="Garamond" pitchFamily="18" charset="0"/>
              </a:rPr>
              <a:t>www.kamerton.by</a:t>
            </a:r>
            <a:endParaRPr lang="ru-RU" altLang="ru-RU" b="1">
              <a:latin typeface="Garamond" pitchFamily="18" charset="0"/>
            </a:endParaRPr>
          </a:p>
        </p:txBody>
      </p:sp>
      <p:pic>
        <p:nvPicPr>
          <p:cNvPr id="2058" name="Picture 506" descr="GLONASS copy"/>
          <p:cNvPicPr>
            <a:picLocks noChangeAspect="1" noChangeArrowheads="1"/>
          </p:cNvPicPr>
          <p:nvPr/>
        </p:nvPicPr>
        <p:blipFill>
          <a:blip r:embed="rId4">
            <a:lum bright="-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8888" y="4338638"/>
            <a:ext cx="1100137" cy="66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9" name="Text Box 501"/>
          <p:cNvSpPr txBox="1">
            <a:spLocks noChangeArrowheads="1"/>
          </p:cNvSpPr>
          <p:nvPr/>
        </p:nvSpPr>
        <p:spPr bwMode="auto">
          <a:xfrm>
            <a:off x="0" y="101600"/>
            <a:ext cx="9144000" cy="62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fontAlgn="base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fontAlgn="base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fontAlgn="base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fontAlgn="base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ru-RU" sz="1400"/>
              <a:t>Высочайшее качество разработок и индивидуальный подход к каждому клиенту – это и есть залог успеха </a:t>
            </a:r>
            <a:endParaRPr lang="en-US" altLang="ru-RU" sz="1400"/>
          </a:p>
          <a:p>
            <a:pPr algn="ctr">
              <a:spcBef>
                <a:spcPct val="50000"/>
              </a:spcBef>
            </a:pPr>
            <a:r>
              <a:rPr lang="ru-RU" altLang="ru-RU" sz="1400"/>
              <a:t>ОАО «СКБ  Камертон»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2" descr="iStock_000007404286Small"/>
          <p:cNvPicPr>
            <a:picLocks noChangeAspect="1" noChangeArrowheads="1"/>
          </p:cNvPicPr>
          <p:nvPr/>
        </p:nvPicPr>
        <p:blipFill>
          <a:blip r:embed="rId2">
            <a:lum bright="78000" contrast="-6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196975"/>
            <a:ext cx="8851900" cy="511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Line 1535"/>
          <p:cNvSpPr>
            <a:spLocks noChangeShapeType="1"/>
          </p:cNvSpPr>
          <p:nvPr/>
        </p:nvSpPr>
        <p:spPr bwMode="auto">
          <a:xfrm>
            <a:off x="1052513" y="442913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11268" name="Group 1536"/>
          <p:cNvGrpSpPr>
            <a:grpSpLocks noChangeAspect="1"/>
          </p:cNvGrpSpPr>
          <p:nvPr/>
        </p:nvGrpSpPr>
        <p:grpSpPr bwMode="auto">
          <a:xfrm>
            <a:off x="115888" y="136525"/>
            <a:ext cx="792162" cy="552450"/>
            <a:chOff x="1887" y="1539"/>
            <a:chExt cx="4004" cy="2793"/>
          </a:xfrm>
        </p:grpSpPr>
        <p:grpSp>
          <p:nvGrpSpPr>
            <p:cNvPr id="11273" name="Group 1537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11550" name="Group 1538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11567" name="Freeform 1539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68" name="Rectangle 15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569" name="Rectangle 15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570" name="Freeform 1542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71" name="Rectangle 15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572" name="Rectangle 15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573" name="Rectangle 15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574" name="Rectangle 15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575" name="Rectangle 15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576" name="Rectangle 15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577" name="Freeform 1549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78" name="Rectangle 15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579" name="Rectangle 15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580" name="Rectangle 15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581" name="Freeform 1553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82" name="Rectangle 15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583" name="Rectangle 15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584" name="Rectangle 15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585" name="Rectangle 15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586" name="Rectangle 15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587" name="Rectangle 15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588" name="Freeform 1560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89" name="Rectangle 15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590" name="Rectangle 156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591" name="Rectangle 15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592" name="Freeform 1564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93" name="Rectangle 156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594" name="Rectangle 15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595" name="Rectangle 15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596" name="Rectangle 15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597" name="Rectangle 15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598" name="Rectangle 15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599" name="Freeform 1571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600" name="Rectangle 15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01" name="Rectangle 157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02" name="Freeform 1574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603" name="Rectangle 157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04" name="Rectangle 15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05" name="Rectangle 15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06" name="Rectangle 15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07" name="Rectangle 15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08" name="Rectangle 15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09" name="Rectangle 15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10" name="Freeform 1582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611" name="Rectangle 15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12" name="Rectangle 158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13" name="Freeform 1585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614" name="Rectangle 158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15" name="Rectangle 15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16" name="Rectangle 15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17" name="Rectangle 15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18" name="Rectangle 15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19" name="Rectangle 15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20" name="Rectangle 15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21" name="Freeform 1593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622" name="Rectangle 15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23" name="Rectangle 159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24" name="Freeform 1596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625" name="Rectangle 159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26" name="Rectangle 15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27" name="Rectangle 15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28" name="Rectangle 16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29" name="Rectangle 16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30" name="Rectangle 16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31" name="Rectangle 16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32" name="Freeform 1604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633" name="Rectangle 16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34" name="Freeform 1606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635" name="Rectangle 16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36" name="Rectangle 160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37" name="Rectangle 16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38" name="Rectangle 16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39" name="Rectangle 16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40" name="Rectangle 16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41" name="Rectangle 16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42" name="Rectangle 16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43" name="Freeform 1615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644" name="Rectangle 16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45" name="Freeform 1617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646" name="Rectangle 161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47" name="Rectangle 16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48" name="Rectangle 16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49" name="Rectangle 16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50" name="Rectangle 16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51" name="Rectangle 16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52" name="Rectangle 16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53" name="Rectangle 16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54" name="Freeform 1626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655" name="Rectangle 16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56" name="Freeform 1628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657" name="Rectangle 162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58" name="Rectangle 16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59" name="Rectangle 16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60" name="Rectangle 16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61" name="Rectangle 16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62" name="Rectangle 16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63" name="Rectangle 16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64" name="Rectangle 16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65" name="Freeform 1637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666" name="Rectangle 16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67" name="Freeform 1639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668" name="Rectangle 16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69" name="Rectangle 16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70" name="Rectangle 16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71" name="Rectangle 16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72" name="Rectangle 16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73" name="Rectangle 16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74" name="Rectangle 16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75" name="Rectangle 16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76" name="Freeform 1648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677" name="Freeform 1649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678" name="Rectangle 16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79" name="Rectangle 16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80" name="Rectangle 16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81" name="Rectangle 16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82" name="Rectangle 16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83" name="Rectangle 16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84" name="Rectangle 16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85" name="Rectangle 16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86" name="Rectangle 16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87" name="Freeform 1659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688" name="Freeform 1660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689" name="Rectangle 166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90" name="Rectangle 16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91" name="Rectangle 16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92" name="Rectangle 16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93" name="Rectangle 16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94" name="Rectangle 1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95" name="Rectangle 16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96" name="Rectangle 16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97" name="Rectangle 16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698" name="Freeform 1670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699" name="Freeform 1671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00" name="Rectangle 167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01" name="Rectangle 16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02" name="Rectangle 16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03" name="Rectangle 16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04" name="Rectangle 16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05" name="Rectangle 16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06" name="Rectangle 16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07" name="Rectangle 16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08" name="Rectangle 16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09" name="Freeform 1681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10" name="Rectangle 168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11" name="Rectangle 168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12" name="Rectangle 16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13" name="Rectangle 16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14" name="Rectangle 16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15" name="Rectangle 16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16" name="Rectangle 16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17" name="Rectangle 16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18" name="Rectangle 16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19" name="Rectangle 16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20" name="Freeform 1692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21" name="Rectangle 169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22" name="Rectangle 169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23" name="Rectangle 16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24" name="Rectangle 16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25" name="Rectangle 16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26" name="Rectangle 16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27" name="Rectangle 16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28" name="Rectangle 17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29" name="Rectangle 17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30" name="Rectangle 17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31" name="Freeform 1703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32" name="Rectangle 170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33" name="Rectangle 170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34" name="Rectangle 17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35" name="Rectangle 17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36" name="Rectangle 170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37" name="Rectangle 170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38" name="Rectangle 171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39" name="Rectangle 171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40" name="Rectangle 171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41" name="Freeform 1713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42" name="Freeform 1714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43" name="Rectangle 171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44" name="Rectangle 171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45" name="Rectangle 171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46" name="Rectangle 171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47" name="Rectangle 171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48" name="Rectangle 172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49" name="Rectangle 172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50" name="Rectangle 172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51" name="Rectangle 172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52" name="Freeform 1724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53" name="Freeform 1725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54" name="Rectangle 172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55" name="Rectangle 172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56" name="Rectangle 172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57" name="Rectangle 172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58" name="Rectangle 17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59" name="Rectangle 17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60" name="Rectangle 17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61" name="Rectangle 17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62" name="Rectangle 17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63" name="Freeform 1735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64" name="Freeform 1736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65" name="Rectangle 17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1766" name="Rectangle 17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11551" name="Rectangle 1739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1552" name="Freeform 1740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53" name="Rectangle 1741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1554" name="Rectangle 1742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1555" name="Freeform 1743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56" name="Freeform 1744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57" name="Rectangle 1745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1558" name="Rectangle 1746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1559" name="Freeform 1747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60" name="Freeform 1748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61" name="Rectangle 1749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1562" name="Freeform 1750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63" name="Freeform 1751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64" name="Rectangle 1752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1565" name="Freeform 1753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66" name="Freeform 1754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1274" name="Freeform 1755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275" name="Line 1756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76" name="Freeform 1757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277" name="Freeform 1758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278" name="Freeform 1759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279" name="Freeform 1760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280" name="Freeform 1761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281" name="Freeform 1762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282" name="Freeform 1763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283" name="Freeform 1764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284" name="Freeform 1765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285" name="Freeform 1766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286" name="Freeform 1767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287" name="Freeform 1768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1288" name="Group 1769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11289" name="Freeform 1770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90" name="Freeform 1771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91" name="Freeform 1772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92" name="Freeform 1773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93" name="Freeform 1774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94" name="Freeform 1775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95" name="Freeform 1776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96" name="Freeform 1777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97" name="Freeform 1778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98" name="Freeform 1779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99" name="Freeform 1780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00" name="Freeform 1781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01" name="Freeform 1782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02" name="Freeform 1783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03" name="Freeform 1784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04" name="Freeform 1785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05" name="Freeform 1786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06" name="Freeform 1787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07" name="Freeform 1788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08" name="Freeform 1789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09" name="Freeform 1790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10" name="Freeform 1791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11" name="Freeform 1792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12" name="Freeform 1793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13" name="Freeform 1794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14" name="Freeform 1795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15" name="Freeform 1796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16" name="Freeform 1797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17" name="Freeform 1798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18" name="Freeform 1799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19" name="Freeform 1800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20" name="Freeform 1801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21" name="Freeform 1802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22" name="Freeform 1803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23" name="Freeform 1804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24" name="Freeform 1805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25" name="Freeform 1806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26" name="Freeform 1807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27" name="Freeform 1808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28" name="Freeform 1809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29" name="Freeform 1810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30" name="Freeform 1811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31" name="Freeform 1812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32" name="Freeform 1813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33" name="Freeform 1814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34" name="Freeform 1815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35" name="Freeform 1816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36" name="Freeform 1817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37" name="Freeform 1818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38" name="Freeform 1819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39" name="Freeform 1820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40" name="Freeform 1821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41" name="Freeform 1822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42" name="Freeform 1823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43" name="Freeform 1824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44" name="Freeform 1825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45" name="Freeform 1826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46" name="Freeform 1827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47" name="Freeform 1828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48" name="Freeform 1829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49" name="Freeform 1830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50" name="Freeform 1831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51" name="Freeform 1832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52" name="Freeform 1833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53" name="Freeform 1834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54" name="Freeform 1835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55" name="Freeform 1836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56" name="Freeform 1837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57" name="Freeform 1838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58" name="Freeform 1839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59" name="Freeform 1840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60" name="Freeform 1841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61" name="Freeform 1842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62" name="Freeform 1843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63" name="Freeform 1844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64" name="Freeform 1845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65" name="Freeform 1846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66" name="Freeform 1847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67" name="Freeform 1848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68" name="Freeform 1849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69" name="Freeform 1850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70" name="Freeform 1851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71" name="Freeform 1852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72" name="Freeform 1853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73" name="Freeform 1854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74" name="Freeform 1855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75" name="Freeform 1856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76" name="Freeform 1857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77" name="Freeform 1858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78" name="Freeform 1859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79" name="Freeform 1860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80" name="Freeform 1861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81" name="Freeform 1862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82" name="Freeform 1863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83" name="Freeform 1864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84" name="Freeform 1865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85" name="Freeform 1866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86" name="Freeform 1867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87" name="Freeform 1868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88" name="Freeform 1869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89" name="Freeform 1870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90" name="Freeform 1871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91" name="Freeform 1872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92" name="Freeform 1873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93" name="Freeform 1874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94" name="Freeform 1875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95" name="Freeform 1876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96" name="Freeform 1877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97" name="Freeform 1878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98" name="Freeform 1879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99" name="Freeform 1880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00" name="Freeform 1881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01" name="Freeform 1882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02" name="Freeform 1883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03" name="Freeform 1884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04" name="Freeform 1885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05" name="Freeform 1886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06" name="Freeform 1887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07" name="Freeform 1888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08" name="Freeform 1889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09" name="Freeform 1890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10" name="Freeform 1891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11" name="Freeform 1892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12" name="Freeform 1893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13" name="Freeform 1894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14" name="Freeform 1895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15" name="Freeform 1896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16" name="Freeform 1897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17" name="Freeform 1898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18" name="Freeform 1899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19" name="Freeform 1900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20" name="Freeform 1901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21" name="Freeform 1902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22" name="Freeform 1903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23" name="Freeform 1904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24" name="Freeform 1905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25" name="Freeform 1906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26" name="Freeform 1907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27" name="Freeform 1908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28" name="Freeform 1909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29" name="Freeform 1910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30" name="Freeform 1911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31" name="Freeform 1912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32" name="Freeform 1913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33" name="Freeform 1914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34" name="Freeform 1915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35" name="Freeform 1916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36" name="Freeform 1917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37" name="Freeform 1918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38" name="Freeform 1919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39" name="Freeform 1920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40" name="Freeform 1921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41" name="Freeform 1922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42" name="Freeform 1923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43" name="Freeform 1924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44" name="Freeform 1925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45" name="Freeform 1926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46" name="Freeform 1927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47" name="Freeform 1928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48" name="Freeform 1929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49" name="Freeform 1930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50" name="Freeform 1931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51" name="Freeform 1932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52" name="Freeform 1933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53" name="Freeform 1934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54" name="Freeform 1935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55" name="Freeform 1936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56" name="Freeform 1937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57" name="Freeform 1938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58" name="Freeform 1939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59" name="Freeform 1940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60" name="Freeform 1941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61" name="Freeform 1942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62" name="Freeform 1943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63" name="Freeform 1944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64" name="Freeform 1945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65" name="Freeform 1946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66" name="Freeform 1947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67" name="Freeform 1948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68" name="Freeform 1949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69" name="Freeform 1950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70" name="Freeform 1951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71" name="Freeform 1952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72" name="Freeform 1953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73" name="Freeform 1954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74" name="Freeform 1955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75" name="Freeform 1956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76" name="Freeform 1957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77" name="Freeform 1958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78" name="Freeform 1959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79" name="Freeform 1960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80" name="Freeform 1961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81" name="Freeform 1962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82" name="Freeform 1963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83" name="Freeform 1964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84" name="Freeform 1965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85" name="Freeform 1966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86" name="Freeform 1967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87" name="Freeform 1968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88" name="Freeform 1969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89" name="Freeform 1970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90" name="Freeform 1971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91" name="Freeform 1972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92" name="Freeform 1973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93" name="Freeform 1974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94" name="Freeform 1975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95" name="Freeform 1976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96" name="Freeform 1977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97" name="Freeform 1978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98" name="Freeform 1979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99" name="Freeform 1980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00" name="Freeform 1981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01" name="Freeform 1982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02" name="Freeform 1983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03" name="Freeform 1984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04" name="Freeform 1985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05" name="Freeform 1986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06" name="Freeform 1987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07" name="Freeform 1988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08" name="Freeform 1989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09" name="Freeform 1990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10" name="Freeform 1991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11" name="Freeform 1992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12" name="Freeform 1993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13" name="Freeform 1994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14" name="Freeform 1995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15" name="Freeform 1996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16" name="Freeform 1997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17" name="Freeform 1998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18" name="Freeform 1999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19" name="Freeform 2000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20" name="Freeform 2001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21" name="Freeform 2002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22" name="Freeform 2003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23" name="Freeform 2004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24" name="Freeform 2005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25" name="Freeform 2006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26" name="Freeform 2007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27" name="Freeform 2008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28" name="Freeform 2009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29" name="Freeform 2010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30" name="Freeform 2011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31" name="Freeform 2012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32" name="Freeform 2013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33" name="Freeform 2014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34" name="Freeform 2015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35" name="Freeform 2016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36" name="Freeform 2017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37" name="Freeform 2018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38" name="Freeform 2019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39" name="Freeform 2020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40" name="Freeform 2021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41" name="Freeform 2022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42" name="Freeform 2023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43" name="Freeform 2024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44" name="Freeform 2025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45" name="Freeform 2026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46" name="Freeform 2027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47" name="Freeform 2028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48" name="Freeform 2029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49" name="Freeform 2030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149" name="Text Box 556"/>
          <p:cNvSpPr txBox="1">
            <a:spLocks noChangeArrowheads="1"/>
          </p:cNvSpPr>
          <p:nvPr/>
        </p:nvSpPr>
        <p:spPr bwMode="auto">
          <a:xfrm>
            <a:off x="1074738" y="53975"/>
            <a:ext cx="7343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b="1" dirty="0" err="1" smtClean="0">
                <a:solidFill>
                  <a:prstClr val="black"/>
                </a:solidFill>
                <a:latin typeface="+mn-lt"/>
                <a:cs typeface="+mn-cs"/>
              </a:rPr>
              <a:t>Навигационно</a:t>
            </a:r>
            <a:r>
              <a:rPr lang="ru-RU" altLang="ru-RU" b="1" dirty="0" smtClean="0">
                <a:solidFill>
                  <a:prstClr val="black"/>
                </a:solidFill>
                <a:latin typeface="+mn-lt"/>
                <a:cs typeface="+mn-cs"/>
              </a:rPr>
              <a:t> – информационный центр</a:t>
            </a:r>
            <a:endParaRPr lang="ru-RU" altLang="ru-RU" b="1" dirty="0">
              <a:solidFill>
                <a:prstClr val="black"/>
              </a:solidFill>
              <a:latin typeface="+mn-lt"/>
              <a:cs typeface="+mn-cs"/>
            </a:endParaRPr>
          </a:p>
        </p:txBody>
      </p:sp>
      <p:sp>
        <p:nvSpPr>
          <p:cNvPr id="11270" name="TextBox 3"/>
          <p:cNvSpPr txBox="1">
            <a:spLocks noChangeArrowheads="1"/>
          </p:cNvSpPr>
          <p:nvPr/>
        </p:nvSpPr>
        <p:spPr bwMode="auto">
          <a:xfrm>
            <a:off x="2843213" y="536575"/>
            <a:ext cx="3249612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РОНИС – загрузка данных в </a:t>
            </a:r>
            <a:r>
              <a:rPr lang="en-US" sz="1600" b="1"/>
              <a:t>ArcGIS</a:t>
            </a:r>
            <a:endParaRPr lang="ru-RU" sz="1600" b="1"/>
          </a:p>
          <a:p>
            <a:endParaRPr lang="ru-RU" sz="1600" b="1"/>
          </a:p>
        </p:txBody>
      </p:sp>
      <p:sp>
        <p:nvSpPr>
          <p:cNvPr id="11271" name="TextBox 4"/>
          <p:cNvSpPr txBox="1">
            <a:spLocks noChangeArrowheads="1"/>
          </p:cNvSpPr>
          <p:nvPr/>
        </p:nvSpPr>
        <p:spPr bwMode="auto">
          <a:xfrm>
            <a:off x="536575" y="950913"/>
            <a:ext cx="265271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Список заказов на доставку</a:t>
            </a:r>
          </a:p>
        </p:txBody>
      </p:sp>
      <p:pic>
        <p:nvPicPr>
          <p:cNvPr id="11272" name="Рисунок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38" y="1593850"/>
            <a:ext cx="8516937" cy="404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 descr="iStock_000007404286Small"/>
          <p:cNvPicPr>
            <a:picLocks noChangeAspect="1" noChangeArrowheads="1"/>
          </p:cNvPicPr>
          <p:nvPr/>
        </p:nvPicPr>
        <p:blipFill>
          <a:blip r:embed="rId2">
            <a:lum bright="78000" contrast="-6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196975"/>
            <a:ext cx="8851900" cy="511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Line 1535"/>
          <p:cNvSpPr>
            <a:spLocks noChangeShapeType="1"/>
          </p:cNvSpPr>
          <p:nvPr/>
        </p:nvSpPr>
        <p:spPr bwMode="auto">
          <a:xfrm>
            <a:off x="1052513" y="442913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12292" name="Group 1536"/>
          <p:cNvGrpSpPr>
            <a:grpSpLocks noChangeAspect="1"/>
          </p:cNvGrpSpPr>
          <p:nvPr/>
        </p:nvGrpSpPr>
        <p:grpSpPr bwMode="auto">
          <a:xfrm>
            <a:off x="115888" y="136525"/>
            <a:ext cx="792162" cy="552450"/>
            <a:chOff x="1887" y="1539"/>
            <a:chExt cx="4004" cy="2793"/>
          </a:xfrm>
        </p:grpSpPr>
        <p:grpSp>
          <p:nvGrpSpPr>
            <p:cNvPr id="12297" name="Group 1537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12574" name="Group 1538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12591" name="Freeform 1539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592" name="Rectangle 15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593" name="Rectangle 15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594" name="Freeform 1542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595" name="Rectangle 15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596" name="Rectangle 15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597" name="Rectangle 15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598" name="Rectangle 15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599" name="Rectangle 15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00" name="Rectangle 15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01" name="Freeform 1549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602" name="Rectangle 15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03" name="Rectangle 15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04" name="Rectangle 15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05" name="Freeform 1553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606" name="Rectangle 15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07" name="Rectangle 15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08" name="Rectangle 15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09" name="Rectangle 15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10" name="Rectangle 15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11" name="Rectangle 15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12" name="Freeform 1560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613" name="Rectangle 15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14" name="Rectangle 156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15" name="Rectangle 15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16" name="Freeform 1564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617" name="Rectangle 156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18" name="Rectangle 15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19" name="Rectangle 15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20" name="Rectangle 15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21" name="Rectangle 15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22" name="Rectangle 15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23" name="Freeform 1571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624" name="Rectangle 15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25" name="Rectangle 157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26" name="Freeform 1574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627" name="Rectangle 157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28" name="Rectangle 15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29" name="Rectangle 15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30" name="Rectangle 15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31" name="Rectangle 15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32" name="Rectangle 15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33" name="Rectangle 15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34" name="Freeform 1582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635" name="Rectangle 15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36" name="Rectangle 158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37" name="Freeform 1585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638" name="Rectangle 158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39" name="Rectangle 15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40" name="Rectangle 15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41" name="Rectangle 15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42" name="Rectangle 15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43" name="Rectangle 15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44" name="Rectangle 15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45" name="Freeform 1593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646" name="Rectangle 15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47" name="Rectangle 159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48" name="Freeform 1596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649" name="Rectangle 159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50" name="Rectangle 15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51" name="Rectangle 15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52" name="Rectangle 16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53" name="Rectangle 16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54" name="Rectangle 16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55" name="Rectangle 16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56" name="Freeform 1604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657" name="Rectangle 16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58" name="Freeform 1606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659" name="Rectangle 16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60" name="Rectangle 160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61" name="Rectangle 16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62" name="Rectangle 16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63" name="Rectangle 16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64" name="Rectangle 16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65" name="Rectangle 16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66" name="Rectangle 16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67" name="Freeform 1615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668" name="Rectangle 16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69" name="Freeform 1617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670" name="Rectangle 161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71" name="Rectangle 16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72" name="Rectangle 16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73" name="Rectangle 16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74" name="Rectangle 16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75" name="Rectangle 16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76" name="Rectangle 16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77" name="Rectangle 16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78" name="Freeform 1626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679" name="Rectangle 16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80" name="Freeform 1628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681" name="Rectangle 162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82" name="Rectangle 16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83" name="Rectangle 16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84" name="Rectangle 16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85" name="Rectangle 16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86" name="Rectangle 16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87" name="Rectangle 16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88" name="Rectangle 16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89" name="Freeform 1637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690" name="Rectangle 16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91" name="Freeform 1639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692" name="Rectangle 16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93" name="Rectangle 16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94" name="Rectangle 16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95" name="Rectangle 16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96" name="Rectangle 16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97" name="Rectangle 16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98" name="Rectangle 16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699" name="Rectangle 16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00" name="Freeform 1648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701" name="Freeform 1649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702" name="Rectangle 16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03" name="Rectangle 16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04" name="Rectangle 16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05" name="Rectangle 16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06" name="Rectangle 16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07" name="Rectangle 16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08" name="Rectangle 16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09" name="Rectangle 16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10" name="Rectangle 16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11" name="Freeform 1659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712" name="Freeform 1660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713" name="Rectangle 166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14" name="Rectangle 16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15" name="Rectangle 16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16" name="Rectangle 16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17" name="Rectangle 16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18" name="Rectangle 1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19" name="Rectangle 16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20" name="Rectangle 16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21" name="Rectangle 16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22" name="Freeform 1670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723" name="Freeform 1671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724" name="Rectangle 167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25" name="Rectangle 16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26" name="Rectangle 16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27" name="Rectangle 16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28" name="Rectangle 16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29" name="Rectangle 16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30" name="Rectangle 16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31" name="Rectangle 16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32" name="Rectangle 16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33" name="Freeform 1681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734" name="Rectangle 168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35" name="Rectangle 168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36" name="Rectangle 16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37" name="Rectangle 16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38" name="Rectangle 16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39" name="Rectangle 16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40" name="Rectangle 16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41" name="Rectangle 16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42" name="Rectangle 16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43" name="Rectangle 16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44" name="Freeform 1692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745" name="Rectangle 169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46" name="Rectangle 169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47" name="Rectangle 16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48" name="Rectangle 16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49" name="Rectangle 16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50" name="Rectangle 16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51" name="Rectangle 16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52" name="Rectangle 17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53" name="Rectangle 17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54" name="Rectangle 17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55" name="Freeform 1703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756" name="Rectangle 170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57" name="Rectangle 170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58" name="Rectangle 17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59" name="Rectangle 17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60" name="Rectangle 170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61" name="Rectangle 170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62" name="Rectangle 171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63" name="Rectangle 171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64" name="Rectangle 171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65" name="Freeform 1713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766" name="Freeform 1714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767" name="Rectangle 171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68" name="Rectangle 171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69" name="Rectangle 171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70" name="Rectangle 171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71" name="Rectangle 171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72" name="Rectangle 172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73" name="Rectangle 172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74" name="Rectangle 172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75" name="Rectangle 172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76" name="Freeform 1724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777" name="Freeform 1725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778" name="Rectangle 172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79" name="Rectangle 172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80" name="Rectangle 172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81" name="Rectangle 172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82" name="Rectangle 17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83" name="Rectangle 17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84" name="Rectangle 17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85" name="Rectangle 17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86" name="Rectangle 17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87" name="Freeform 1735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788" name="Freeform 1736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789" name="Rectangle 17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2790" name="Rectangle 17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12575" name="Rectangle 1739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2576" name="Freeform 1740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77" name="Rectangle 1741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2578" name="Rectangle 1742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2579" name="Freeform 1743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80" name="Freeform 1744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81" name="Rectangle 1745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2582" name="Rectangle 1746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2583" name="Freeform 1747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84" name="Freeform 1748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85" name="Rectangle 1749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2586" name="Freeform 1750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87" name="Freeform 1751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88" name="Rectangle 1752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2589" name="Freeform 1753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90" name="Freeform 1754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2298" name="Freeform 1755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299" name="Line 1756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00" name="Freeform 1757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301" name="Freeform 1758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302" name="Freeform 1759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303" name="Freeform 1760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304" name="Freeform 1761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305" name="Freeform 1762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306" name="Freeform 1763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307" name="Freeform 1764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308" name="Freeform 1765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309" name="Freeform 1766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310" name="Freeform 1767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311" name="Freeform 1768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2312" name="Group 1769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12313" name="Freeform 1770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14" name="Freeform 1771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15" name="Freeform 1772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16" name="Freeform 1773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17" name="Freeform 1774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18" name="Freeform 1775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19" name="Freeform 1776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20" name="Freeform 1777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21" name="Freeform 1778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22" name="Freeform 1779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23" name="Freeform 1780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24" name="Freeform 1781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25" name="Freeform 1782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26" name="Freeform 1783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27" name="Freeform 1784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28" name="Freeform 1785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29" name="Freeform 1786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30" name="Freeform 1787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31" name="Freeform 1788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32" name="Freeform 1789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33" name="Freeform 1790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34" name="Freeform 1791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35" name="Freeform 1792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36" name="Freeform 1793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37" name="Freeform 1794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38" name="Freeform 1795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39" name="Freeform 1796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40" name="Freeform 1797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41" name="Freeform 1798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42" name="Freeform 1799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43" name="Freeform 1800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44" name="Freeform 1801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45" name="Freeform 1802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46" name="Freeform 1803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47" name="Freeform 1804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48" name="Freeform 1805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49" name="Freeform 1806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50" name="Freeform 1807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51" name="Freeform 1808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52" name="Freeform 1809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53" name="Freeform 1810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54" name="Freeform 1811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55" name="Freeform 1812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56" name="Freeform 1813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57" name="Freeform 1814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58" name="Freeform 1815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59" name="Freeform 1816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60" name="Freeform 1817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61" name="Freeform 1818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62" name="Freeform 1819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63" name="Freeform 1820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64" name="Freeform 1821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65" name="Freeform 1822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66" name="Freeform 1823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67" name="Freeform 1824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68" name="Freeform 1825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69" name="Freeform 1826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70" name="Freeform 1827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71" name="Freeform 1828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72" name="Freeform 1829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73" name="Freeform 1830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74" name="Freeform 1831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75" name="Freeform 1832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76" name="Freeform 1833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77" name="Freeform 1834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78" name="Freeform 1835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79" name="Freeform 1836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80" name="Freeform 1837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81" name="Freeform 1838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82" name="Freeform 1839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83" name="Freeform 1840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84" name="Freeform 1841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85" name="Freeform 1842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86" name="Freeform 1843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87" name="Freeform 1844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88" name="Freeform 1845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89" name="Freeform 1846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90" name="Freeform 1847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91" name="Freeform 1848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92" name="Freeform 1849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93" name="Freeform 1850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94" name="Freeform 1851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95" name="Freeform 1852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96" name="Freeform 1853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97" name="Freeform 1854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98" name="Freeform 1855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99" name="Freeform 1856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00" name="Freeform 1857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01" name="Freeform 1858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02" name="Freeform 1859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03" name="Freeform 1860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04" name="Freeform 1861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05" name="Freeform 1862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06" name="Freeform 1863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07" name="Freeform 1864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08" name="Freeform 1865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09" name="Freeform 1866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10" name="Freeform 1867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11" name="Freeform 1868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12" name="Freeform 1869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13" name="Freeform 1870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14" name="Freeform 1871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15" name="Freeform 1872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16" name="Freeform 1873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17" name="Freeform 1874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18" name="Freeform 1875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19" name="Freeform 1876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20" name="Freeform 1877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21" name="Freeform 1878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22" name="Freeform 1879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23" name="Freeform 1880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24" name="Freeform 1881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25" name="Freeform 1882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26" name="Freeform 1883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27" name="Freeform 1884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28" name="Freeform 1885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29" name="Freeform 1886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30" name="Freeform 1887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31" name="Freeform 1888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32" name="Freeform 1889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33" name="Freeform 1890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34" name="Freeform 1891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35" name="Freeform 1892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36" name="Freeform 1893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37" name="Freeform 1894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38" name="Freeform 1895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39" name="Freeform 1896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40" name="Freeform 1897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41" name="Freeform 1898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42" name="Freeform 1899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43" name="Freeform 1900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44" name="Freeform 1901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45" name="Freeform 1902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46" name="Freeform 1903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47" name="Freeform 1904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48" name="Freeform 1905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49" name="Freeform 1906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50" name="Freeform 1907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51" name="Freeform 1908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52" name="Freeform 1909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53" name="Freeform 1910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54" name="Freeform 1911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55" name="Freeform 1912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56" name="Freeform 1913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57" name="Freeform 1914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58" name="Freeform 1915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59" name="Freeform 1916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60" name="Freeform 1917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61" name="Freeform 1918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62" name="Freeform 1919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63" name="Freeform 1920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64" name="Freeform 1921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65" name="Freeform 1922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66" name="Freeform 1923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67" name="Freeform 1924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68" name="Freeform 1925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69" name="Freeform 1926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70" name="Freeform 1927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71" name="Freeform 1928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72" name="Freeform 1929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73" name="Freeform 1930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74" name="Freeform 1931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75" name="Freeform 1932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76" name="Freeform 1933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77" name="Freeform 1934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78" name="Freeform 1935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79" name="Freeform 1936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80" name="Freeform 1937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81" name="Freeform 1938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82" name="Freeform 1939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83" name="Freeform 1940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84" name="Freeform 1941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85" name="Freeform 1942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86" name="Freeform 1943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87" name="Freeform 1944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88" name="Freeform 1945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89" name="Freeform 1946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90" name="Freeform 1947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91" name="Freeform 1948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92" name="Freeform 1949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93" name="Freeform 1950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94" name="Freeform 1951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95" name="Freeform 1952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96" name="Freeform 1953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97" name="Freeform 1954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98" name="Freeform 1955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99" name="Freeform 1956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00" name="Freeform 1957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01" name="Freeform 1958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02" name="Freeform 1959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03" name="Freeform 1960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04" name="Freeform 1961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05" name="Freeform 1962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06" name="Freeform 1963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07" name="Freeform 1964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08" name="Freeform 1965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09" name="Freeform 1966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10" name="Freeform 1967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11" name="Freeform 1968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12" name="Freeform 1969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13" name="Freeform 1970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14" name="Freeform 1971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15" name="Freeform 1972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16" name="Freeform 1973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17" name="Freeform 1974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18" name="Freeform 1975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19" name="Freeform 1976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0" name="Freeform 1977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1" name="Freeform 1978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2" name="Freeform 1979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3" name="Freeform 1980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4" name="Freeform 1981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5" name="Freeform 1982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6" name="Freeform 1983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7" name="Freeform 1984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8" name="Freeform 1985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9" name="Freeform 1986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30" name="Freeform 1987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31" name="Freeform 1988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32" name="Freeform 1989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33" name="Freeform 1990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34" name="Freeform 1991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35" name="Freeform 1992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36" name="Freeform 1993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37" name="Freeform 1994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38" name="Freeform 1995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39" name="Freeform 1996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40" name="Freeform 1997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41" name="Freeform 1998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42" name="Freeform 1999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43" name="Freeform 2000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44" name="Freeform 2001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45" name="Freeform 2002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46" name="Freeform 2003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47" name="Freeform 2004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48" name="Freeform 2005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49" name="Freeform 2006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50" name="Freeform 2007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51" name="Freeform 2008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52" name="Freeform 2009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53" name="Freeform 2010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54" name="Freeform 2011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55" name="Freeform 2012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56" name="Freeform 2013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57" name="Freeform 2014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58" name="Freeform 2015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59" name="Freeform 2016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60" name="Freeform 2017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61" name="Freeform 2018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62" name="Freeform 2019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63" name="Freeform 2020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64" name="Freeform 2021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65" name="Freeform 2022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66" name="Freeform 2023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67" name="Freeform 2024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68" name="Freeform 2025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69" name="Freeform 2026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70" name="Freeform 2027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71" name="Freeform 2028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72" name="Freeform 2029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73" name="Freeform 2030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149" name="Text Box 556"/>
          <p:cNvSpPr txBox="1">
            <a:spLocks noChangeArrowheads="1"/>
          </p:cNvSpPr>
          <p:nvPr/>
        </p:nvSpPr>
        <p:spPr bwMode="auto">
          <a:xfrm>
            <a:off x="1074738" y="53975"/>
            <a:ext cx="7343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b="1" dirty="0" err="1" smtClean="0">
                <a:solidFill>
                  <a:prstClr val="black"/>
                </a:solidFill>
                <a:latin typeface="+mn-lt"/>
                <a:cs typeface="+mn-cs"/>
              </a:rPr>
              <a:t>Навигационно</a:t>
            </a:r>
            <a:r>
              <a:rPr lang="ru-RU" altLang="ru-RU" b="1" dirty="0" smtClean="0">
                <a:solidFill>
                  <a:prstClr val="black"/>
                </a:solidFill>
                <a:latin typeface="+mn-lt"/>
                <a:cs typeface="+mn-cs"/>
              </a:rPr>
              <a:t> – информационный центр</a:t>
            </a:r>
            <a:endParaRPr lang="ru-RU" altLang="ru-RU" b="1" dirty="0">
              <a:solidFill>
                <a:prstClr val="black"/>
              </a:solidFill>
              <a:latin typeface="+mn-lt"/>
              <a:cs typeface="+mn-cs"/>
            </a:endParaRPr>
          </a:p>
        </p:txBody>
      </p:sp>
      <p:sp>
        <p:nvSpPr>
          <p:cNvPr id="12294" name="TextBox 3"/>
          <p:cNvSpPr txBox="1">
            <a:spLocks noChangeArrowheads="1"/>
          </p:cNvSpPr>
          <p:nvPr/>
        </p:nvSpPr>
        <p:spPr bwMode="auto">
          <a:xfrm>
            <a:off x="2843213" y="536575"/>
            <a:ext cx="327977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РОНИС –  геокодирование в </a:t>
            </a:r>
            <a:r>
              <a:rPr lang="en-US" sz="1600" b="1"/>
              <a:t>ArcGIS</a:t>
            </a:r>
            <a:endParaRPr lang="ru-RU" sz="1600" b="1"/>
          </a:p>
        </p:txBody>
      </p:sp>
      <p:sp>
        <p:nvSpPr>
          <p:cNvPr id="12295" name="TextBox 4"/>
          <p:cNvSpPr txBox="1">
            <a:spLocks noChangeArrowheads="1"/>
          </p:cNvSpPr>
          <p:nvPr/>
        </p:nvSpPr>
        <p:spPr bwMode="auto">
          <a:xfrm>
            <a:off x="590550" y="1027113"/>
            <a:ext cx="405765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Геокодирование адреса доставки из заказа</a:t>
            </a:r>
          </a:p>
        </p:txBody>
      </p:sp>
      <p:pic>
        <p:nvPicPr>
          <p:cNvPr id="12296" name="Рисунок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775" y="1647825"/>
            <a:ext cx="8677275" cy="4656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 descr="iStock_000007404286Small"/>
          <p:cNvPicPr>
            <a:picLocks noChangeAspect="1" noChangeArrowheads="1"/>
          </p:cNvPicPr>
          <p:nvPr/>
        </p:nvPicPr>
        <p:blipFill>
          <a:blip r:embed="rId2">
            <a:lum bright="78000" contrast="-6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196975"/>
            <a:ext cx="8851900" cy="511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Line 1535"/>
          <p:cNvSpPr>
            <a:spLocks noChangeShapeType="1"/>
          </p:cNvSpPr>
          <p:nvPr/>
        </p:nvSpPr>
        <p:spPr bwMode="auto">
          <a:xfrm>
            <a:off x="1052513" y="442913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13316" name="Group 1536"/>
          <p:cNvGrpSpPr>
            <a:grpSpLocks noChangeAspect="1"/>
          </p:cNvGrpSpPr>
          <p:nvPr/>
        </p:nvGrpSpPr>
        <p:grpSpPr bwMode="auto">
          <a:xfrm>
            <a:off x="115888" y="136525"/>
            <a:ext cx="792162" cy="552450"/>
            <a:chOff x="1887" y="1539"/>
            <a:chExt cx="4004" cy="2793"/>
          </a:xfrm>
        </p:grpSpPr>
        <p:grpSp>
          <p:nvGrpSpPr>
            <p:cNvPr id="13321" name="Group 1537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13598" name="Group 1538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13615" name="Freeform 1539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616" name="Rectangle 15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17" name="Rectangle 15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18" name="Freeform 1542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619" name="Rectangle 15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20" name="Rectangle 15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21" name="Rectangle 15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22" name="Rectangle 15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23" name="Rectangle 15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24" name="Rectangle 15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25" name="Freeform 1549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626" name="Rectangle 15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27" name="Rectangle 15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28" name="Rectangle 15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29" name="Freeform 1553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630" name="Rectangle 15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31" name="Rectangle 15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32" name="Rectangle 15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33" name="Rectangle 15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34" name="Rectangle 15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35" name="Rectangle 15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36" name="Freeform 1560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637" name="Rectangle 15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38" name="Rectangle 156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39" name="Rectangle 15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40" name="Freeform 1564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641" name="Rectangle 156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42" name="Rectangle 15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43" name="Rectangle 15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44" name="Rectangle 15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45" name="Rectangle 15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46" name="Rectangle 15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47" name="Freeform 1571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648" name="Rectangle 15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49" name="Rectangle 157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50" name="Freeform 1574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651" name="Rectangle 157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52" name="Rectangle 15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53" name="Rectangle 15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54" name="Rectangle 15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55" name="Rectangle 15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56" name="Rectangle 15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57" name="Rectangle 15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58" name="Freeform 1582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659" name="Rectangle 15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60" name="Rectangle 158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61" name="Freeform 1585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662" name="Rectangle 158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63" name="Rectangle 15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64" name="Rectangle 15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65" name="Rectangle 15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66" name="Rectangle 15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67" name="Rectangle 15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68" name="Rectangle 15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69" name="Freeform 1593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670" name="Rectangle 15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71" name="Rectangle 159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72" name="Freeform 1596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673" name="Rectangle 159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74" name="Rectangle 15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75" name="Rectangle 15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76" name="Rectangle 16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77" name="Rectangle 16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78" name="Rectangle 16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79" name="Rectangle 16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80" name="Freeform 1604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681" name="Rectangle 16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82" name="Freeform 1606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683" name="Rectangle 16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84" name="Rectangle 160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85" name="Rectangle 16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86" name="Rectangle 16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87" name="Rectangle 16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88" name="Rectangle 16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89" name="Rectangle 16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90" name="Rectangle 16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91" name="Freeform 1615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692" name="Rectangle 16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93" name="Freeform 1617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694" name="Rectangle 161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95" name="Rectangle 16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96" name="Rectangle 16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97" name="Rectangle 16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98" name="Rectangle 16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699" name="Rectangle 16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00" name="Rectangle 16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01" name="Rectangle 16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02" name="Freeform 1626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703" name="Rectangle 16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04" name="Freeform 1628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705" name="Rectangle 162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06" name="Rectangle 16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07" name="Rectangle 16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08" name="Rectangle 16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09" name="Rectangle 16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10" name="Rectangle 16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11" name="Rectangle 16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12" name="Rectangle 16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13" name="Freeform 1637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714" name="Rectangle 16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15" name="Freeform 1639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716" name="Rectangle 16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17" name="Rectangle 16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18" name="Rectangle 16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19" name="Rectangle 16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20" name="Rectangle 16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21" name="Rectangle 16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22" name="Rectangle 16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23" name="Rectangle 16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24" name="Freeform 1648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725" name="Freeform 1649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726" name="Rectangle 16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27" name="Rectangle 16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28" name="Rectangle 16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29" name="Rectangle 16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30" name="Rectangle 16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31" name="Rectangle 16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32" name="Rectangle 16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33" name="Rectangle 16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34" name="Rectangle 16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35" name="Freeform 1659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736" name="Freeform 1660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737" name="Rectangle 166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38" name="Rectangle 16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39" name="Rectangle 16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40" name="Rectangle 16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41" name="Rectangle 16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42" name="Rectangle 1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43" name="Rectangle 16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44" name="Rectangle 16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45" name="Rectangle 16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46" name="Freeform 1670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747" name="Freeform 1671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748" name="Rectangle 167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49" name="Rectangle 16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50" name="Rectangle 16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51" name="Rectangle 16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52" name="Rectangle 16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53" name="Rectangle 16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54" name="Rectangle 16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55" name="Rectangle 16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56" name="Rectangle 16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57" name="Freeform 1681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758" name="Rectangle 168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59" name="Rectangle 168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60" name="Rectangle 16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61" name="Rectangle 16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62" name="Rectangle 16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63" name="Rectangle 16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64" name="Rectangle 16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65" name="Rectangle 16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66" name="Rectangle 16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67" name="Rectangle 16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68" name="Freeform 1692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769" name="Rectangle 169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70" name="Rectangle 169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71" name="Rectangle 16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72" name="Rectangle 16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73" name="Rectangle 16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74" name="Rectangle 16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75" name="Rectangle 16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76" name="Rectangle 17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77" name="Rectangle 17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78" name="Rectangle 17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79" name="Freeform 1703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780" name="Rectangle 170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81" name="Rectangle 170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82" name="Rectangle 17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83" name="Rectangle 17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84" name="Rectangle 170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85" name="Rectangle 170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86" name="Rectangle 171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87" name="Rectangle 171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88" name="Rectangle 171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89" name="Freeform 1713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790" name="Freeform 1714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791" name="Rectangle 171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92" name="Rectangle 171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93" name="Rectangle 171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94" name="Rectangle 171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95" name="Rectangle 171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96" name="Rectangle 172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97" name="Rectangle 172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98" name="Rectangle 172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799" name="Rectangle 172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800" name="Freeform 1724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801" name="Freeform 1725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802" name="Rectangle 172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803" name="Rectangle 172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804" name="Rectangle 172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805" name="Rectangle 172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806" name="Rectangle 17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807" name="Rectangle 17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808" name="Rectangle 17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809" name="Rectangle 17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810" name="Rectangle 17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811" name="Freeform 1735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812" name="Freeform 1736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813" name="Rectangle 17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3814" name="Rectangle 17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13599" name="Rectangle 1739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3600" name="Freeform 1740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01" name="Rectangle 1741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3602" name="Rectangle 1742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3603" name="Freeform 1743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04" name="Freeform 1744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05" name="Rectangle 1745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3606" name="Rectangle 1746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3607" name="Freeform 1747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08" name="Freeform 1748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09" name="Rectangle 1749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3610" name="Freeform 1750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11" name="Freeform 1751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12" name="Rectangle 1752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3613" name="Freeform 1753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14" name="Freeform 1754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322" name="Freeform 1755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323" name="Line 1756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24" name="Freeform 1757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325" name="Freeform 1758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326" name="Freeform 1759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327" name="Freeform 1760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328" name="Freeform 1761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329" name="Freeform 1762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330" name="Freeform 1763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331" name="Freeform 1764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332" name="Freeform 1765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333" name="Freeform 1766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334" name="Freeform 1767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335" name="Freeform 1768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3336" name="Group 1769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13337" name="Freeform 1770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38" name="Freeform 1771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39" name="Freeform 1772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40" name="Freeform 1773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41" name="Freeform 1774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42" name="Freeform 1775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43" name="Freeform 1776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44" name="Freeform 1777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45" name="Freeform 1778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46" name="Freeform 1779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47" name="Freeform 1780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48" name="Freeform 1781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49" name="Freeform 1782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50" name="Freeform 1783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51" name="Freeform 1784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52" name="Freeform 1785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53" name="Freeform 1786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54" name="Freeform 1787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55" name="Freeform 1788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56" name="Freeform 1789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57" name="Freeform 1790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58" name="Freeform 1791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59" name="Freeform 1792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60" name="Freeform 1793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61" name="Freeform 1794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62" name="Freeform 1795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63" name="Freeform 1796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64" name="Freeform 1797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65" name="Freeform 1798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66" name="Freeform 1799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67" name="Freeform 1800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68" name="Freeform 1801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69" name="Freeform 1802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70" name="Freeform 1803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71" name="Freeform 1804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72" name="Freeform 1805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73" name="Freeform 1806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74" name="Freeform 1807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75" name="Freeform 1808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76" name="Freeform 1809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77" name="Freeform 1810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78" name="Freeform 1811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79" name="Freeform 1812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80" name="Freeform 1813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81" name="Freeform 1814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82" name="Freeform 1815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83" name="Freeform 1816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84" name="Freeform 1817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85" name="Freeform 1818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86" name="Freeform 1819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87" name="Freeform 1820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88" name="Freeform 1821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89" name="Freeform 1822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90" name="Freeform 1823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91" name="Freeform 1824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92" name="Freeform 1825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93" name="Freeform 1826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94" name="Freeform 1827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95" name="Freeform 1828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96" name="Freeform 1829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97" name="Freeform 1830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98" name="Freeform 1831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99" name="Freeform 1832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00" name="Freeform 1833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01" name="Freeform 1834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02" name="Freeform 1835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03" name="Freeform 1836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04" name="Freeform 1837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05" name="Freeform 1838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06" name="Freeform 1839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07" name="Freeform 1840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08" name="Freeform 1841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09" name="Freeform 1842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10" name="Freeform 1843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11" name="Freeform 1844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12" name="Freeform 1845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13" name="Freeform 1846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14" name="Freeform 1847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15" name="Freeform 1848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16" name="Freeform 1849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17" name="Freeform 1850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18" name="Freeform 1851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19" name="Freeform 1852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20" name="Freeform 1853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21" name="Freeform 1854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22" name="Freeform 1855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23" name="Freeform 1856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24" name="Freeform 1857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25" name="Freeform 1858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26" name="Freeform 1859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27" name="Freeform 1860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28" name="Freeform 1861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29" name="Freeform 1862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30" name="Freeform 1863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31" name="Freeform 1864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32" name="Freeform 1865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33" name="Freeform 1866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34" name="Freeform 1867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35" name="Freeform 1868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36" name="Freeform 1869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37" name="Freeform 1870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38" name="Freeform 1871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39" name="Freeform 1872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40" name="Freeform 1873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41" name="Freeform 1874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42" name="Freeform 1875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43" name="Freeform 1876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44" name="Freeform 1877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45" name="Freeform 1878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46" name="Freeform 1879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47" name="Freeform 1880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48" name="Freeform 1881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49" name="Freeform 1882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50" name="Freeform 1883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51" name="Freeform 1884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52" name="Freeform 1885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53" name="Freeform 1886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54" name="Freeform 1887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55" name="Freeform 1888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56" name="Freeform 1889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57" name="Freeform 1890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58" name="Freeform 1891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59" name="Freeform 1892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60" name="Freeform 1893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61" name="Freeform 1894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62" name="Freeform 1895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63" name="Freeform 1896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64" name="Freeform 1897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65" name="Freeform 1898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66" name="Freeform 1899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67" name="Freeform 1900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68" name="Freeform 1901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69" name="Freeform 1902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70" name="Freeform 1903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71" name="Freeform 1904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72" name="Freeform 1905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73" name="Freeform 1906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74" name="Freeform 1907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75" name="Freeform 1908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76" name="Freeform 1909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77" name="Freeform 1910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78" name="Freeform 1911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79" name="Freeform 1912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80" name="Freeform 1913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81" name="Freeform 1914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82" name="Freeform 1915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83" name="Freeform 1916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84" name="Freeform 1917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85" name="Freeform 1918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86" name="Freeform 1919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87" name="Freeform 1920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88" name="Freeform 1921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89" name="Freeform 1922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90" name="Freeform 1923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91" name="Freeform 1924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92" name="Freeform 1925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93" name="Freeform 1926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94" name="Freeform 1927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95" name="Freeform 1928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96" name="Freeform 1929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97" name="Freeform 1930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98" name="Freeform 1931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99" name="Freeform 1932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00" name="Freeform 1933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01" name="Freeform 1934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02" name="Freeform 1935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03" name="Freeform 1936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04" name="Freeform 1937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05" name="Freeform 1938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06" name="Freeform 1939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07" name="Freeform 1940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08" name="Freeform 1941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09" name="Freeform 1942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10" name="Freeform 1943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11" name="Freeform 1944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12" name="Freeform 1945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13" name="Freeform 1946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14" name="Freeform 1947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15" name="Freeform 1948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16" name="Freeform 1949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17" name="Freeform 1950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18" name="Freeform 1951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19" name="Freeform 1952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20" name="Freeform 1953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21" name="Freeform 1954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22" name="Freeform 1955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23" name="Freeform 1956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24" name="Freeform 1957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25" name="Freeform 1958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26" name="Freeform 1959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27" name="Freeform 1960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28" name="Freeform 1961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29" name="Freeform 1962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30" name="Freeform 1963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31" name="Freeform 1964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32" name="Freeform 1965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33" name="Freeform 1966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34" name="Freeform 1967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35" name="Freeform 1968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36" name="Freeform 1969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37" name="Freeform 1970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38" name="Freeform 1971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39" name="Freeform 1972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40" name="Freeform 1973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41" name="Freeform 1974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42" name="Freeform 1975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43" name="Freeform 1976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44" name="Freeform 1977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45" name="Freeform 1978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46" name="Freeform 1979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47" name="Freeform 1980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48" name="Freeform 1981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49" name="Freeform 1982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50" name="Freeform 1983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51" name="Freeform 1984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52" name="Freeform 1985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53" name="Freeform 1986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54" name="Freeform 1987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55" name="Freeform 1988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56" name="Freeform 1989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57" name="Freeform 1990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58" name="Freeform 1991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59" name="Freeform 1992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60" name="Freeform 1993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61" name="Freeform 1994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62" name="Freeform 1995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63" name="Freeform 1996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64" name="Freeform 1997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65" name="Freeform 1998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66" name="Freeform 1999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67" name="Freeform 2000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68" name="Freeform 2001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69" name="Freeform 2002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70" name="Freeform 2003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71" name="Freeform 2004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72" name="Freeform 2005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73" name="Freeform 2006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74" name="Freeform 2007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75" name="Freeform 2008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76" name="Freeform 2009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77" name="Freeform 2010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78" name="Freeform 2011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79" name="Freeform 2012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80" name="Freeform 2013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81" name="Freeform 2014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82" name="Freeform 2015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83" name="Freeform 2016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84" name="Freeform 2017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85" name="Freeform 2018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86" name="Freeform 2019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87" name="Freeform 2020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88" name="Freeform 2021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89" name="Freeform 2022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90" name="Freeform 2023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91" name="Freeform 2024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92" name="Freeform 2025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93" name="Freeform 2026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94" name="Freeform 2027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95" name="Freeform 2028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96" name="Freeform 2029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97" name="Freeform 2030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149" name="Text Box 556"/>
          <p:cNvSpPr txBox="1">
            <a:spLocks noChangeArrowheads="1"/>
          </p:cNvSpPr>
          <p:nvPr/>
        </p:nvSpPr>
        <p:spPr bwMode="auto">
          <a:xfrm>
            <a:off x="1074738" y="53975"/>
            <a:ext cx="7343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b="1" dirty="0" err="1" smtClean="0">
                <a:solidFill>
                  <a:prstClr val="black"/>
                </a:solidFill>
                <a:latin typeface="+mn-lt"/>
                <a:cs typeface="+mn-cs"/>
              </a:rPr>
              <a:t>Навигационно</a:t>
            </a:r>
            <a:r>
              <a:rPr lang="ru-RU" altLang="ru-RU" b="1" dirty="0" smtClean="0">
                <a:solidFill>
                  <a:prstClr val="black"/>
                </a:solidFill>
                <a:latin typeface="+mn-lt"/>
                <a:cs typeface="+mn-cs"/>
              </a:rPr>
              <a:t> – информационный центр</a:t>
            </a:r>
            <a:endParaRPr lang="ru-RU" altLang="ru-RU" b="1" dirty="0">
              <a:solidFill>
                <a:prstClr val="black"/>
              </a:solidFill>
              <a:latin typeface="+mn-lt"/>
              <a:cs typeface="+mn-cs"/>
            </a:endParaRPr>
          </a:p>
        </p:txBody>
      </p:sp>
      <p:sp>
        <p:nvSpPr>
          <p:cNvPr id="13318" name="TextBox 3"/>
          <p:cNvSpPr txBox="1">
            <a:spLocks noChangeArrowheads="1"/>
          </p:cNvSpPr>
          <p:nvPr/>
        </p:nvSpPr>
        <p:spPr bwMode="auto">
          <a:xfrm>
            <a:off x="2843213" y="536575"/>
            <a:ext cx="37734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РОНИС –  решение задачи оптимизации</a:t>
            </a:r>
          </a:p>
        </p:txBody>
      </p:sp>
      <p:sp>
        <p:nvSpPr>
          <p:cNvPr id="13319" name="TextBox 4"/>
          <p:cNvSpPr txBox="1">
            <a:spLocks noChangeArrowheads="1"/>
          </p:cNvSpPr>
          <p:nvPr/>
        </p:nvSpPr>
        <p:spPr bwMode="auto">
          <a:xfrm>
            <a:off x="525463" y="1027113"/>
            <a:ext cx="273050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Список маршрутов доставки</a:t>
            </a:r>
          </a:p>
        </p:txBody>
      </p:sp>
      <p:pic>
        <p:nvPicPr>
          <p:cNvPr id="503" name="Рисунок 50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813" y="1628800"/>
            <a:ext cx="8534044" cy="4248470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 descr="iStock_000007404286Small"/>
          <p:cNvPicPr>
            <a:picLocks noChangeAspect="1" noChangeArrowheads="1"/>
          </p:cNvPicPr>
          <p:nvPr/>
        </p:nvPicPr>
        <p:blipFill>
          <a:blip r:embed="rId2">
            <a:lum bright="78000" contrast="-6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196975"/>
            <a:ext cx="8851900" cy="511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Line 1535"/>
          <p:cNvSpPr>
            <a:spLocks noChangeShapeType="1"/>
          </p:cNvSpPr>
          <p:nvPr/>
        </p:nvSpPr>
        <p:spPr bwMode="auto">
          <a:xfrm>
            <a:off x="1052513" y="442913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15364" name="Group 1536"/>
          <p:cNvGrpSpPr>
            <a:grpSpLocks noChangeAspect="1"/>
          </p:cNvGrpSpPr>
          <p:nvPr/>
        </p:nvGrpSpPr>
        <p:grpSpPr bwMode="auto">
          <a:xfrm>
            <a:off x="115888" y="136525"/>
            <a:ext cx="792162" cy="552450"/>
            <a:chOff x="1887" y="1539"/>
            <a:chExt cx="4004" cy="2793"/>
          </a:xfrm>
        </p:grpSpPr>
        <p:grpSp>
          <p:nvGrpSpPr>
            <p:cNvPr id="15369" name="Group 1537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15646" name="Group 1538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15663" name="Freeform 1539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664" name="Rectangle 15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65" name="Rectangle 15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66" name="Freeform 1542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667" name="Rectangle 15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68" name="Rectangle 15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69" name="Rectangle 15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70" name="Rectangle 15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71" name="Rectangle 15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72" name="Rectangle 15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73" name="Freeform 1549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674" name="Rectangle 15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75" name="Rectangle 15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76" name="Rectangle 15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77" name="Freeform 1553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678" name="Rectangle 15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79" name="Rectangle 15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80" name="Rectangle 15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81" name="Rectangle 15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82" name="Rectangle 15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83" name="Rectangle 15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84" name="Freeform 1560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685" name="Rectangle 15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86" name="Rectangle 156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87" name="Rectangle 15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88" name="Freeform 1564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689" name="Rectangle 156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90" name="Rectangle 15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91" name="Rectangle 15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92" name="Rectangle 15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93" name="Rectangle 15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94" name="Rectangle 15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95" name="Freeform 1571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696" name="Rectangle 15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97" name="Rectangle 157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698" name="Freeform 1574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699" name="Rectangle 157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00" name="Rectangle 15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01" name="Rectangle 15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02" name="Rectangle 15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03" name="Rectangle 15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04" name="Rectangle 15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05" name="Rectangle 15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06" name="Freeform 1582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707" name="Rectangle 15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08" name="Rectangle 158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09" name="Freeform 1585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710" name="Rectangle 158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11" name="Rectangle 15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12" name="Rectangle 15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13" name="Rectangle 15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14" name="Rectangle 15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15" name="Rectangle 15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16" name="Rectangle 15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17" name="Freeform 1593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718" name="Rectangle 15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19" name="Rectangle 159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20" name="Freeform 1596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721" name="Rectangle 159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22" name="Rectangle 15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23" name="Rectangle 15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24" name="Rectangle 16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25" name="Rectangle 16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26" name="Rectangle 16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27" name="Rectangle 16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28" name="Freeform 1604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729" name="Rectangle 16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30" name="Freeform 1606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731" name="Rectangle 16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32" name="Rectangle 160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33" name="Rectangle 16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34" name="Rectangle 16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35" name="Rectangle 16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36" name="Rectangle 16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37" name="Rectangle 16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38" name="Rectangle 16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39" name="Freeform 1615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740" name="Rectangle 16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41" name="Freeform 1617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742" name="Rectangle 161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43" name="Rectangle 16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44" name="Rectangle 16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45" name="Rectangle 16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46" name="Rectangle 16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47" name="Rectangle 16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48" name="Rectangle 16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49" name="Rectangle 16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50" name="Freeform 1626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751" name="Rectangle 16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52" name="Freeform 1628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753" name="Rectangle 162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54" name="Rectangle 16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55" name="Rectangle 16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56" name="Rectangle 16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57" name="Rectangle 16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58" name="Rectangle 16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59" name="Rectangle 16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60" name="Rectangle 16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61" name="Freeform 1637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762" name="Rectangle 16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63" name="Freeform 1639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764" name="Rectangle 16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65" name="Rectangle 16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66" name="Rectangle 16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67" name="Rectangle 16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68" name="Rectangle 16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69" name="Rectangle 16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70" name="Rectangle 16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71" name="Rectangle 16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72" name="Freeform 1648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773" name="Freeform 1649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774" name="Rectangle 16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75" name="Rectangle 16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76" name="Rectangle 16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77" name="Rectangle 16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78" name="Rectangle 16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79" name="Rectangle 16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80" name="Rectangle 16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81" name="Rectangle 16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82" name="Rectangle 16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83" name="Freeform 1659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784" name="Freeform 1660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785" name="Rectangle 166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86" name="Rectangle 16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87" name="Rectangle 16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88" name="Rectangle 16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89" name="Rectangle 16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90" name="Rectangle 1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91" name="Rectangle 16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92" name="Rectangle 16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93" name="Rectangle 16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94" name="Freeform 1670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795" name="Freeform 1671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796" name="Rectangle 167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97" name="Rectangle 16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98" name="Rectangle 16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799" name="Rectangle 16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00" name="Rectangle 16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01" name="Rectangle 16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02" name="Rectangle 16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03" name="Rectangle 16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04" name="Rectangle 16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05" name="Freeform 1681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806" name="Rectangle 168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07" name="Rectangle 168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08" name="Rectangle 16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09" name="Rectangle 16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10" name="Rectangle 16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11" name="Rectangle 16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12" name="Rectangle 16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13" name="Rectangle 16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14" name="Rectangle 16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15" name="Rectangle 16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16" name="Freeform 1692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817" name="Rectangle 169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18" name="Rectangle 169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19" name="Rectangle 16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20" name="Rectangle 16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21" name="Rectangle 16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22" name="Rectangle 16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23" name="Rectangle 16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24" name="Rectangle 17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25" name="Rectangle 17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26" name="Rectangle 17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27" name="Freeform 1703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828" name="Rectangle 170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29" name="Rectangle 170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30" name="Rectangle 17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31" name="Rectangle 17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32" name="Rectangle 170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33" name="Rectangle 170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34" name="Rectangle 171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35" name="Rectangle 171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36" name="Rectangle 171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37" name="Freeform 1713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838" name="Freeform 1714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839" name="Rectangle 171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40" name="Rectangle 171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41" name="Rectangle 171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42" name="Rectangle 171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43" name="Rectangle 171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44" name="Rectangle 172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45" name="Rectangle 172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46" name="Rectangle 172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47" name="Rectangle 172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48" name="Freeform 1724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849" name="Freeform 1725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850" name="Rectangle 172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51" name="Rectangle 172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52" name="Rectangle 172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53" name="Rectangle 172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54" name="Rectangle 17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55" name="Rectangle 17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56" name="Rectangle 17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57" name="Rectangle 17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58" name="Rectangle 17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59" name="Freeform 1735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860" name="Freeform 1736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861" name="Rectangle 17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5862" name="Rectangle 17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15647" name="Rectangle 1739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5648" name="Freeform 1740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49" name="Rectangle 1741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5650" name="Rectangle 1742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5651" name="Freeform 1743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52" name="Freeform 1744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53" name="Rectangle 1745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5654" name="Rectangle 1746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5655" name="Freeform 1747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56" name="Freeform 1748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57" name="Rectangle 1749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5658" name="Freeform 1750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59" name="Freeform 1751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60" name="Rectangle 1752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5661" name="Freeform 1753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62" name="Freeform 1754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5370" name="Freeform 1755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71" name="Line 1756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72" name="Freeform 1757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73" name="Freeform 1758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74" name="Freeform 1759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75" name="Freeform 1760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76" name="Freeform 1761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77" name="Freeform 1762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78" name="Freeform 1763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79" name="Freeform 1764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80" name="Freeform 1765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81" name="Freeform 1766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82" name="Freeform 1767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83" name="Freeform 1768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5384" name="Group 1769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15385" name="Freeform 1770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86" name="Freeform 1771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87" name="Freeform 1772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88" name="Freeform 1773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89" name="Freeform 1774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90" name="Freeform 1775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91" name="Freeform 1776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92" name="Freeform 1777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93" name="Freeform 1778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94" name="Freeform 1779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95" name="Freeform 1780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96" name="Freeform 1781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97" name="Freeform 1782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98" name="Freeform 1783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99" name="Freeform 1784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00" name="Freeform 1785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01" name="Freeform 1786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02" name="Freeform 1787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03" name="Freeform 1788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04" name="Freeform 1789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05" name="Freeform 1790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06" name="Freeform 1791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07" name="Freeform 1792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08" name="Freeform 1793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09" name="Freeform 1794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10" name="Freeform 1795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11" name="Freeform 1796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12" name="Freeform 1797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13" name="Freeform 1798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14" name="Freeform 1799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15" name="Freeform 1800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16" name="Freeform 1801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17" name="Freeform 1802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18" name="Freeform 1803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19" name="Freeform 1804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20" name="Freeform 1805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21" name="Freeform 1806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22" name="Freeform 1807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23" name="Freeform 1808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24" name="Freeform 1809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25" name="Freeform 1810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26" name="Freeform 1811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27" name="Freeform 1812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28" name="Freeform 1813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29" name="Freeform 1814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30" name="Freeform 1815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31" name="Freeform 1816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32" name="Freeform 1817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33" name="Freeform 1818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34" name="Freeform 1819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35" name="Freeform 1820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36" name="Freeform 1821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37" name="Freeform 1822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38" name="Freeform 1823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39" name="Freeform 1824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40" name="Freeform 1825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41" name="Freeform 1826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42" name="Freeform 1827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43" name="Freeform 1828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44" name="Freeform 1829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45" name="Freeform 1830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46" name="Freeform 1831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47" name="Freeform 1832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48" name="Freeform 1833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49" name="Freeform 1834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50" name="Freeform 1835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51" name="Freeform 1836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52" name="Freeform 1837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53" name="Freeform 1838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54" name="Freeform 1839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55" name="Freeform 1840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56" name="Freeform 1841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57" name="Freeform 1842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58" name="Freeform 1843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59" name="Freeform 1844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60" name="Freeform 1845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61" name="Freeform 1846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62" name="Freeform 1847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63" name="Freeform 1848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64" name="Freeform 1849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65" name="Freeform 1850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66" name="Freeform 1851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67" name="Freeform 1852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68" name="Freeform 1853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69" name="Freeform 1854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70" name="Freeform 1855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71" name="Freeform 1856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72" name="Freeform 1857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73" name="Freeform 1858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74" name="Freeform 1859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75" name="Freeform 1860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76" name="Freeform 1861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77" name="Freeform 1862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78" name="Freeform 1863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79" name="Freeform 1864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80" name="Freeform 1865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81" name="Freeform 1866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82" name="Freeform 1867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83" name="Freeform 1868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84" name="Freeform 1869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85" name="Freeform 1870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86" name="Freeform 1871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87" name="Freeform 1872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88" name="Freeform 1873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89" name="Freeform 1874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90" name="Freeform 1875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91" name="Freeform 1876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92" name="Freeform 1877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93" name="Freeform 1878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94" name="Freeform 1879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95" name="Freeform 1880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96" name="Freeform 1881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97" name="Freeform 1882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98" name="Freeform 1883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99" name="Freeform 1884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00" name="Freeform 1885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01" name="Freeform 1886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02" name="Freeform 1887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03" name="Freeform 1888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04" name="Freeform 1889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05" name="Freeform 1890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06" name="Freeform 1891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07" name="Freeform 1892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08" name="Freeform 1893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09" name="Freeform 1894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10" name="Freeform 1895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11" name="Freeform 1896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12" name="Freeform 1897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13" name="Freeform 1898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14" name="Freeform 1899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15" name="Freeform 1900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16" name="Freeform 1901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17" name="Freeform 1902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18" name="Freeform 1903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19" name="Freeform 1904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20" name="Freeform 1905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21" name="Freeform 1906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22" name="Freeform 1907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23" name="Freeform 1908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24" name="Freeform 1909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25" name="Freeform 1910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26" name="Freeform 1911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27" name="Freeform 1912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28" name="Freeform 1913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29" name="Freeform 1914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30" name="Freeform 1915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31" name="Freeform 1916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32" name="Freeform 1917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33" name="Freeform 1918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34" name="Freeform 1919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35" name="Freeform 1920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36" name="Freeform 1921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37" name="Freeform 1922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38" name="Freeform 1923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39" name="Freeform 1924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40" name="Freeform 1925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41" name="Freeform 1926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42" name="Freeform 1927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43" name="Freeform 1928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44" name="Freeform 1929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45" name="Freeform 1930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46" name="Freeform 1931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47" name="Freeform 1932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48" name="Freeform 1933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49" name="Freeform 1934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50" name="Freeform 1935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51" name="Freeform 1936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52" name="Freeform 1937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53" name="Freeform 1938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54" name="Freeform 1939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55" name="Freeform 1940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56" name="Freeform 1941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57" name="Freeform 1942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58" name="Freeform 1943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59" name="Freeform 1944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60" name="Freeform 1945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61" name="Freeform 1946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62" name="Freeform 1947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63" name="Freeform 1948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64" name="Freeform 1949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65" name="Freeform 1950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66" name="Freeform 1951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67" name="Freeform 1952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68" name="Freeform 1953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69" name="Freeform 1954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70" name="Freeform 1955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71" name="Freeform 1956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72" name="Freeform 1957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73" name="Freeform 1958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74" name="Freeform 1959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75" name="Freeform 1960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76" name="Freeform 1961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77" name="Freeform 1962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78" name="Freeform 1963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79" name="Freeform 1964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80" name="Freeform 1965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81" name="Freeform 1966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82" name="Freeform 1967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83" name="Freeform 1968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84" name="Freeform 1969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85" name="Freeform 1970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86" name="Freeform 1971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87" name="Freeform 1972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88" name="Freeform 1973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89" name="Freeform 1974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90" name="Freeform 1975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91" name="Freeform 1976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92" name="Freeform 1977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93" name="Freeform 1978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94" name="Freeform 1979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95" name="Freeform 1980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96" name="Freeform 1981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97" name="Freeform 1982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98" name="Freeform 1983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99" name="Freeform 1984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00" name="Freeform 1985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01" name="Freeform 1986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02" name="Freeform 1987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03" name="Freeform 1988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04" name="Freeform 1989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05" name="Freeform 1990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06" name="Freeform 1991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07" name="Freeform 1992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08" name="Freeform 1993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09" name="Freeform 1994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10" name="Freeform 1995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11" name="Freeform 1996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12" name="Freeform 1997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13" name="Freeform 1998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14" name="Freeform 1999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15" name="Freeform 2000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16" name="Freeform 2001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17" name="Freeform 2002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18" name="Freeform 2003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19" name="Freeform 2004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20" name="Freeform 2005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21" name="Freeform 2006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22" name="Freeform 2007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23" name="Freeform 2008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24" name="Freeform 2009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25" name="Freeform 2010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26" name="Freeform 2011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27" name="Freeform 2012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28" name="Freeform 2013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29" name="Freeform 2014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30" name="Freeform 2015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31" name="Freeform 2016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32" name="Freeform 2017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33" name="Freeform 2018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34" name="Freeform 2019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35" name="Freeform 2020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36" name="Freeform 2021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37" name="Freeform 2022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38" name="Freeform 2023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39" name="Freeform 2024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40" name="Freeform 2025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41" name="Freeform 2026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42" name="Freeform 2027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43" name="Freeform 2028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44" name="Freeform 2029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45" name="Freeform 2030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149" name="Text Box 556"/>
          <p:cNvSpPr txBox="1">
            <a:spLocks noChangeArrowheads="1"/>
          </p:cNvSpPr>
          <p:nvPr/>
        </p:nvSpPr>
        <p:spPr bwMode="auto">
          <a:xfrm>
            <a:off x="1074738" y="53975"/>
            <a:ext cx="7343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b="1" dirty="0" err="1" smtClean="0">
                <a:solidFill>
                  <a:prstClr val="black"/>
                </a:solidFill>
                <a:latin typeface="+mn-lt"/>
                <a:cs typeface="+mn-cs"/>
              </a:rPr>
              <a:t>Навигационно</a:t>
            </a:r>
            <a:r>
              <a:rPr lang="ru-RU" altLang="ru-RU" b="1" dirty="0" smtClean="0">
                <a:solidFill>
                  <a:prstClr val="black"/>
                </a:solidFill>
                <a:latin typeface="+mn-lt"/>
                <a:cs typeface="+mn-cs"/>
              </a:rPr>
              <a:t> – информационный центр</a:t>
            </a:r>
            <a:endParaRPr lang="ru-RU" altLang="ru-RU" b="1" dirty="0">
              <a:solidFill>
                <a:prstClr val="black"/>
              </a:solidFill>
              <a:latin typeface="+mn-lt"/>
              <a:cs typeface="+mn-cs"/>
            </a:endParaRPr>
          </a:p>
        </p:txBody>
      </p:sp>
      <p:sp>
        <p:nvSpPr>
          <p:cNvPr id="15366" name="TextBox 3"/>
          <p:cNvSpPr txBox="1">
            <a:spLocks noChangeArrowheads="1"/>
          </p:cNvSpPr>
          <p:nvPr/>
        </p:nvSpPr>
        <p:spPr bwMode="auto">
          <a:xfrm>
            <a:off x="2843213" y="536575"/>
            <a:ext cx="37734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РОНИС –  решение задачи оптимизации</a:t>
            </a:r>
          </a:p>
        </p:txBody>
      </p:sp>
      <p:sp>
        <p:nvSpPr>
          <p:cNvPr id="15367" name="TextBox 4"/>
          <p:cNvSpPr txBox="1">
            <a:spLocks noChangeArrowheads="1"/>
          </p:cNvSpPr>
          <p:nvPr/>
        </p:nvSpPr>
        <p:spPr bwMode="auto">
          <a:xfrm>
            <a:off x="590550" y="1027113"/>
            <a:ext cx="4351338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Детализация маршрута движения ТС на карте </a:t>
            </a: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454" y="1631060"/>
            <a:ext cx="8537256" cy="4651026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 descr="iStock_000007404286Small"/>
          <p:cNvPicPr>
            <a:picLocks noChangeAspect="1" noChangeArrowheads="1"/>
          </p:cNvPicPr>
          <p:nvPr/>
        </p:nvPicPr>
        <p:blipFill>
          <a:blip r:embed="rId2">
            <a:lum bright="78000" contrast="-6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196975"/>
            <a:ext cx="8851900" cy="511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Line 1535"/>
          <p:cNvSpPr>
            <a:spLocks noChangeShapeType="1"/>
          </p:cNvSpPr>
          <p:nvPr/>
        </p:nvSpPr>
        <p:spPr bwMode="auto">
          <a:xfrm>
            <a:off x="1052513" y="442913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14340" name="Group 1536"/>
          <p:cNvGrpSpPr>
            <a:grpSpLocks noChangeAspect="1"/>
          </p:cNvGrpSpPr>
          <p:nvPr/>
        </p:nvGrpSpPr>
        <p:grpSpPr bwMode="auto">
          <a:xfrm>
            <a:off x="115888" y="136525"/>
            <a:ext cx="792162" cy="552450"/>
            <a:chOff x="1887" y="1539"/>
            <a:chExt cx="4004" cy="2793"/>
          </a:xfrm>
        </p:grpSpPr>
        <p:grpSp>
          <p:nvGrpSpPr>
            <p:cNvPr id="14345" name="Group 1537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14622" name="Group 1538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14639" name="Freeform 1539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640" name="Rectangle 15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41" name="Rectangle 15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42" name="Freeform 1542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643" name="Rectangle 15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44" name="Rectangle 15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45" name="Rectangle 15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46" name="Rectangle 15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47" name="Rectangle 15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48" name="Rectangle 15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49" name="Freeform 1549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650" name="Rectangle 15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51" name="Rectangle 15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52" name="Rectangle 15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53" name="Freeform 1553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654" name="Rectangle 15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55" name="Rectangle 15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56" name="Rectangle 15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57" name="Rectangle 15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58" name="Rectangle 15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59" name="Rectangle 15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60" name="Freeform 1560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661" name="Rectangle 15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62" name="Rectangle 156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63" name="Rectangle 15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64" name="Freeform 1564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665" name="Rectangle 156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66" name="Rectangle 15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67" name="Rectangle 15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68" name="Rectangle 15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69" name="Rectangle 15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70" name="Rectangle 15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71" name="Freeform 1571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672" name="Rectangle 15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73" name="Rectangle 157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74" name="Freeform 1574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675" name="Rectangle 157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76" name="Rectangle 15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77" name="Rectangle 15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78" name="Rectangle 15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79" name="Rectangle 15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80" name="Rectangle 15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81" name="Rectangle 15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82" name="Freeform 1582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683" name="Rectangle 15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84" name="Rectangle 158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85" name="Freeform 1585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686" name="Rectangle 158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87" name="Rectangle 15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88" name="Rectangle 15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89" name="Rectangle 15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90" name="Rectangle 15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91" name="Rectangle 15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92" name="Rectangle 15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93" name="Freeform 1593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694" name="Rectangle 15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95" name="Rectangle 159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96" name="Freeform 1596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697" name="Rectangle 159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98" name="Rectangle 15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699" name="Rectangle 15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00" name="Rectangle 16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01" name="Rectangle 16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02" name="Rectangle 16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03" name="Rectangle 16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04" name="Freeform 1604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705" name="Rectangle 16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06" name="Freeform 1606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707" name="Rectangle 16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08" name="Rectangle 160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09" name="Rectangle 16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10" name="Rectangle 16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11" name="Rectangle 16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12" name="Rectangle 16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13" name="Rectangle 16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14" name="Rectangle 16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15" name="Freeform 1615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716" name="Rectangle 16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17" name="Freeform 1617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718" name="Rectangle 161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19" name="Rectangle 16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20" name="Rectangle 16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21" name="Rectangle 16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22" name="Rectangle 16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23" name="Rectangle 16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24" name="Rectangle 16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25" name="Rectangle 16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26" name="Freeform 1626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727" name="Rectangle 16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28" name="Freeform 1628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729" name="Rectangle 162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30" name="Rectangle 16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31" name="Rectangle 16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32" name="Rectangle 16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33" name="Rectangle 16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34" name="Rectangle 16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35" name="Rectangle 16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36" name="Rectangle 16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37" name="Freeform 1637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738" name="Rectangle 16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39" name="Freeform 1639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740" name="Rectangle 16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41" name="Rectangle 16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42" name="Rectangle 16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43" name="Rectangle 16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44" name="Rectangle 16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45" name="Rectangle 16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46" name="Rectangle 16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47" name="Rectangle 16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48" name="Freeform 1648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749" name="Freeform 1649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750" name="Rectangle 16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51" name="Rectangle 16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52" name="Rectangle 16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53" name="Rectangle 16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54" name="Rectangle 16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55" name="Rectangle 16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56" name="Rectangle 16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57" name="Rectangle 16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58" name="Rectangle 16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59" name="Freeform 1659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760" name="Freeform 1660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761" name="Rectangle 166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62" name="Rectangle 16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63" name="Rectangle 16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64" name="Rectangle 16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65" name="Rectangle 16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66" name="Rectangle 1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67" name="Rectangle 16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68" name="Rectangle 16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69" name="Rectangle 16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70" name="Freeform 1670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771" name="Freeform 1671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772" name="Rectangle 167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73" name="Rectangle 16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74" name="Rectangle 16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75" name="Rectangle 16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76" name="Rectangle 16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77" name="Rectangle 16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78" name="Rectangle 16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79" name="Rectangle 16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80" name="Rectangle 16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81" name="Freeform 1681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782" name="Rectangle 168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83" name="Rectangle 168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84" name="Rectangle 16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85" name="Rectangle 16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86" name="Rectangle 16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87" name="Rectangle 16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88" name="Rectangle 16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89" name="Rectangle 16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90" name="Rectangle 16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91" name="Rectangle 16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92" name="Freeform 1692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793" name="Rectangle 169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94" name="Rectangle 169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95" name="Rectangle 16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96" name="Rectangle 16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97" name="Rectangle 16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98" name="Rectangle 16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799" name="Rectangle 16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00" name="Rectangle 17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01" name="Rectangle 17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02" name="Rectangle 17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03" name="Freeform 1703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804" name="Rectangle 170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05" name="Rectangle 170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06" name="Rectangle 17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07" name="Rectangle 17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08" name="Rectangle 170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09" name="Rectangle 170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10" name="Rectangle 171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11" name="Rectangle 171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12" name="Rectangle 171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13" name="Freeform 1713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814" name="Freeform 1714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815" name="Rectangle 171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16" name="Rectangle 171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17" name="Rectangle 171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18" name="Rectangle 171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19" name="Rectangle 171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20" name="Rectangle 172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21" name="Rectangle 172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22" name="Rectangle 172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23" name="Rectangle 172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24" name="Freeform 1724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825" name="Freeform 1725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826" name="Rectangle 172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27" name="Rectangle 172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28" name="Rectangle 172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29" name="Rectangle 172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30" name="Rectangle 17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31" name="Rectangle 17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32" name="Rectangle 17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33" name="Rectangle 17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34" name="Rectangle 17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35" name="Freeform 1735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836" name="Freeform 1736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837" name="Rectangle 17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4838" name="Rectangle 17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14623" name="Rectangle 1739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4624" name="Freeform 1740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25" name="Rectangle 1741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4626" name="Rectangle 1742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4627" name="Freeform 1743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28" name="Freeform 1744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29" name="Rectangle 1745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4630" name="Rectangle 1746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4631" name="Freeform 1747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32" name="Freeform 1748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33" name="Rectangle 1749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4634" name="Freeform 1750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35" name="Freeform 1751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36" name="Rectangle 1752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4637" name="Freeform 1753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38" name="Freeform 1754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4346" name="Freeform 1755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47" name="Line 1756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48" name="Freeform 1757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49" name="Freeform 1758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50" name="Freeform 1759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51" name="Freeform 1760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52" name="Freeform 1761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53" name="Freeform 1762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54" name="Freeform 1763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55" name="Freeform 1764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56" name="Freeform 1765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57" name="Freeform 1766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58" name="Freeform 1767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59" name="Freeform 1768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4360" name="Group 1769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14361" name="Freeform 1770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62" name="Freeform 1771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63" name="Freeform 1772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64" name="Freeform 1773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65" name="Freeform 1774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66" name="Freeform 1775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67" name="Freeform 1776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68" name="Freeform 1777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69" name="Freeform 1778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70" name="Freeform 1779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71" name="Freeform 1780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72" name="Freeform 1781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73" name="Freeform 1782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74" name="Freeform 1783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75" name="Freeform 1784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76" name="Freeform 1785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77" name="Freeform 1786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78" name="Freeform 1787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79" name="Freeform 1788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80" name="Freeform 1789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81" name="Freeform 1790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82" name="Freeform 1791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83" name="Freeform 1792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84" name="Freeform 1793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85" name="Freeform 1794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86" name="Freeform 1795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87" name="Freeform 1796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88" name="Freeform 1797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89" name="Freeform 1798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90" name="Freeform 1799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91" name="Freeform 1800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92" name="Freeform 1801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93" name="Freeform 1802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94" name="Freeform 1803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95" name="Freeform 1804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96" name="Freeform 1805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97" name="Freeform 1806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98" name="Freeform 1807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99" name="Freeform 1808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00" name="Freeform 1809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01" name="Freeform 1810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02" name="Freeform 1811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03" name="Freeform 1812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04" name="Freeform 1813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05" name="Freeform 1814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06" name="Freeform 1815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07" name="Freeform 1816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08" name="Freeform 1817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09" name="Freeform 1818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10" name="Freeform 1819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11" name="Freeform 1820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12" name="Freeform 1821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13" name="Freeform 1822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14" name="Freeform 1823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15" name="Freeform 1824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16" name="Freeform 1825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17" name="Freeform 1826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18" name="Freeform 1827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19" name="Freeform 1828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20" name="Freeform 1829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21" name="Freeform 1830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22" name="Freeform 1831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23" name="Freeform 1832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24" name="Freeform 1833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25" name="Freeform 1834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26" name="Freeform 1835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27" name="Freeform 1836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28" name="Freeform 1837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29" name="Freeform 1838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30" name="Freeform 1839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31" name="Freeform 1840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32" name="Freeform 1841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33" name="Freeform 1842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34" name="Freeform 1843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35" name="Freeform 1844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36" name="Freeform 1845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37" name="Freeform 1846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38" name="Freeform 1847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39" name="Freeform 1848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40" name="Freeform 1849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41" name="Freeform 1850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42" name="Freeform 1851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43" name="Freeform 1852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44" name="Freeform 1853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45" name="Freeform 1854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46" name="Freeform 1855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47" name="Freeform 1856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48" name="Freeform 1857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49" name="Freeform 1858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50" name="Freeform 1859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51" name="Freeform 1860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52" name="Freeform 1861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53" name="Freeform 1862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54" name="Freeform 1863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55" name="Freeform 1864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56" name="Freeform 1865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57" name="Freeform 1866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58" name="Freeform 1867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59" name="Freeform 1868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60" name="Freeform 1869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61" name="Freeform 1870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62" name="Freeform 1871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63" name="Freeform 1872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64" name="Freeform 1873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65" name="Freeform 1874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66" name="Freeform 1875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67" name="Freeform 1876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68" name="Freeform 1877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69" name="Freeform 1878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70" name="Freeform 1879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71" name="Freeform 1880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72" name="Freeform 1881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73" name="Freeform 1882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74" name="Freeform 1883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75" name="Freeform 1884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76" name="Freeform 1885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77" name="Freeform 1886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78" name="Freeform 1887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79" name="Freeform 1888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80" name="Freeform 1889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81" name="Freeform 1890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82" name="Freeform 1891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83" name="Freeform 1892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84" name="Freeform 1893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85" name="Freeform 1894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86" name="Freeform 1895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87" name="Freeform 1896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88" name="Freeform 1897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89" name="Freeform 1898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90" name="Freeform 1899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91" name="Freeform 1900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92" name="Freeform 1901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93" name="Freeform 1902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94" name="Freeform 1903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95" name="Freeform 1904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96" name="Freeform 1905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97" name="Freeform 1906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98" name="Freeform 1907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99" name="Freeform 1908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00" name="Freeform 1909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01" name="Freeform 1910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02" name="Freeform 1911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03" name="Freeform 1912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04" name="Freeform 1913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05" name="Freeform 1914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06" name="Freeform 1915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07" name="Freeform 1916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08" name="Freeform 1917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09" name="Freeform 1918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10" name="Freeform 1919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11" name="Freeform 1920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12" name="Freeform 1921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13" name="Freeform 1922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14" name="Freeform 1923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15" name="Freeform 1924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16" name="Freeform 1925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17" name="Freeform 1926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18" name="Freeform 1927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19" name="Freeform 1928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20" name="Freeform 1929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21" name="Freeform 1930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22" name="Freeform 1931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23" name="Freeform 1932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24" name="Freeform 1933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25" name="Freeform 1934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26" name="Freeform 1935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27" name="Freeform 1936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28" name="Freeform 1937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29" name="Freeform 1938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30" name="Freeform 1939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31" name="Freeform 1940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32" name="Freeform 1941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33" name="Freeform 1942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34" name="Freeform 1943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35" name="Freeform 1944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36" name="Freeform 1945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37" name="Freeform 1946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38" name="Freeform 1947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39" name="Freeform 1948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40" name="Freeform 1949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41" name="Freeform 1950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42" name="Freeform 1951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43" name="Freeform 1952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44" name="Freeform 1953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45" name="Freeform 1954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46" name="Freeform 1955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47" name="Freeform 1956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48" name="Freeform 1957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49" name="Freeform 1958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50" name="Freeform 1959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51" name="Freeform 1960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52" name="Freeform 1961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53" name="Freeform 1962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54" name="Freeform 1963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55" name="Freeform 1964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56" name="Freeform 1965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57" name="Freeform 1966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58" name="Freeform 1967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59" name="Freeform 1968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60" name="Freeform 1969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61" name="Freeform 1970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62" name="Freeform 1971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63" name="Freeform 1972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64" name="Freeform 1973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65" name="Freeform 1974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66" name="Freeform 1975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67" name="Freeform 1976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68" name="Freeform 1977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69" name="Freeform 1978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70" name="Freeform 1979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71" name="Freeform 1980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72" name="Freeform 1981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73" name="Freeform 1982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74" name="Freeform 1983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75" name="Freeform 1984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76" name="Freeform 1985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77" name="Freeform 1986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78" name="Freeform 1987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79" name="Freeform 1988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80" name="Freeform 1989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81" name="Freeform 1990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82" name="Freeform 1991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83" name="Freeform 1992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84" name="Freeform 1993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85" name="Freeform 1994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86" name="Freeform 1995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87" name="Freeform 1996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88" name="Freeform 1997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89" name="Freeform 1998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90" name="Freeform 1999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91" name="Freeform 2000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92" name="Freeform 2001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93" name="Freeform 2002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94" name="Freeform 2003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95" name="Freeform 2004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96" name="Freeform 2005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97" name="Freeform 2006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98" name="Freeform 2007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99" name="Freeform 2008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00" name="Freeform 2009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01" name="Freeform 2010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02" name="Freeform 2011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03" name="Freeform 2012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04" name="Freeform 2013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05" name="Freeform 2014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06" name="Freeform 2015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07" name="Freeform 2016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08" name="Freeform 2017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09" name="Freeform 2018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10" name="Freeform 2019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11" name="Freeform 2020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12" name="Freeform 2021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13" name="Freeform 2022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14" name="Freeform 2023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15" name="Freeform 2024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16" name="Freeform 2025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17" name="Freeform 2026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18" name="Freeform 2027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19" name="Freeform 2028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20" name="Freeform 2029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21" name="Freeform 2030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149" name="Text Box 556"/>
          <p:cNvSpPr txBox="1">
            <a:spLocks noChangeArrowheads="1"/>
          </p:cNvSpPr>
          <p:nvPr/>
        </p:nvSpPr>
        <p:spPr bwMode="auto">
          <a:xfrm>
            <a:off x="1074738" y="53975"/>
            <a:ext cx="7343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b="1" dirty="0" err="1" smtClean="0">
                <a:solidFill>
                  <a:prstClr val="black"/>
                </a:solidFill>
                <a:latin typeface="+mn-lt"/>
                <a:cs typeface="+mn-cs"/>
              </a:rPr>
              <a:t>Навигационно</a:t>
            </a:r>
            <a:r>
              <a:rPr lang="ru-RU" altLang="ru-RU" b="1" dirty="0" smtClean="0">
                <a:solidFill>
                  <a:prstClr val="black"/>
                </a:solidFill>
                <a:latin typeface="+mn-lt"/>
                <a:cs typeface="+mn-cs"/>
              </a:rPr>
              <a:t> – информационный центр</a:t>
            </a:r>
            <a:endParaRPr lang="ru-RU" altLang="ru-RU" b="1" dirty="0">
              <a:solidFill>
                <a:prstClr val="black"/>
              </a:solidFill>
              <a:latin typeface="+mn-lt"/>
              <a:cs typeface="+mn-cs"/>
            </a:endParaRPr>
          </a:p>
        </p:txBody>
      </p:sp>
      <p:sp>
        <p:nvSpPr>
          <p:cNvPr id="14342" name="TextBox 3"/>
          <p:cNvSpPr txBox="1">
            <a:spLocks noChangeArrowheads="1"/>
          </p:cNvSpPr>
          <p:nvPr/>
        </p:nvSpPr>
        <p:spPr bwMode="auto">
          <a:xfrm>
            <a:off x="2843213" y="536575"/>
            <a:ext cx="37734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РОНИС –  решение задачи оптимизации</a:t>
            </a:r>
          </a:p>
        </p:txBody>
      </p:sp>
      <p:sp>
        <p:nvSpPr>
          <p:cNvPr id="14343" name="TextBox 4"/>
          <p:cNvSpPr txBox="1">
            <a:spLocks noChangeArrowheads="1"/>
          </p:cNvSpPr>
          <p:nvPr/>
        </p:nvSpPr>
        <p:spPr bwMode="auto">
          <a:xfrm>
            <a:off x="536575" y="1054100"/>
            <a:ext cx="35655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Список точек доставки на маршруте </a:t>
            </a: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124" y="1772816"/>
            <a:ext cx="8513195" cy="4629050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 descr="iStock_000007404286Small"/>
          <p:cNvPicPr>
            <a:picLocks noChangeAspect="1" noChangeArrowheads="1"/>
          </p:cNvPicPr>
          <p:nvPr/>
        </p:nvPicPr>
        <p:blipFill>
          <a:blip r:embed="rId2">
            <a:lum bright="78000" contrast="-6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013" y="1590675"/>
            <a:ext cx="8853487" cy="511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Line 1535"/>
          <p:cNvSpPr>
            <a:spLocks noChangeShapeType="1"/>
          </p:cNvSpPr>
          <p:nvPr/>
        </p:nvSpPr>
        <p:spPr bwMode="auto">
          <a:xfrm>
            <a:off x="1052513" y="442913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16388" name="Group 1536"/>
          <p:cNvGrpSpPr>
            <a:grpSpLocks noChangeAspect="1"/>
          </p:cNvGrpSpPr>
          <p:nvPr/>
        </p:nvGrpSpPr>
        <p:grpSpPr bwMode="auto">
          <a:xfrm>
            <a:off x="115888" y="136525"/>
            <a:ext cx="792162" cy="552450"/>
            <a:chOff x="1887" y="1539"/>
            <a:chExt cx="4004" cy="2793"/>
          </a:xfrm>
        </p:grpSpPr>
        <p:grpSp>
          <p:nvGrpSpPr>
            <p:cNvPr id="16393" name="Group 1537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16670" name="Group 1538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16687" name="Freeform 1539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688" name="Rectangle 15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689" name="Rectangle 15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690" name="Freeform 1542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691" name="Rectangle 15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692" name="Rectangle 15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693" name="Rectangle 15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694" name="Rectangle 15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695" name="Rectangle 15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696" name="Rectangle 15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697" name="Freeform 1549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698" name="Rectangle 15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699" name="Rectangle 15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00" name="Rectangle 15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01" name="Freeform 1553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702" name="Rectangle 15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03" name="Rectangle 15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04" name="Rectangle 15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05" name="Rectangle 15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06" name="Rectangle 15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07" name="Rectangle 15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08" name="Freeform 1560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709" name="Rectangle 15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10" name="Rectangle 156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11" name="Rectangle 15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12" name="Freeform 1564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713" name="Rectangle 156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14" name="Rectangle 15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15" name="Rectangle 15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16" name="Rectangle 15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17" name="Rectangle 15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18" name="Rectangle 15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19" name="Freeform 1571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720" name="Rectangle 15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21" name="Rectangle 157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22" name="Freeform 1574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723" name="Rectangle 157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24" name="Rectangle 15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25" name="Rectangle 15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26" name="Rectangle 15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27" name="Rectangle 15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28" name="Rectangle 15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29" name="Rectangle 15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30" name="Freeform 1582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731" name="Rectangle 15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32" name="Rectangle 158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33" name="Freeform 1585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734" name="Rectangle 158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35" name="Rectangle 15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36" name="Rectangle 15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37" name="Rectangle 15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38" name="Rectangle 15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39" name="Rectangle 15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40" name="Rectangle 15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41" name="Freeform 1593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742" name="Rectangle 15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43" name="Rectangle 159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44" name="Freeform 1596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745" name="Rectangle 159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46" name="Rectangle 15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47" name="Rectangle 15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48" name="Rectangle 16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49" name="Rectangle 16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50" name="Rectangle 16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51" name="Rectangle 16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52" name="Freeform 1604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753" name="Rectangle 16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54" name="Freeform 1606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755" name="Rectangle 16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56" name="Rectangle 160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57" name="Rectangle 16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58" name="Rectangle 16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59" name="Rectangle 16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60" name="Rectangle 16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61" name="Rectangle 16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62" name="Rectangle 16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63" name="Freeform 1615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764" name="Rectangle 16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65" name="Freeform 1617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766" name="Rectangle 161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67" name="Rectangle 16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68" name="Rectangle 16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69" name="Rectangle 16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70" name="Rectangle 16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71" name="Rectangle 16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72" name="Rectangle 16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73" name="Rectangle 16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74" name="Freeform 1626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775" name="Rectangle 16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76" name="Freeform 1628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777" name="Rectangle 162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78" name="Rectangle 16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79" name="Rectangle 16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80" name="Rectangle 16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81" name="Rectangle 16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82" name="Rectangle 16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83" name="Rectangle 16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84" name="Rectangle 16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85" name="Freeform 1637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786" name="Rectangle 16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87" name="Freeform 1639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788" name="Rectangle 16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89" name="Rectangle 16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90" name="Rectangle 16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91" name="Rectangle 16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92" name="Rectangle 16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93" name="Rectangle 16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94" name="Rectangle 16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95" name="Rectangle 16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96" name="Freeform 1648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797" name="Freeform 1649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798" name="Rectangle 16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799" name="Rectangle 16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00" name="Rectangle 16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01" name="Rectangle 16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02" name="Rectangle 16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03" name="Rectangle 16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04" name="Rectangle 16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05" name="Rectangle 16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06" name="Rectangle 16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07" name="Freeform 1659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808" name="Freeform 1660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809" name="Rectangle 166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10" name="Rectangle 16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11" name="Rectangle 16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12" name="Rectangle 16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13" name="Rectangle 16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14" name="Rectangle 1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15" name="Rectangle 16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16" name="Rectangle 16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17" name="Rectangle 16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18" name="Freeform 1670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819" name="Freeform 1671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820" name="Rectangle 167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21" name="Rectangle 16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22" name="Rectangle 16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23" name="Rectangle 16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24" name="Rectangle 16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25" name="Rectangle 16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26" name="Rectangle 16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27" name="Rectangle 16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28" name="Rectangle 16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29" name="Freeform 1681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830" name="Rectangle 168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31" name="Rectangle 168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32" name="Rectangle 16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33" name="Rectangle 16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34" name="Rectangle 16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35" name="Rectangle 16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36" name="Rectangle 16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37" name="Rectangle 16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38" name="Rectangle 16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39" name="Rectangle 16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40" name="Freeform 1692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841" name="Rectangle 169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42" name="Rectangle 169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43" name="Rectangle 16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44" name="Rectangle 16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45" name="Rectangle 16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46" name="Rectangle 16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47" name="Rectangle 16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48" name="Rectangle 17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49" name="Rectangle 17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50" name="Rectangle 17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51" name="Freeform 1703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852" name="Rectangle 170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53" name="Rectangle 170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54" name="Rectangle 17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55" name="Rectangle 17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56" name="Rectangle 170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57" name="Rectangle 170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58" name="Rectangle 171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59" name="Rectangle 171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60" name="Rectangle 171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61" name="Freeform 1713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862" name="Freeform 1714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863" name="Rectangle 171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64" name="Rectangle 171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65" name="Rectangle 171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66" name="Rectangle 171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67" name="Rectangle 171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68" name="Rectangle 172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69" name="Rectangle 172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70" name="Rectangle 172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71" name="Rectangle 172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72" name="Freeform 1724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873" name="Freeform 1725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874" name="Rectangle 172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75" name="Rectangle 172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76" name="Rectangle 172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77" name="Rectangle 172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78" name="Rectangle 17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79" name="Rectangle 17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80" name="Rectangle 17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81" name="Rectangle 17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82" name="Rectangle 17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83" name="Freeform 1735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884" name="Freeform 1736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885" name="Rectangle 17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6886" name="Rectangle 17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16671" name="Rectangle 1739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6672" name="Freeform 1740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73" name="Rectangle 1741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6674" name="Rectangle 1742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6675" name="Freeform 1743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76" name="Freeform 1744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77" name="Rectangle 1745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6678" name="Rectangle 1746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6679" name="Freeform 1747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80" name="Freeform 1748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81" name="Rectangle 1749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6682" name="Freeform 1750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83" name="Freeform 1751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84" name="Rectangle 1752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6685" name="Freeform 1753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86" name="Freeform 1754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6394" name="Freeform 1755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395" name="Line 1756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96" name="Freeform 1757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397" name="Freeform 1758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398" name="Freeform 1759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399" name="Freeform 1760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00" name="Freeform 1761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01" name="Freeform 1762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02" name="Freeform 1763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03" name="Freeform 1764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04" name="Freeform 1765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05" name="Freeform 1766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06" name="Freeform 1767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07" name="Freeform 1768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6408" name="Group 1769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16409" name="Freeform 1770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10" name="Freeform 1771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11" name="Freeform 1772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12" name="Freeform 1773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13" name="Freeform 1774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14" name="Freeform 1775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15" name="Freeform 1776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16" name="Freeform 1777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17" name="Freeform 1778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18" name="Freeform 1779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19" name="Freeform 1780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20" name="Freeform 1781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21" name="Freeform 1782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22" name="Freeform 1783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23" name="Freeform 1784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24" name="Freeform 1785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25" name="Freeform 1786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26" name="Freeform 1787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27" name="Freeform 1788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28" name="Freeform 1789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29" name="Freeform 1790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30" name="Freeform 1791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31" name="Freeform 1792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32" name="Freeform 1793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33" name="Freeform 1794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34" name="Freeform 1795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35" name="Freeform 1796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36" name="Freeform 1797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37" name="Freeform 1798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38" name="Freeform 1799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39" name="Freeform 1800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40" name="Freeform 1801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41" name="Freeform 1802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42" name="Freeform 1803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43" name="Freeform 1804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44" name="Freeform 1805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45" name="Freeform 1806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46" name="Freeform 1807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47" name="Freeform 1808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48" name="Freeform 1809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49" name="Freeform 1810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50" name="Freeform 1811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51" name="Freeform 1812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52" name="Freeform 1813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53" name="Freeform 1814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54" name="Freeform 1815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55" name="Freeform 1816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56" name="Freeform 1817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57" name="Freeform 1818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58" name="Freeform 1819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59" name="Freeform 1820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60" name="Freeform 1821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61" name="Freeform 1822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62" name="Freeform 1823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63" name="Freeform 1824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64" name="Freeform 1825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65" name="Freeform 1826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66" name="Freeform 1827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67" name="Freeform 1828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68" name="Freeform 1829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69" name="Freeform 1830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70" name="Freeform 1831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71" name="Freeform 1832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72" name="Freeform 1833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73" name="Freeform 1834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74" name="Freeform 1835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75" name="Freeform 1836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76" name="Freeform 1837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77" name="Freeform 1838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78" name="Freeform 1839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79" name="Freeform 1840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80" name="Freeform 1841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81" name="Freeform 1842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82" name="Freeform 1843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83" name="Freeform 1844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84" name="Freeform 1845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85" name="Freeform 1846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86" name="Freeform 1847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87" name="Freeform 1848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88" name="Freeform 1849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89" name="Freeform 1850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90" name="Freeform 1851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91" name="Freeform 1852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92" name="Freeform 1853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93" name="Freeform 1854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94" name="Freeform 1855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95" name="Freeform 1856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96" name="Freeform 1857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97" name="Freeform 1858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98" name="Freeform 1859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99" name="Freeform 1860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00" name="Freeform 1861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01" name="Freeform 1862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02" name="Freeform 1863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03" name="Freeform 1864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04" name="Freeform 1865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05" name="Freeform 1866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06" name="Freeform 1867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07" name="Freeform 1868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08" name="Freeform 1869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09" name="Freeform 1870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10" name="Freeform 1871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11" name="Freeform 1872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12" name="Freeform 1873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13" name="Freeform 1874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14" name="Freeform 1875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15" name="Freeform 1876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16" name="Freeform 1877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17" name="Freeform 1878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18" name="Freeform 1879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19" name="Freeform 1880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20" name="Freeform 1881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21" name="Freeform 1882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22" name="Freeform 1883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23" name="Freeform 1884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24" name="Freeform 1885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25" name="Freeform 1886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26" name="Freeform 1887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27" name="Freeform 1888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28" name="Freeform 1889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29" name="Freeform 1890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30" name="Freeform 1891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31" name="Freeform 1892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32" name="Freeform 1893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33" name="Freeform 1894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34" name="Freeform 1895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35" name="Freeform 1896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36" name="Freeform 1897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37" name="Freeform 1898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38" name="Freeform 1899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39" name="Freeform 1900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40" name="Freeform 1901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41" name="Freeform 1902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42" name="Freeform 1903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43" name="Freeform 1904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44" name="Freeform 1905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45" name="Freeform 1906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46" name="Freeform 1907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47" name="Freeform 1908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48" name="Freeform 1909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49" name="Freeform 1910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50" name="Freeform 1911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51" name="Freeform 1912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52" name="Freeform 1913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53" name="Freeform 1914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54" name="Freeform 1915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55" name="Freeform 1916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56" name="Freeform 1917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57" name="Freeform 1918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58" name="Freeform 1919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59" name="Freeform 1920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60" name="Freeform 1921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61" name="Freeform 1922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62" name="Freeform 1923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63" name="Freeform 1924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64" name="Freeform 1925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65" name="Freeform 1926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66" name="Freeform 1927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67" name="Freeform 1928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68" name="Freeform 1929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69" name="Freeform 1930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70" name="Freeform 1931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71" name="Freeform 1932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72" name="Freeform 1933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73" name="Freeform 1934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74" name="Freeform 1935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75" name="Freeform 1936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76" name="Freeform 1937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77" name="Freeform 1938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78" name="Freeform 1939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79" name="Freeform 1940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80" name="Freeform 1941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81" name="Freeform 1942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82" name="Freeform 1943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83" name="Freeform 1944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84" name="Freeform 1945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85" name="Freeform 1946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86" name="Freeform 1947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87" name="Freeform 1948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88" name="Freeform 1949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89" name="Freeform 1950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90" name="Freeform 1951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91" name="Freeform 1952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92" name="Freeform 1953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93" name="Freeform 1954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94" name="Freeform 1955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95" name="Freeform 1956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96" name="Freeform 1957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97" name="Freeform 1958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98" name="Freeform 1959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99" name="Freeform 1960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00" name="Freeform 1961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01" name="Freeform 1962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02" name="Freeform 1963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03" name="Freeform 1964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04" name="Freeform 1965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05" name="Freeform 1966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06" name="Freeform 1967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07" name="Freeform 1968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08" name="Freeform 1969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09" name="Freeform 1970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10" name="Freeform 1971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11" name="Freeform 1972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12" name="Freeform 1973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13" name="Freeform 1974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14" name="Freeform 1975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15" name="Freeform 1976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16" name="Freeform 1977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17" name="Freeform 1978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18" name="Freeform 1979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19" name="Freeform 1980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20" name="Freeform 1981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21" name="Freeform 1982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22" name="Freeform 1983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23" name="Freeform 1984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24" name="Freeform 1985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25" name="Freeform 1986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26" name="Freeform 1987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27" name="Freeform 1988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28" name="Freeform 1989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29" name="Freeform 1990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30" name="Freeform 1991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31" name="Freeform 1992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32" name="Freeform 1993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33" name="Freeform 1994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34" name="Freeform 1995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35" name="Freeform 1996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36" name="Freeform 1997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37" name="Freeform 1998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38" name="Freeform 1999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39" name="Freeform 2000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40" name="Freeform 2001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41" name="Freeform 2002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42" name="Freeform 2003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43" name="Freeform 2004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44" name="Freeform 2005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45" name="Freeform 2006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46" name="Freeform 2007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47" name="Freeform 2008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48" name="Freeform 2009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49" name="Freeform 2010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50" name="Freeform 2011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51" name="Freeform 2012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52" name="Freeform 2013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53" name="Freeform 2014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54" name="Freeform 2015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55" name="Freeform 2016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56" name="Freeform 2017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57" name="Freeform 2018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58" name="Freeform 2019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59" name="Freeform 2020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60" name="Freeform 2021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61" name="Freeform 2022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62" name="Freeform 2023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63" name="Freeform 2024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64" name="Freeform 2025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65" name="Freeform 2026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66" name="Freeform 2027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67" name="Freeform 2028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68" name="Freeform 2029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69" name="Freeform 2030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149" name="Text Box 556"/>
          <p:cNvSpPr txBox="1">
            <a:spLocks noChangeArrowheads="1"/>
          </p:cNvSpPr>
          <p:nvPr/>
        </p:nvSpPr>
        <p:spPr bwMode="auto">
          <a:xfrm>
            <a:off x="1074738" y="53975"/>
            <a:ext cx="7343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b="1" dirty="0" err="1" smtClean="0">
                <a:solidFill>
                  <a:prstClr val="black"/>
                </a:solidFill>
                <a:latin typeface="+mn-lt"/>
                <a:cs typeface="+mn-cs"/>
              </a:rPr>
              <a:t>Навигационно</a:t>
            </a:r>
            <a:r>
              <a:rPr lang="ru-RU" altLang="ru-RU" b="1" dirty="0" smtClean="0">
                <a:solidFill>
                  <a:prstClr val="black"/>
                </a:solidFill>
                <a:latin typeface="+mn-lt"/>
                <a:cs typeface="+mn-cs"/>
              </a:rPr>
              <a:t> – информационный центр</a:t>
            </a:r>
            <a:endParaRPr lang="ru-RU" altLang="ru-RU" b="1" dirty="0">
              <a:solidFill>
                <a:prstClr val="black"/>
              </a:solidFill>
              <a:latin typeface="+mn-lt"/>
              <a:cs typeface="+mn-cs"/>
            </a:endParaRPr>
          </a:p>
        </p:txBody>
      </p:sp>
      <p:sp>
        <p:nvSpPr>
          <p:cNvPr id="16390" name="TextBox 3"/>
          <p:cNvSpPr txBox="1">
            <a:spLocks noChangeArrowheads="1"/>
          </p:cNvSpPr>
          <p:nvPr/>
        </p:nvSpPr>
        <p:spPr bwMode="auto">
          <a:xfrm>
            <a:off x="2843213" y="536575"/>
            <a:ext cx="303053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РОНИС –  формируемые отчеты</a:t>
            </a:r>
          </a:p>
        </p:txBody>
      </p:sp>
      <p:sp>
        <p:nvSpPr>
          <p:cNvPr id="16391" name="TextBox 4"/>
          <p:cNvSpPr txBox="1">
            <a:spLocks noChangeArrowheads="1"/>
          </p:cNvSpPr>
          <p:nvPr/>
        </p:nvSpPr>
        <p:spPr bwMode="auto">
          <a:xfrm>
            <a:off x="539750" y="1255713"/>
            <a:ext cx="282416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Список назначений ТС в рейс </a:t>
            </a:r>
          </a:p>
        </p:txBody>
      </p:sp>
      <p:pic>
        <p:nvPicPr>
          <p:cNvPr id="16392" name="Рисунок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8" y="1825625"/>
            <a:ext cx="8794750" cy="270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 descr="iStock_000007404286Small"/>
          <p:cNvPicPr>
            <a:picLocks noChangeAspect="1" noChangeArrowheads="1"/>
          </p:cNvPicPr>
          <p:nvPr/>
        </p:nvPicPr>
        <p:blipFill>
          <a:blip r:embed="rId2">
            <a:lum bright="78000" contrast="-6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196975"/>
            <a:ext cx="8851900" cy="511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Line 1535"/>
          <p:cNvSpPr>
            <a:spLocks noChangeShapeType="1"/>
          </p:cNvSpPr>
          <p:nvPr/>
        </p:nvSpPr>
        <p:spPr bwMode="auto">
          <a:xfrm>
            <a:off x="1052513" y="442913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17412" name="Group 1536"/>
          <p:cNvGrpSpPr>
            <a:grpSpLocks noChangeAspect="1"/>
          </p:cNvGrpSpPr>
          <p:nvPr/>
        </p:nvGrpSpPr>
        <p:grpSpPr bwMode="auto">
          <a:xfrm>
            <a:off x="115888" y="136525"/>
            <a:ext cx="792162" cy="552450"/>
            <a:chOff x="1887" y="1539"/>
            <a:chExt cx="4004" cy="2793"/>
          </a:xfrm>
        </p:grpSpPr>
        <p:grpSp>
          <p:nvGrpSpPr>
            <p:cNvPr id="17417" name="Group 1537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17694" name="Group 1538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17711" name="Freeform 1539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712" name="Rectangle 15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13" name="Rectangle 15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14" name="Freeform 1542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715" name="Rectangle 15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16" name="Rectangle 15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17" name="Rectangle 15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18" name="Rectangle 15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19" name="Rectangle 15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20" name="Rectangle 15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21" name="Freeform 1549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722" name="Rectangle 15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23" name="Rectangle 15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24" name="Rectangle 15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25" name="Freeform 1553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726" name="Rectangle 15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27" name="Rectangle 15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28" name="Rectangle 15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29" name="Rectangle 15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30" name="Rectangle 15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31" name="Rectangle 15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32" name="Freeform 1560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733" name="Rectangle 15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34" name="Rectangle 156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35" name="Rectangle 15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36" name="Freeform 1564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737" name="Rectangle 156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38" name="Rectangle 15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39" name="Rectangle 15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40" name="Rectangle 15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41" name="Rectangle 15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42" name="Rectangle 15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43" name="Freeform 1571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744" name="Rectangle 15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45" name="Rectangle 157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46" name="Freeform 1574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747" name="Rectangle 157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48" name="Rectangle 15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49" name="Rectangle 15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50" name="Rectangle 15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51" name="Rectangle 15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52" name="Rectangle 15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53" name="Rectangle 15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54" name="Freeform 1582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755" name="Rectangle 15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56" name="Rectangle 158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57" name="Freeform 1585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758" name="Rectangle 158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59" name="Rectangle 15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60" name="Rectangle 15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61" name="Rectangle 15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62" name="Rectangle 15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63" name="Rectangle 15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64" name="Rectangle 15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65" name="Freeform 1593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766" name="Rectangle 15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67" name="Rectangle 159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68" name="Freeform 1596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769" name="Rectangle 159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70" name="Rectangle 15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71" name="Rectangle 15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72" name="Rectangle 16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73" name="Rectangle 16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74" name="Rectangle 16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75" name="Rectangle 16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76" name="Freeform 1604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777" name="Rectangle 16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78" name="Freeform 1606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779" name="Rectangle 16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80" name="Rectangle 160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81" name="Rectangle 16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82" name="Rectangle 16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83" name="Rectangle 16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84" name="Rectangle 16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85" name="Rectangle 16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86" name="Rectangle 16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87" name="Freeform 1615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788" name="Rectangle 16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89" name="Freeform 1617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790" name="Rectangle 161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91" name="Rectangle 16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92" name="Rectangle 16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93" name="Rectangle 16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94" name="Rectangle 16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95" name="Rectangle 16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96" name="Rectangle 16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97" name="Rectangle 16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798" name="Freeform 1626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799" name="Rectangle 16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00" name="Freeform 1628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801" name="Rectangle 162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02" name="Rectangle 16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03" name="Rectangle 16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04" name="Rectangle 16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05" name="Rectangle 16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06" name="Rectangle 16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07" name="Rectangle 16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08" name="Rectangle 16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09" name="Freeform 1637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810" name="Rectangle 16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11" name="Freeform 1639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812" name="Rectangle 16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13" name="Rectangle 16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14" name="Rectangle 16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15" name="Rectangle 16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16" name="Rectangle 16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17" name="Rectangle 16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18" name="Rectangle 16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19" name="Rectangle 16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20" name="Freeform 1648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821" name="Freeform 1649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822" name="Rectangle 16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23" name="Rectangle 16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24" name="Rectangle 16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25" name="Rectangle 16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26" name="Rectangle 16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27" name="Rectangle 16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28" name="Rectangle 16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29" name="Rectangle 16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30" name="Rectangle 16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31" name="Freeform 1659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832" name="Freeform 1660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833" name="Rectangle 166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34" name="Rectangle 16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35" name="Rectangle 16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36" name="Rectangle 16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37" name="Rectangle 16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38" name="Rectangle 1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39" name="Rectangle 16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40" name="Rectangle 16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41" name="Rectangle 16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42" name="Freeform 1670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843" name="Freeform 1671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844" name="Rectangle 167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45" name="Rectangle 16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46" name="Rectangle 16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47" name="Rectangle 16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48" name="Rectangle 16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49" name="Rectangle 16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50" name="Rectangle 16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51" name="Rectangle 16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52" name="Rectangle 16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53" name="Freeform 1681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854" name="Rectangle 168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55" name="Rectangle 168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56" name="Rectangle 16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57" name="Rectangle 16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58" name="Rectangle 16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59" name="Rectangle 16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60" name="Rectangle 16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61" name="Rectangle 16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62" name="Rectangle 16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63" name="Rectangle 16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64" name="Freeform 1692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865" name="Rectangle 169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66" name="Rectangle 169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67" name="Rectangle 16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68" name="Rectangle 16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69" name="Rectangle 16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70" name="Rectangle 16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71" name="Rectangle 16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72" name="Rectangle 17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73" name="Rectangle 17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74" name="Rectangle 17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75" name="Freeform 1703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876" name="Rectangle 170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77" name="Rectangle 170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78" name="Rectangle 17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79" name="Rectangle 17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80" name="Rectangle 170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81" name="Rectangle 170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82" name="Rectangle 171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83" name="Rectangle 171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84" name="Rectangle 171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85" name="Freeform 1713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886" name="Freeform 1714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887" name="Rectangle 171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88" name="Rectangle 171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89" name="Rectangle 171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90" name="Rectangle 171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91" name="Rectangle 171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92" name="Rectangle 172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93" name="Rectangle 172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94" name="Rectangle 172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95" name="Rectangle 172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96" name="Freeform 1724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897" name="Freeform 1725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898" name="Rectangle 172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899" name="Rectangle 172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900" name="Rectangle 172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901" name="Rectangle 172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902" name="Rectangle 17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903" name="Rectangle 17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904" name="Rectangle 17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905" name="Rectangle 17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906" name="Rectangle 17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907" name="Freeform 1735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908" name="Freeform 1736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909" name="Rectangle 17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7910" name="Rectangle 17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17695" name="Rectangle 1739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7696" name="Freeform 1740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97" name="Rectangle 1741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7698" name="Rectangle 1742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7699" name="Freeform 1743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00" name="Freeform 1744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01" name="Rectangle 1745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7702" name="Rectangle 1746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7703" name="Freeform 1747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04" name="Freeform 1748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05" name="Rectangle 1749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7706" name="Freeform 1750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07" name="Freeform 1751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08" name="Rectangle 1752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7709" name="Freeform 1753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10" name="Freeform 1754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7418" name="Freeform 1755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19" name="Line 1756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20" name="Freeform 1757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21" name="Freeform 1758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22" name="Freeform 1759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23" name="Freeform 1760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24" name="Freeform 1761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25" name="Freeform 1762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26" name="Freeform 1763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27" name="Freeform 1764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28" name="Freeform 1765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29" name="Freeform 1766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30" name="Freeform 1767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31" name="Freeform 1768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7432" name="Group 1769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17433" name="Freeform 1770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34" name="Freeform 1771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35" name="Freeform 1772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36" name="Freeform 1773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37" name="Freeform 1774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38" name="Freeform 1775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39" name="Freeform 1776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40" name="Freeform 1777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41" name="Freeform 1778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42" name="Freeform 1779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43" name="Freeform 1780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44" name="Freeform 1781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45" name="Freeform 1782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46" name="Freeform 1783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47" name="Freeform 1784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48" name="Freeform 1785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49" name="Freeform 1786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50" name="Freeform 1787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51" name="Freeform 1788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52" name="Freeform 1789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53" name="Freeform 1790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54" name="Freeform 1791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55" name="Freeform 1792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56" name="Freeform 1793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57" name="Freeform 1794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58" name="Freeform 1795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59" name="Freeform 1796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60" name="Freeform 1797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61" name="Freeform 1798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62" name="Freeform 1799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63" name="Freeform 1800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64" name="Freeform 1801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65" name="Freeform 1802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66" name="Freeform 1803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67" name="Freeform 1804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68" name="Freeform 1805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69" name="Freeform 1806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70" name="Freeform 1807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71" name="Freeform 1808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72" name="Freeform 1809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73" name="Freeform 1810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74" name="Freeform 1811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75" name="Freeform 1812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76" name="Freeform 1813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77" name="Freeform 1814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78" name="Freeform 1815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79" name="Freeform 1816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80" name="Freeform 1817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81" name="Freeform 1818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82" name="Freeform 1819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83" name="Freeform 1820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84" name="Freeform 1821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85" name="Freeform 1822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86" name="Freeform 1823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87" name="Freeform 1824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88" name="Freeform 1825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89" name="Freeform 1826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90" name="Freeform 1827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91" name="Freeform 1828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92" name="Freeform 1829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93" name="Freeform 1830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94" name="Freeform 1831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95" name="Freeform 1832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96" name="Freeform 1833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97" name="Freeform 1834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98" name="Freeform 1835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99" name="Freeform 1836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00" name="Freeform 1837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01" name="Freeform 1838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02" name="Freeform 1839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03" name="Freeform 1840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04" name="Freeform 1841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05" name="Freeform 1842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06" name="Freeform 1843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07" name="Freeform 1844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08" name="Freeform 1845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09" name="Freeform 1846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10" name="Freeform 1847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11" name="Freeform 1848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12" name="Freeform 1849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13" name="Freeform 1850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14" name="Freeform 1851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15" name="Freeform 1852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16" name="Freeform 1853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17" name="Freeform 1854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18" name="Freeform 1855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19" name="Freeform 1856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20" name="Freeform 1857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21" name="Freeform 1858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22" name="Freeform 1859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23" name="Freeform 1860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24" name="Freeform 1861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25" name="Freeform 1862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26" name="Freeform 1863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27" name="Freeform 1864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28" name="Freeform 1865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29" name="Freeform 1866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30" name="Freeform 1867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31" name="Freeform 1868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32" name="Freeform 1869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33" name="Freeform 1870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34" name="Freeform 1871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35" name="Freeform 1872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36" name="Freeform 1873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37" name="Freeform 1874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38" name="Freeform 1875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39" name="Freeform 1876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40" name="Freeform 1877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41" name="Freeform 1878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42" name="Freeform 1879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43" name="Freeform 1880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44" name="Freeform 1881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45" name="Freeform 1882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46" name="Freeform 1883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47" name="Freeform 1884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48" name="Freeform 1885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49" name="Freeform 1886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50" name="Freeform 1887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51" name="Freeform 1888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52" name="Freeform 1889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53" name="Freeform 1890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54" name="Freeform 1891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55" name="Freeform 1892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56" name="Freeform 1893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57" name="Freeform 1894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58" name="Freeform 1895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59" name="Freeform 1896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60" name="Freeform 1897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61" name="Freeform 1898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62" name="Freeform 1899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63" name="Freeform 1900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64" name="Freeform 1901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65" name="Freeform 1902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66" name="Freeform 1903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67" name="Freeform 1904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68" name="Freeform 1905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69" name="Freeform 1906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70" name="Freeform 1907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71" name="Freeform 1908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72" name="Freeform 1909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73" name="Freeform 1910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74" name="Freeform 1911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75" name="Freeform 1912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76" name="Freeform 1913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77" name="Freeform 1914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78" name="Freeform 1915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79" name="Freeform 1916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80" name="Freeform 1917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81" name="Freeform 1918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82" name="Freeform 1919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83" name="Freeform 1920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84" name="Freeform 1921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85" name="Freeform 1922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86" name="Freeform 1923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87" name="Freeform 1924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88" name="Freeform 1925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89" name="Freeform 1926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90" name="Freeform 1927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91" name="Freeform 1928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92" name="Freeform 1929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93" name="Freeform 1930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94" name="Freeform 1931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95" name="Freeform 1932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96" name="Freeform 1933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97" name="Freeform 1934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98" name="Freeform 1935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99" name="Freeform 1936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00" name="Freeform 1937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01" name="Freeform 1938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02" name="Freeform 1939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03" name="Freeform 1940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04" name="Freeform 1941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05" name="Freeform 1942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06" name="Freeform 1943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07" name="Freeform 1944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08" name="Freeform 1945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09" name="Freeform 1946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10" name="Freeform 1947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11" name="Freeform 1948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12" name="Freeform 1949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13" name="Freeform 1950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14" name="Freeform 1951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15" name="Freeform 1952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16" name="Freeform 1953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17" name="Freeform 1954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18" name="Freeform 1955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19" name="Freeform 1956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20" name="Freeform 1957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21" name="Freeform 1958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22" name="Freeform 1959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23" name="Freeform 1960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24" name="Freeform 1961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25" name="Freeform 1962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26" name="Freeform 1963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27" name="Freeform 1964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28" name="Freeform 1965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29" name="Freeform 1966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30" name="Freeform 1967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31" name="Freeform 1968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32" name="Freeform 1969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33" name="Freeform 1970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34" name="Freeform 1971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35" name="Freeform 1972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36" name="Freeform 1973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37" name="Freeform 1974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38" name="Freeform 1975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39" name="Freeform 1976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40" name="Freeform 1977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41" name="Freeform 1978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42" name="Freeform 1979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43" name="Freeform 1980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44" name="Freeform 1981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45" name="Freeform 1982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46" name="Freeform 1983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47" name="Freeform 1984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48" name="Freeform 1985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49" name="Freeform 1986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50" name="Freeform 1987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51" name="Freeform 1988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52" name="Freeform 1989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53" name="Freeform 1990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54" name="Freeform 1991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55" name="Freeform 1992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56" name="Freeform 1993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57" name="Freeform 1994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58" name="Freeform 1995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59" name="Freeform 1996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60" name="Freeform 1997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61" name="Freeform 1998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62" name="Freeform 1999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63" name="Freeform 2000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64" name="Freeform 2001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65" name="Freeform 2002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66" name="Freeform 2003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67" name="Freeform 2004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68" name="Freeform 2005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69" name="Freeform 2006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70" name="Freeform 2007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71" name="Freeform 2008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72" name="Freeform 2009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73" name="Freeform 2010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74" name="Freeform 2011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75" name="Freeform 2012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76" name="Freeform 2013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77" name="Freeform 2014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78" name="Freeform 2015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79" name="Freeform 2016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80" name="Freeform 2017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81" name="Freeform 2018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82" name="Freeform 2019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83" name="Freeform 2020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84" name="Freeform 2021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85" name="Freeform 2022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86" name="Freeform 2023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87" name="Freeform 2024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88" name="Freeform 2025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89" name="Freeform 2026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90" name="Freeform 2027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91" name="Freeform 2028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92" name="Freeform 2029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93" name="Freeform 2030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149" name="Text Box 556"/>
          <p:cNvSpPr txBox="1">
            <a:spLocks noChangeArrowheads="1"/>
          </p:cNvSpPr>
          <p:nvPr/>
        </p:nvSpPr>
        <p:spPr bwMode="auto">
          <a:xfrm>
            <a:off x="1074738" y="53975"/>
            <a:ext cx="7343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b="1" dirty="0" err="1" smtClean="0">
                <a:solidFill>
                  <a:prstClr val="black"/>
                </a:solidFill>
                <a:latin typeface="+mn-lt"/>
                <a:cs typeface="+mn-cs"/>
              </a:rPr>
              <a:t>Навигационно</a:t>
            </a:r>
            <a:r>
              <a:rPr lang="ru-RU" altLang="ru-RU" b="1" dirty="0" smtClean="0">
                <a:solidFill>
                  <a:prstClr val="black"/>
                </a:solidFill>
                <a:latin typeface="+mn-lt"/>
                <a:cs typeface="+mn-cs"/>
              </a:rPr>
              <a:t> – информационный центр</a:t>
            </a:r>
            <a:endParaRPr lang="ru-RU" altLang="ru-RU" b="1" dirty="0">
              <a:solidFill>
                <a:prstClr val="black"/>
              </a:solidFill>
              <a:latin typeface="+mn-lt"/>
              <a:cs typeface="+mn-cs"/>
            </a:endParaRPr>
          </a:p>
        </p:txBody>
      </p:sp>
      <p:sp>
        <p:nvSpPr>
          <p:cNvPr id="17414" name="TextBox 3"/>
          <p:cNvSpPr txBox="1">
            <a:spLocks noChangeArrowheads="1"/>
          </p:cNvSpPr>
          <p:nvPr/>
        </p:nvSpPr>
        <p:spPr bwMode="auto">
          <a:xfrm>
            <a:off x="2843213" y="536575"/>
            <a:ext cx="303053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РОНИС –  формируемые отчеты</a:t>
            </a:r>
          </a:p>
        </p:txBody>
      </p:sp>
      <p:sp>
        <p:nvSpPr>
          <p:cNvPr id="17415" name="TextBox 4"/>
          <p:cNvSpPr txBox="1">
            <a:spLocks noChangeArrowheads="1"/>
          </p:cNvSpPr>
          <p:nvPr/>
        </p:nvSpPr>
        <p:spPr bwMode="auto">
          <a:xfrm>
            <a:off x="590550" y="1027113"/>
            <a:ext cx="281781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Лист загрузки ТС на маршрут </a:t>
            </a:r>
          </a:p>
        </p:txBody>
      </p:sp>
      <p:pic>
        <p:nvPicPr>
          <p:cNvPr id="17416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8538" y="1511300"/>
            <a:ext cx="4699000" cy="482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2" descr="iStock_000007404286Small"/>
          <p:cNvPicPr>
            <a:picLocks noChangeAspect="1" noChangeArrowheads="1"/>
          </p:cNvPicPr>
          <p:nvPr/>
        </p:nvPicPr>
        <p:blipFill>
          <a:blip r:embed="rId2">
            <a:lum bright="78000" contrast="-6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196975"/>
            <a:ext cx="8851900" cy="511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5" name="Line 1535"/>
          <p:cNvSpPr>
            <a:spLocks noChangeShapeType="1"/>
          </p:cNvSpPr>
          <p:nvPr/>
        </p:nvSpPr>
        <p:spPr bwMode="auto">
          <a:xfrm>
            <a:off x="1052513" y="442913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18436" name="Group 1536"/>
          <p:cNvGrpSpPr>
            <a:grpSpLocks noChangeAspect="1"/>
          </p:cNvGrpSpPr>
          <p:nvPr/>
        </p:nvGrpSpPr>
        <p:grpSpPr bwMode="auto">
          <a:xfrm>
            <a:off x="115888" y="136525"/>
            <a:ext cx="792162" cy="552450"/>
            <a:chOff x="1887" y="1539"/>
            <a:chExt cx="4004" cy="2793"/>
          </a:xfrm>
        </p:grpSpPr>
        <p:grpSp>
          <p:nvGrpSpPr>
            <p:cNvPr id="18441" name="Group 1537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18718" name="Group 1538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18735" name="Freeform 1539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736" name="Rectangle 15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37" name="Rectangle 15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38" name="Freeform 1542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739" name="Rectangle 15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40" name="Rectangle 15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41" name="Rectangle 15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42" name="Rectangle 15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43" name="Rectangle 15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44" name="Rectangle 15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45" name="Freeform 1549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746" name="Rectangle 15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47" name="Rectangle 15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48" name="Rectangle 15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49" name="Freeform 1553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750" name="Rectangle 15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51" name="Rectangle 15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52" name="Rectangle 15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53" name="Rectangle 15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54" name="Rectangle 15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55" name="Rectangle 15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56" name="Freeform 1560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757" name="Rectangle 15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58" name="Rectangle 156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59" name="Rectangle 15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60" name="Freeform 1564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761" name="Rectangle 156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62" name="Rectangle 15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63" name="Rectangle 15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64" name="Rectangle 15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65" name="Rectangle 15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66" name="Rectangle 15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67" name="Freeform 1571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768" name="Rectangle 15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69" name="Rectangle 157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70" name="Freeform 1574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771" name="Rectangle 157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72" name="Rectangle 15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73" name="Rectangle 15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74" name="Rectangle 15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75" name="Rectangle 15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76" name="Rectangle 15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77" name="Rectangle 15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78" name="Freeform 1582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779" name="Rectangle 15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80" name="Rectangle 158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81" name="Freeform 1585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782" name="Rectangle 158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83" name="Rectangle 15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84" name="Rectangle 15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85" name="Rectangle 15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86" name="Rectangle 15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87" name="Rectangle 15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88" name="Rectangle 15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89" name="Freeform 1593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790" name="Rectangle 15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91" name="Rectangle 159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92" name="Freeform 1596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793" name="Rectangle 159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94" name="Rectangle 15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95" name="Rectangle 15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96" name="Rectangle 16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97" name="Rectangle 16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98" name="Rectangle 16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799" name="Rectangle 16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00" name="Freeform 1604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801" name="Rectangle 16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02" name="Freeform 1606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803" name="Rectangle 16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04" name="Rectangle 160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05" name="Rectangle 16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06" name="Rectangle 16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07" name="Rectangle 16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08" name="Rectangle 16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09" name="Rectangle 16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10" name="Rectangle 16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11" name="Freeform 1615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812" name="Rectangle 16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13" name="Freeform 1617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814" name="Rectangle 161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15" name="Rectangle 16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16" name="Rectangle 16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17" name="Rectangle 16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18" name="Rectangle 16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19" name="Rectangle 16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20" name="Rectangle 16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21" name="Rectangle 16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22" name="Freeform 1626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823" name="Rectangle 16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24" name="Freeform 1628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825" name="Rectangle 162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26" name="Rectangle 16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27" name="Rectangle 16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28" name="Rectangle 16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29" name="Rectangle 16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30" name="Rectangle 16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31" name="Rectangle 16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32" name="Rectangle 16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33" name="Freeform 1637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834" name="Rectangle 16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35" name="Freeform 1639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836" name="Rectangle 16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37" name="Rectangle 16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38" name="Rectangle 16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39" name="Rectangle 16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40" name="Rectangle 16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41" name="Rectangle 16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42" name="Rectangle 16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43" name="Rectangle 16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44" name="Freeform 1648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845" name="Freeform 1649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846" name="Rectangle 16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47" name="Rectangle 16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48" name="Rectangle 16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49" name="Rectangle 16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50" name="Rectangle 16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51" name="Rectangle 16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52" name="Rectangle 16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53" name="Rectangle 16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54" name="Rectangle 16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55" name="Freeform 1659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856" name="Freeform 1660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857" name="Rectangle 166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58" name="Rectangle 16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59" name="Rectangle 16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60" name="Rectangle 16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61" name="Rectangle 16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62" name="Rectangle 1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63" name="Rectangle 16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64" name="Rectangle 16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65" name="Rectangle 16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66" name="Freeform 1670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867" name="Freeform 1671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868" name="Rectangle 167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69" name="Rectangle 16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70" name="Rectangle 16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71" name="Rectangle 16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72" name="Rectangle 16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73" name="Rectangle 16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74" name="Rectangle 16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75" name="Rectangle 16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76" name="Rectangle 16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77" name="Freeform 1681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878" name="Rectangle 168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79" name="Rectangle 168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80" name="Rectangle 16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81" name="Rectangle 16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82" name="Rectangle 16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83" name="Rectangle 16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84" name="Rectangle 16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85" name="Rectangle 16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86" name="Rectangle 16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87" name="Rectangle 16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88" name="Freeform 1692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889" name="Rectangle 169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90" name="Rectangle 169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91" name="Rectangle 16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92" name="Rectangle 16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93" name="Rectangle 16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94" name="Rectangle 16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95" name="Rectangle 16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96" name="Rectangle 17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97" name="Rectangle 17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98" name="Rectangle 17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899" name="Freeform 1703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900" name="Rectangle 170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01" name="Rectangle 170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02" name="Rectangle 17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03" name="Rectangle 17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04" name="Rectangle 170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05" name="Rectangle 170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06" name="Rectangle 171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07" name="Rectangle 171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08" name="Rectangle 171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09" name="Freeform 1713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910" name="Freeform 1714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911" name="Rectangle 171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12" name="Rectangle 171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13" name="Rectangle 171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14" name="Rectangle 171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15" name="Rectangle 171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16" name="Rectangle 172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17" name="Rectangle 172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18" name="Rectangle 172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19" name="Rectangle 172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20" name="Freeform 1724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921" name="Freeform 1725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922" name="Rectangle 172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23" name="Rectangle 172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24" name="Rectangle 172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25" name="Rectangle 172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26" name="Rectangle 17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27" name="Rectangle 17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28" name="Rectangle 17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29" name="Rectangle 17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30" name="Rectangle 17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31" name="Freeform 1735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932" name="Freeform 1736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933" name="Rectangle 17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8934" name="Rectangle 17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18719" name="Rectangle 1739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8720" name="Freeform 1740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21" name="Rectangle 1741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8722" name="Rectangle 1742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8723" name="Freeform 1743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24" name="Freeform 1744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25" name="Rectangle 1745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8726" name="Rectangle 1746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8727" name="Freeform 1747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28" name="Freeform 1748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29" name="Rectangle 1749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8730" name="Freeform 1750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31" name="Freeform 1751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32" name="Rectangle 1752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8733" name="Freeform 1753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34" name="Freeform 1754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8442" name="Freeform 1755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43" name="Line 1756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44" name="Freeform 1757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45" name="Freeform 1758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46" name="Freeform 1759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47" name="Freeform 1760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48" name="Freeform 1761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49" name="Freeform 1762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50" name="Freeform 1763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51" name="Freeform 1764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52" name="Freeform 1765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53" name="Freeform 1766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54" name="Freeform 1767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55" name="Freeform 1768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8456" name="Group 1769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18457" name="Freeform 1770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58" name="Freeform 1771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59" name="Freeform 1772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60" name="Freeform 1773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61" name="Freeform 1774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62" name="Freeform 1775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63" name="Freeform 1776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64" name="Freeform 1777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65" name="Freeform 1778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66" name="Freeform 1779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67" name="Freeform 1780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68" name="Freeform 1781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69" name="Freeform 1782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70" name="Freeform 1783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71" name="Freeform 1784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72" name="Freeform 1785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73" name="Freeform 1786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74" name="Freeform 1787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75" name="Freeform 1788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76" name="Freeform 1789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77" name="Freeform 1790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78" name="Freeform 1791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79" name="Freeform 1792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80" name="Freeform 1793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81" name="Freeform 1794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82" name="Freeform 1795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83" name="Freeform 1796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84" name="Freeform 1797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85" name="Freeform 1798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86" name="Freeform 1799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87" name="Freeform 1800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88" name="Freeform 1801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89" name="Freeform 1802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90" name="Freeform 1803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91" name="Freeform 1804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92" name="Freeform 1805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93" name="Freeform 1806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94" name="Freeform 1807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95" name="Freeform 1808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96" name="Freeform 1809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97" name="Freeform 1810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98" name="Freeform 1811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99" name="Freeform 1812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00" name="Freeform 1813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01" name="Freeform 1814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02" name="Freeform 1815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03" name="Freeform 1816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04" name="Freeform 1817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05" name="Freeform 1818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06" name="Freeform 1819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07" name="Freeform 1820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08" name="Freeform 1821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09" name="Freeform 1822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10" name="Freeform 1823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11" name="Freeform 1824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12" name="Freeform 1825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13" name="Freeform 1826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14" name="Freeform 1827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15" name="Freeform 1828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16" name="Freeform 1829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17" name="Freeform 1830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18" name="Freeform 1831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19" name="Freeform 1832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20" name="Freeform 1833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21" name="Freeform 1834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22" name="Freeform 1835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23" name="Freeform 1836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24" name="Freeform 1837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25" name="Freeform 1838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26" name="Freeform 1839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27" name="Freeform 1840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28" name="Freeform 1841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29" name="Freeform 1842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30" name="Freeform 1843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31" name="Freeform 1844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32" name="Freeform 1845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33" name="Freeform 1846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34" name="Freeform 1847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35" name="Freeform 1848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36" name="Freeform 1849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37" name="Freeform 1850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38" name="Freeform 1851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39" name="Freeform 1852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40" name="Freeform 1853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41" name="Freeform 1854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42" name="Freeform 1855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43" name="Freeform 1856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44" name="Freeform 1857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45" name="Freeform 1858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46" name="Freeform 1859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47" name="Freeform 1860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48" name="Freeform 1861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49" name="Freeform 1862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50" name="Freeform 1863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51" name="Freeform 1864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52" name="Freeform 1865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53" name="Freeform 1866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54" name="Freeform 1867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55" name="Freeform 1868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56" name="Freeform 1869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57" name="Freeform 1870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58" name="Freeform 1871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59" name="Freeform 1872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60" name="Freeform 1873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61" name="Freeform 1874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62" name="Freeform 1875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63" name="Freeform 1876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64" name="Freeform 1877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65" name="Freeform 1878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66" name="Freeform 1879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67" name="Freeform 1880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68" name="Freeform 1881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69" name="Freeform 1882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70" name="Freeform 1883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71" name="Freeform 1884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72" name="Freeform 1885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73" name="Freeform 1886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74" name="Freeform 1887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75" name="Freeform 1888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76" name="Freeform 1889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77" name="Freeform 1890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78" name="Freeform 1891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79" name="Freeform 1892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80" name="Freeform 1893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81" name="Freeform 1894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82" name="Freeform 1895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83" name="Freeform 1896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84" name="Freeform 1897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85" name="Freeform 1898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86" name="Freeform 1899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87" name="Freeform 1900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88" name="Freeform 1901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89" name="Freeform 1902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90" name="Freeform 1903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91" name="Freeform 1904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92" name="Freeform 1905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93" name="Freeform 1906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94" name="Freeform 1907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95" name="Freeform 1908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96" name="Freeform 1909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97" name="Freeform 1910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98" name="Freeform 1911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99" name="Freeform 1912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00" name="Freeform 1913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01" name="Freeform 1914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02" name="Freeform 1915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03" name="Freeform 1916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04" name="Freeform 1917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05" name="Freeform 1918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06" name="Freeform 1919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07" name="Freeform 1920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08" name="Freeform 1921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09" name="Freeform 1922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10" name="Freeform 1923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11" name="Freeform 1924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12" name="Freeform 1925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13" name="Freeform 1926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14" name="Freeform 1927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15" name="Freeform 1928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16" name="Freeform 1929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17" name="Freeform 1930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18" name="Freeform 1931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19" name="Freeform 1932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20" name="Freeform 1933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21" name="Freeform 1934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22" name="Freeform 1935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23" name="Freeform 1936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24" name="Freeform 1937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25" name="Freeform 1938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26" name="Freeform 1939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27" name="Freeform 1940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28" name="Freeform 1941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29" name="Freeform 1942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30" name="Freeform 1943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31" name="Freeform 1944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32" name="Freeform 1945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33" name="Freeform 1946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34" name="Freeform 1947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35" name="Freeform 1948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36" name="Freeform 1949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37" name="Freeform 1950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38" name="Freeform 1951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39" name="Freeform 1952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40" name="Freeform 1953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41" name="Freeform 1954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42" name="Freeform 1955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43" name="Freeform 1956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44" name="Freeform 1957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45" name="Freeform 1958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46" name="Freeform 1959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47" name="Freeform 1960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48" name="Freeform 1961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49" name="Freeform 1962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50" name="Freeform 1963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51" name="Freeform 1964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52" name="Freeform 1965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53" name="Freeform 1966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54" name="Freeform 1967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55" name="Freeform 1968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56" name="Freeform 1969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57" name="Freeform 1970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58" name="Freeform 1971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59" name="Freeform 1972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60" name="Freeform 1973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61" name="Freeform 1974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62" name="Freeform 1975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63" name="Freeform 1976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64" name="Freeform 1977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65" name="Freeform 1978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66" name="Freeform 1979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67" name="Freeform 1980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68" name="Freeform 1981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69" name="Freeform 1982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70" name="Freeform 1983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71" name="Freeform 1984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72" name="Freeform 1985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73" name="Freeform 1986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74" name="Freeform 1987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75" name="Freeform 1988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76" name="Freeform 1989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77" name="Freeform 1990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78" name="Freeform 1991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79" name="Freeform 1992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80" name="Freeform 1993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81" name="Freeform 1994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82" name="Freeform 1995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83" name="Freeform 1996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84" name="Freeform 1997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85" name="Freeform 1998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86" name="Freeform 1999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87" name="Freeform 2000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88" name="Freeform 2001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89" name="Freeform 2002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90" name="Freeform 2003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91" name="Freeform 2004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92" name="Freeform 2005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93" name="Freeform 2006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94" name="Freeform 2007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95" name="Freeform 2008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96" name="Freeform 2009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97" name="Freeform 2010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98" name="Freeform 2011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99" name="Freeform 2012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00" name="Freeform 2013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01" name="Freeform 2014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02" name="Freeform 2015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03" name="Freeform 2016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04" name="Freeform 2017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05" name="Freeform 2018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06" name="Freeform 2019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07" name="Freeform 2020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08" name="Freeform 2021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09" name="Freeform 2022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10" name="Freeform 2023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11" name="Freeform 2024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12" name="Freeform 2025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13" name="Freeform 2026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14" name="Freeform 2027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15" name="Freeform 2028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16" name="Freeform 2029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17" name="Freeform 2030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149" name="Text Box 556"/>
          <p:cNvSpPr txBox="1">
            <a:spLocks noChangeArrowheads="1"/>
          </p:cNvSpPr>
          <p:nvPr/>
        </p:nvSpPr>
        <p:spPr bwMode="auto">
          <a:xfrm>
            <a:off x="1074738" y="53975"/>
            <a:ext cx="7343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b="1" dirty="0" err="1" smtClean="0">
                <a:solidFill>
                  <a:prstClr val="black"/>
                </a:solidFill>
                <a:latin typeface="+mn-lt"/>
                <a:cs typeface="+mn-cs"/>
              </a:rPr>
              <a:t>Навигационно</a:t>
            </a:r>
            <a:r>
              <a:rPr lang="ru-RU" altLang="ru-RU" b="1" dirty="0" smtClean="0">
                <a:solidFill>
                  <a:prstClr val="black"/>
                </a:solidFill>
                <a:latin typeface="+mn-lt"/>
                <a:cs typeface="+mn-cs"/>
              </a:rPr>
              <a:t> – информационный центр</a:t>
            </a:r>
            <a:endParaRPr lang="ru-RU" altLang="ru-RU" b="1" dirty="0">
              <a:solidFill>
                <a:prstClr val="black"/>
              </a:solidFill>
              <a:latin typeface="+mn-lt"/>
              <a:cs typeface="+mn-cs"/>
            </a:endParaRPr>
          </a:p>
        </p:txBody>
      </p:sp>
      <p:sp>
        <p:nvSpPr>
          <p:cNvPr id="18438" name="TextBox 3"/>
          <p:cNvSpPr txBox="1">
            <a:spLocks noChangeArrowheads="1"/>
          </p:cNvSpPr>
          <p:nvPr/>
        </p:nvSpPr>
        <p:spPr bwMode="auto">
          <a:xfrm>
            <a:off x="2843213" y="536575"/>
            <a:ext cx="303053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РОНИС –  формируемые отчеты</a:t>
            </a:r>
          </a:p>
        </p:txBody>
      </p:sp>
      <p:sp>
        <p:nvSpPr>
          <p:cNvPr id="18439" name="TextBox 4"/>
          <p:cNvSpPr txBox="1">
            <a:spLocks noChangeArrowheads="1"/>
          </p:cNvSpPr>
          <p:nvPr/>
        </p:nvSpPr>
        <p:spPr bwMode="auto">
          <a:xfrm>
            <a:off x="590550" y="1027113"/>
            <a:ext cx="27479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Маршрутный лист водителя </a:t>
            </a:r>
          </a:p>
        </p:txBody>
      </p:sp>
      <p:pic>
        <p:nvPicPr>
          <p:cNvPr id="18440" name="Рисунок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1213" y="1479550"/>
            <a:ext cx="4568825" cy="537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2" descr="iStock_000007404286Small"/>
          <p:cNvPicPr>
            <a:picLocks noChangeAspect="1" noChangeArrowheads="1"/>
          </p:cNvPicPr>
          <p:nvPr/>
        </p:nvPicPr>
        <p:blipFill>
          <a:blip r:embed="rId2">
            <a:lum bright="78000" contrast="-6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196975"/>
            <a:ext cx="8851900" cy="511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9" name="Line 1535"/>
          <p:cNvSpPr>
            <a:spLocks noChangeShapeType="1"/>
          </p:cNvSpPr>
          <p:nvPr/>
        </p:nvSpPr>
        <p:spPr bwMode="auto">
          <a:xfrm>
            <a:off x="1052513" y="442913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19460" name="Group 1536"/>
          <p:cNvGrpSpPr>
            <a:grpSpLocks noChangeAspect="1"/>
          </p:cNvGrpSpPr>
          <p:nvPr/>
        </p:nvGrpSpPr>
        <p:grpSpPr bwMode="auto">
          <a:xfrm>
            <a:off x="115888" y="136525"/>
            <a:ext cx="792162" cy="552450"/>
            <a:chOff x="1887" y="1539"/>
            <a:chExt cx="4004" cy="2793"/>
          </a:xfrm>
        </p:grpSpPr>
        <p:grpSp>
          <p:nvGrpSpPr>
            <p:cNvPr id="19465" name="Group 1537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19742" name="Group 1538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19759" name="Freeform 1539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760" name="Rectangle 15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61" name="Rectangle 15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62" name="Freeform 1542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763" name="Rectangle 15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64" name="Rectangle 15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65" name="Rectangle 15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66" name="Rectangle 15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67" name="Rectangle 15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68" name="Rectangle 15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69" name="Freeform 1549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770" name="Rectangle 15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71" name="Rectangle 15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72" name="Rectangle 15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73" name="Freeform 1553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774" name="Rectangle 15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75" name="Rectangle 15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76" name="Rectangle 15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77" name="Rectangle 15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78" name="Rectangle 15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79" name="Rectangle 15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80" name="Freeform 1560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781" name="Rectangle 15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82" name="Rectangle 156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83" name="Rectangle 15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84" name="Freeform 1564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785" name="Rectangle 156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86" name="Rectangle 15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87" name="Rectangle 15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88" name="Rectangle 15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89" name="Rectangle 15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90" name="Rectangle 15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91" name="Freeform 1571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792" name="Rectangle 15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93" name="Rectangle 157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94" name="Freeform 1574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795" name="Rectangle 157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96" name="Rectangle 15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97" name="Rectangle 15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98" name="Rectangle 15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799" name="Rectangle 15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00" name="Rectangle 15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01" name="Rectangle 15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02" name="Freeform 1582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803" name="Rectangle 15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04" name="Rectangle 158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05" name="Freeform 1585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806" name="Rectangle 158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07" name="Rectangle 15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08" name="Rectangle 15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09" name="Rectangle 15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10" name="Rectangle 15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11" name="Rectangle 15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12" name="Rectangle 15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13" name="Freeform 1593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814" name="Rectangle 15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15" name="Rectangle 159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16" name="Freeform 1596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817" name="Rectangle 159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18" name="Rectangle 15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19" name="Rectangle 15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20" name="Rectangle 16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21" name="Rectangle 16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22" name="Rectangle 16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23" name="Rectangle 16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24" name="Freeform 1604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825" name="Rectangle 16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26" name="Freeform 1606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827" name="Rectangle 16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28" name="Rectangle 160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29" name="Rectangle 16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30" name="Rectangle 16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31" name="Rectangle 16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32" name="Rectangle 16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33" name="Rectangle 16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34" name="Rectangle 16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35" name="Freeform 1615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836" name="Rectangle 16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37" name="Freeform 1617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838" name="Rectangle 161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39" name="Rectangle 16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40" name="Rectangle 16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41" name="Rectangle 16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42" name="Rectangle 16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43" name="Rectangle 16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44" name="Rectangle 16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45" name="Rectangle 16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46" name="Freeform 1626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847" name="Rectangle 16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48" name="Freeform 1628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849" name="Rectangle 162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50" name="Rectangle 16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51" name="Rectangle 16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52" name="Rectangle 16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53" name="Rectangle 16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54" name="Rectangle 16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55" name="Rectangle 16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56" name="Rectangle 16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57" name="Freeform 1637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858" name="Rectangle 16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59" name="Freeform 1639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860" name="Rectangle 16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61" name="Rectangle 16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62" name="Rectangle 16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63" name="Rectangle 16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64" name="Rectangle 16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65" name="Rectangle 16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66" name="Rectangle 16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67" name="Rectangle 16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68" name="Freeform 1648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869" name="Freeform 1649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870" name="Rectangle 16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71" name="Rectangle 16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72" name="Rectangle 16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73" name="Rectangle 16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74" name="Rectangle 16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75" name="Rectangle 16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76" name="Rectangle 16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77" name="Rectangle 16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78" name="Rectangle 16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79" name="Freeform 1659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880" name="Freeform 1660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881" name="Rectangle 166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82" name="Rectangle 16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83" name="Rectangle 16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84" name="Rectangle 16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85" name="Rectangle 16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86" name="Rectangle 1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87" name="Rectangle 16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88" name="Rectangle 16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89" name="Rectangle 16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90" name="Freeform 1670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891" name="Freeform 1671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892" name="Rectangle 167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93" name="Rectangle 16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94" name="Rectangle 16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95" name="Rectangle 16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96" name="Rectangle 16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97" name="Rectangle 16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98" name="Rectangle 16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899" name="Rectangle 16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00" name="Rectangle 16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01" name="Freeform 1681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902" name="Rectangle 168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03" name="Rectangle 168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04" name="Rectangle 16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05" name="Rectangle 16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06" name="Rectangle 16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07" name="Rectangle 16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08" name="Rectangle 16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09" name="Rectangle 16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10" name="Rectangle 16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11" name="Rectangle 16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12" name="Freeform 1692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913" name="Rectangle 169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14" name="Rectangle 169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15" name="Rectangle 16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16" name="Rectangle 16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17" name="Rectangle 16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18" name="Rectangle 16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19" name="Rectangle 16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20" name="Rectangle 17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21" name="Rectangle 17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22" name="Rectangle 17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23" name="Freeform 1703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924" name="Rectangle 170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25" name="Rectangle 170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26" name="Rectangle 17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27" name="Rectangle 17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28" name="Rectangle 170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29" name="Rectangle 170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30" name="Rectangle 171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31" name="Rectangle 171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32" name="Rectangle 171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33" name="Freeform 1713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934" name="Freeform 1714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935" name="Rectangle 171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36" name="Rectangle 171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37" name="Rectangle 171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38" name="Rectangle 171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39" name="Rectangle 171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40" name="Rectangle 172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41" name="Rectangle 172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42" name="Rectangle 172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43" name="Rectangle 172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44" name="Freeform 1724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945" name="Freeform 1725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946" name="Rectangle 172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47" name="Rectangle 172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48" name="Rectangle 172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49" name="Rectangle 172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50" name="Rectangle 17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51" name="Rectangle 17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52" name="Rectangle 17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53" name="Rectangle 17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54" name="Rectangle 17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55" name="Freeform 1735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956" name="Freeform 1736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957" name="Rectangle 17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9958" name="Rectangle 17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19743" name="Rectangle 1739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9744" name="Freeform 1740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45" name="Rectangle 1741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9746" name="Rectangle 1742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9747" name="Freeform 1743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48" name="Freeform 1744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49" name="Rectangle 1745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9750" name="Rectangle 1746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9751" name="Freeform 1747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52" name="Freeform 1748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53" name="Rectangle 1749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9754" name="Freeform 1750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55" name="Freeform 1751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56" name="Rectangle 1752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9757" name="Freeform 1753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58" name="Freeform 1754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9466" name="Freeform 1755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67" name="Line 1756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68" name="Freeform 1757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69" name="Freeform 1758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0" name="Freeform 1759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1" name="Freeform 1760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2" name="Freeform 1761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3" name="Freeform 1762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4" name="Freeform 1763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5" name="Freeform 1764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6" name="Freeform 1765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7" name="Freeform 1766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8" name="Freeform 1767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9" name="Freeform 1768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9480" name="Group 1769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19481" name="Freeform 1770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82" name="Freeform 1771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83" name="Freeform 1772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84" name="Freeform 1773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85" name="Freeform 1774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86" name="Freeform 1775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87" name="Freeform 1776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88" name="Freeform 1777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89" name="Freeform 1778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90" name="Freeform 1779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91" name="Freeform 1780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92" name="Freeform 1781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93" name="Freeform 1782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94" name="Freeform 1783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95" name="Freeform 1784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96" name="Freeform 1785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97" name="Freeform 1786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98" name="Freeform 1787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99" name="Freeform 1788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00" name="Freeform 1789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01" name="Freeform 1790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02" name="Freeform 1791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03" name="Freeform 1792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04" name="Freeform 1793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05" name="Freeform 1794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06" name="Freeform 1795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07" name="Freeform 1796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08" name="Freeform 1797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09" name="Freeform 1798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10" name="Freeform 1799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11" name="Freeform 1800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12" name="Freeform 1801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13" name="Freeform 1802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14" name="Freeform 1803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15" name="Freeform 1804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16" name="Freeform 1805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17" name="Freeform 1806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18" name="Freeform 1807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19" name="Freeform 1808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20" name="Freeform 1809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21" name="Freeform 1810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22" name="Freeform 1811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23" name="Freeform 1812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24" name="Freeform 1813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25" name="Freeform 1814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26" name="Freeform 1815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27" name="Freeform 1816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28" name="Freeform 1817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29" name="Freeform 1818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30" name="Freeform 1819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31" name="Freeform 1820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32" name="Freeform 1821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33" name="Freeform 1822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34" name="Freeform 1823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35" name="Freeform 1824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36" name="Freeform 1825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37" name="Freeform 1826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38" name="Freeform 1827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39" name="Freeform 1828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40" name="Freeform 1829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41" name="Freeform 1830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42" name="Freeform 1831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43" name="Freeform 1832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44" name="Freeform 1833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45" name="Freeform 1834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46" name="Freeform 1835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47" name="Freeform 1836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48" name="Freeform 1837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49" name="Freeform 1838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50" name="Freeform 1839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51" name="Freeform 1840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52" name="Freeform 1841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53" name="Freeform 1842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54" name="Freeform 1843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55" name="Freeform 1844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56" name="Freeform 1845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57" name="Freeform 1846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58" name="Freeform 1847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59" name="Freeform 1848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60" name="Freeform 1849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61" name="Freeform 1850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62" name="Freeform 1851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63" name="Freeform 1852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64" name="Freeform 1853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65" name="Freeform 1854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66" name="Freeform 1855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67" name="Freeform 1856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68" name="Freeform 1857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69" name="Freeform 1858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70" name="Freeform 1859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71" name="Freeform 1860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72" name="Freeform 1861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73" name="Freeform 1862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74" name="Freeform 1863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75" name="Freeform 1864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76" name="Freeform 1865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77" name="Freeform 1866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78" name="Freeform 1867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79" name="Freeform 1868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80" name="Freeform 1869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81" name="Freeform 1870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82" name="Freeform 1871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83" name="Freeform 1872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84" name="Freeform 1873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85" name="Freeform 1874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86" name="Freeform 1875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87" name="Freeform 1876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88" name="Freeform 1877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89" name="Freeform 1878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90" name="Freeform 1879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91" name="Freeform 1880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92" name="Freeform 1881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93" name="Freeform 1882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94" name="Freeform 1883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95" name="Freeform 1884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96" name="Freeform 1885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97" name="Freeform 1886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98" name="Freeform 1887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99" name="Freeform 1888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00" name="Freeform 1889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01" name="Freeform 1890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02" name="Freeform 1891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03" name="Freeform 1892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04" name="Freeform 1893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05" name="Freeform 1894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06" name="Freeform 1895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07" name="Freeform 1896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08" name="Freeform 1897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09" name="Freeform 1898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10" name="Freeform 1899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11" name="Freeform 1900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12" name="Freeform 1901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13" name="Freeform 1902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14" name="Freeform 1903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15" name="Freeform 1904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16" name="Freeform 1905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17" name="Freeform 1906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18" name="Freeform 1907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19" name="Freeform 1908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20" name="Freeform 1909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21" name="Freeform 1910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22" name="Freeform 1911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23" name="Freeform 1912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24" name="Freeform 1913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25" name="Freeform 1914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26" name="Freeform 1915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27" name="Freeform 1916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28" name="Freeform 1917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29" name="Freeform 1918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30" name="Freeform 1919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31" name="Freeform 1920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32" name="Freeform 1921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33" name="Freeform 1922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34" name="Freeform 1923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35" name="Freeform 1924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36" name="Freeform 1925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37" name="Freeform 1926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38" name="Freeform 1927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39" name="Freeform 1928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40" name="Freeform 1929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41" name="Freeform 1930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42" name="Freeform 1931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43" name="Freeform 1932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44" name="Freeform 1933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45" name="Freeform 1934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46" name="Freeform 1935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47" name="Freeform 1936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48" name="Freeform 1937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49" name="Freeform 1938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50" name="Freeform 1939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51" name="Freeform 1940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52" name="Freeform 1941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53" name="Freeform 1942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54" name="Freeform 1943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55" name="Freeform 1944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56" name="Freeform 1945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57" name="Freeform 1946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58" name="Freeform 1947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59" name="Freeform 1948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60" name="Freeform 1949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61" name="Freeform 1950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62" name="Freeform 1951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63" name="Freeform 1952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64" name="Freeform 1953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65" name="Freeform 1954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66" name="Freeform 1955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67" name="Freeform 1956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68" name="Freeform 1957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69" name="Freeform 1958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70" name="Freeform 1959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71" name="Freeform 1960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72" name="Freeform 1961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73" name="Freeform 1962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74" name="Freeform 1963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75" name="Freeform 1964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76" name="Freeform 1965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77" name="Freeform 1966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78" name="Freeform 1967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79" name="Freeform 1968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80" name="Freeform 1969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81" name="Freeform 1970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82" name="Freeform 1971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83" name="Freeform 1972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84" name="Freeform 1973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85" name="Freeform 1974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86" name="Freeform 1975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87" name="Freeform 1976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88" name="Freeform 1977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89" name="Freeform 1978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90" name="Freeform 1979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91" name="Freeform 1980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92" name="Freeform 1981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93" name="Freeform 1982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94" name="Freeform 1983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95" name="Freeform 1984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96" name="Freeform 1985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97" name="Freeform 1986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98" name="Freeform 1987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99" name="Freeform 1988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00" name="Freeform 1989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01" name="Freeform 1990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02" name="Freeform 1991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03" name="Freeform 1992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04" name="Freeform 1993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05" name="Freeform 1994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06" name="Freeform 1995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07" name="Freeform 1996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08" name="Freeform 1997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09" name="Freeform 1998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10" name="Freeform 1999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11" name="Freeform 2000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12" name="Freeform 2001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13" name="Freeform 2002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14" name="Freeform 2003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15" name="Freeform 2004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16" name="Freeform 2005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17" name="Freeform 2006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18" name="Freeform 2007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19" name="Freeform 2008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20" name="Freeform 2009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21" name="Freeform 2010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22" name="Freeform 2011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23" name="Freeform 2012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24" name="Freeform 2013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25" name="Freeform 2014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26" name="Freeform 2015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27" name="Freeform 2016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28" name="Freeform 2017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29" name="Freeform 2018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30" name="Freeform 2019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31" name="Freeform 2020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32" name="Freeform 2021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33" name="Freeform 2022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34" name="Freeform 2023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35" name="Freeform 2024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36" name="Freeform 2025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37" name="Freeform 2026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38" name="Freeform 2027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39" name="Freeform 2028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40" name="Freeform 2029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41" name="Freeform 2030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149" name="Text Box 556"/>
          <p:cNvSpPr txBox="1">
            <a:spLocks noChangeArrowheads="1"/>
          </p:cNvSpPr>
          <p:nvPr/>
        </p:nvSpPr>
        <p:spPr bwMode="auto">
          <a:xfrm>
            <a:off x="1074738" y="53975"/>
            <a:ext cx="7343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b="1" dirty="0" err="1" smtClean="0">
                <a:solidFill>
                  <a:prstClr val="black"/>
                </a:solidFill>
                <a:latin typeface="+mn-lt"/>
                <a:cs typeface="+mn-cs"/>
              </a:rPr>
              <a:t>Навигационно</a:t>
            </a:r>
            <a:r>
              <a:rPr lang="ru-RU" altLang="ru-RU" b="1" dirty="0" smtClean="0">
                <a:solidFill>
                  <a:prstClr val="black"/>
                </a:solidFill>
                <a:latin typeface="+mn-lt"/>
                <a:cs typeface="+mn-cs"/>
              </a:rPr>
              <a:t> – информационный центр</a:t>
            </a:r>
            <a:endParaRPr lang="ru-RU" altLang="ru-RU" b="1" dirty="0">
              <a:solidFill>
                <a:prstClr val="black"/>
              </a:solidFill>
              <a:latin typeface="+mn-lt"/>
              <a:cs typeface="+mn-cs"/>
            </a:endParaRPr>
          </a:p>
        </p:txBody>
      </p:sp>
      <p:sp>
        <p:nvSpPr>
          <p:cNvPr id="19462" name="TextBox 3"/>
          <p:cNvSpPr txBox="1">
            <a:spLocks noChangeArrowheads="1"/>
          </p:cNvSpPr>
          <p:nvPr/>
        </p:nvSpPr>
        <p:spPr bwMode="auto">
          <a:xfrm>
            <a:off x="2843213" y="536575"/>
            <a:ext cx="303053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РОНИС –  формируемые отчеты</a:t>
            </a:r>
          </a:p>
        </p:txBody>
      </p:sp>
      <p:sp>
        <p:nvSpPr>
          <p:cNvPr id="19463" name="TextBox 4"/>
          <p:cNvSpPr txBox="1">
            <a:spLocks noChangeArrowheads="1"/>
          </p:cNvSpPr>
          <p:nvPr/>
        </p:nvSpPr>
        <p:spPr bwMode="auto">
          <a:xfrm>
            <a:off x="590550" y="1027113"/>
            <a:ext cx="3100388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Инструкции по точкам доставки </a:t>
            </a:r>
          </a:p>
        </p:txBody>
      </p:sp>
      <p:pic>
        <p:nvPicPr>
          <p:cNvPr id="19464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2275" y="1638300"/>
            <a:ext cx="5121275" cy="4872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2" descr="iStock_000007404286Small"/>
          <p:cNvPicPr>
            <a:picLocks noChangeAspect="1" noChangeArrowheads="1"/>
          </p:cNvPicPr>
          <p:nvPr/>
        </p:nvPicPr>
        <p:blipFill>
          <a:blip r:embed="rId2">
            <a:lum bright="78000" contrast="-6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196975"/>
            <a:ext cx="8851900" cy="511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3" name="Line 1535"/>
          <p:cNvSpPr>
            <a:spLocks noChangeShapeType="1"/>
          </p:cNvSpPr>
          <p:nvPr/>
        </p:nvSpPr>
        <p:spPr bwMode="auto">
          <a:xfrm>
            <a:off x="1052513" y="442913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20484" name="Group 1536"/>
          <p:cNvGrpSpPr>
            <a:grpSpLocks noChangeAspect="1"/>
          </p:cNvGrpSpPr>
          <p:nvPr/>
        </p:nvGrpSpPr>
        <p:grpSpPr bwMode="auto">
          <a:xfrm>
            <a:off x="115888" y="136525"/>
            <a:ext cx="792162" cy="552450"/>
            <a:chOff x="1887" y="1539"/>
            <a:chExt cx="4004" cy="2793"/>
          </a:xfrm>
        </p:grpSpPr>
        <p:grpSp>
          <p:nvGrpSpPr>
            <p:cNvPr id="20489" name="Group 1537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20766" name="Group 1538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20783" name="Freeform 1539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784" name="Rectangle 15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785" name="Rectangle 15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786" name="Freeform 1542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787" name="Rectangle 15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788" name="Rectangle 15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789" name="Rectangle 15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790" name="Rectangle 15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791" name="Rectangle 15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792" name="Rectangle 15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793" name="Freeform 1549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794" name="Rectangle 15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795" name="Rectangle 15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796" name="Rectangle 15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797" name="Freeform 1553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798" name="Rectangle 15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799" name="Rectangle 15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00" name="Rectangle 15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01" name="Rectangle 15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02" name="Rectangle 15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03" name="Rectangle 15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04" name="Freeform 1560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805" name="Rectangle 15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06" name="Rectangle 156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07" name="Rectangle 15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08" name="Freeform 1564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809" name="Rectangle 156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10" name="Rectangle 15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11" name="Rectangle 15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12" name="Rectangle 15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13" name="Rectangle 15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14" name="Rectangle 15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15" name="Freeform 1571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816" name="Rectangle 15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17" name="Rectangle 157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18" name="Freeform 1574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819" name="Rectangle 157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20" name="Rectangle 15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21" name="Rectangle 15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22" name="Rectangle 15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23" name="Rectangle 15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24" name="Rectangle 15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25" name="Rectangle 15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26" name="Freeform 1582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827" name="Rectangle 15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28" name="Rectangle 158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29" name="Freeform 1585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830" name="Rectangle 158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31" name="Rectangle 15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32" name="Rectangle 15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33" name="Rectangle 15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34" name="Rectangle 15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35" name="Rectangle 15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36" name="Rectangle 15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37" name="Freeform 1593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838" name="Rectangle 15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39" name="Rectangle 159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40" name="Freeform 1596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841" name="Rectangle 159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42" name="Rectangle 15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43" name="Rectangle 15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44" name="Rectangle 16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45" name="Rectangle 16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46" name="Rectangle 16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47" name="Rectangle 16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48" name="Freeform 1604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849" name="Rectangle 16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50" name="Freeform 1606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851" name="Rectangle 16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52" name="Rectangle 160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53" name="Rectangle 16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54" name="Rectangle 16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55" name="Rectangle 16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56" name="Rectangle 16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57" name="Rectangle 16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58" name="Rectangle 16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59" name="Freeform 1615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860" name="Rectangle 16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61" name="Freeform 1617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862" name="Rectangle 161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63" name="Rectangle 16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64" name="Rectangle 16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65" name="Rectangle 16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66" name="Rectangle 16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67" name="Rectangle 16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68" name="Rectangle 16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69" name="Rectangle 16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70" name="Freeform 1626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871" name="Rectangle 16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72" name="Freeform 1628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873" name="Rectangle 162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74" name="Rectangle 16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75" name="Rectangle 16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76" name="Rectangle 16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77" name="Rectangle 16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78" name="Rectangle 16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79" name="Rectangle 16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80" name="Rectangle 16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81" name="Freeform 1637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882" name="Rectangle 16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83" name="Freeform 1639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884" name="Rectangle 16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85" name="Rectangle 16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86" name="Rectangle 16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87" name="Rectangle 16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88" name="Rectangle 16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89" name="Rectangle 16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90" name="Rectangle 16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91" name="Rectangle 16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92" name="Freeform 1648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893" name="Freeform 1649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894" name="Rectangle 16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95" name="Rectangle 16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96" name="Rectangle 16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97" name="Rectangle 16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98" name="Rectangle 16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899" name="Rectangle 16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00" name="Rectangle 16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01" name="Rectangle 16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02" name="Rectangle 16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03" name="Freeform 1659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904" name="Freeform 1660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905" name="Rectangle 166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06" name="Rectangle 16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07" name="Rectangle 16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08" name="Rectangle 16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09" name="Rectangle 16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10" name="Rectangle 1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11" name="Rectangle 16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12" name="Rectangle 16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13" name="Rectangle 16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14" name="Freeform 1670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915" name="Freeform 1671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916" name="Rectangle 167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17" name="Rectangle 16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18" name="Rectangle 16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19" name="Rectangle 16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20" name="Rectangle 16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21" name="Rectangle 16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22" name="Rectangle 16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23" name="Rectangle 16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24" name="Rectangle 16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25" name="Freeform 1681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926" name="Rectangle 168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27" name="Rectangle 168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28" name="Rectangle 16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29" name="Rectangle 16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30" name="Rectangle 16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31" name="Rectangle 16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32" name="Rectangle 16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33" name="Rectangle 16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34" name="Rectangle 16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35" name="Rectangle 16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36" name="Freeform 1692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937" name="Rectangle 169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38" name="Rectangle 169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39" name="Rectangle 16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40" name="Rectangle 16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41" name="Rectangle 16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42" name="Rectangle 16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43" name="Rectangle 16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44" name="Rectangle 17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45" name="Rectangle 17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46" name="Rectangle 17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47" name="Freeform 1703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948" name="Rectangle 170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49" name="Rectangle 170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50" name="Rectangle 17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51" name="Rectangle 17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52" name="Rectangle 170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53" name="Rectangle 170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54" name="Rectangle 171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55" name="Rectangle 171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56" name="Rectangle 171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57" name="Freeform 1713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958" name="Freeform 1714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959" name="Rectangle 171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60" name="Rectangle 171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61" name="Rectangle 171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62" name="Rectangle 171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63" name="Rectangle 171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64" name="Rectangle 172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65" name="Rectangle 172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66" name="Rectangle 172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67" name="Rectangle 172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68" name="Freeform 1724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969" name="Freeform 1725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970" name="Rectangle 172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71" name="Rectangle 172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72" name="Rectangle 172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73" name="Rectangle 172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74" name="Rectangle 17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75" name="Rectangle 17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76" name="Rectangle 17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77" name="Rectangle 17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78" name="Rectangle 17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79" name="Freeform 1735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980" name="Freeform 1736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981" name="Rectangle 17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0982" name="Rectangle 17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20767" name="Rectangle 1739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0768" name="Freeform 1740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69" name="Rectangle 1741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0770" name="Rectangle 1742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0771" name="Freeform 1743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72" name="Freeform 1744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73" name="Rectangle 1745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0774" name="Rectangle 1746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0775" name="Freeform 1747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76" name="Freeform 1748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77" name="Rectangle 1749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0778" name="Freeform 1750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79" name="Freeform 1751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80" name="Rectangle 1752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0781" name="Freeform 1753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82" name="Freeform 1754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490" name="Freeform 1755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491" name="Line 1756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92" name="Freeform 1757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493" name="Freeform 1758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494" name="Freeform 1759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495" name="Freeform 1760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496" name="Freeform 1761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497" name="Freeform 1762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498" name="Freeform 1763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499" name="Freeform 1764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00" name="Freeform 1765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01" name="Freeform 1766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02" name="Freeform 1767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03" name="Freeform 1768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20504" name="Group 1769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20505" name="Freeform 1770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06" name="Freeform 1771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07" name="Freeform 1772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08" name="Freeform 1773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09" name="Freeform 1774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10" name="Freeform 1775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11" name="Freeform 1776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12" name="Freeform 1777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13" name="Freeform 1778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14" name="Freeform 1779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15" name="Freeform 1780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16" name="Freeform 1781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17" name="Freeform 1782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18" name="Freeform 1783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19" name="Freeform 1784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20" name="Freeform 1785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21" name="Freeform 1786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22" name="Freeform 1787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23" name="Freeform 1788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24" name="Freeform 1789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25" name="Freeform 1790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26" name="Freeform 1791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27" name="Freeform 1792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28" name="Freeform 1793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29" name="Freeform 1794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30" name="Freeform 1795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31" name="Freeform 1796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32" name="Freeform 1797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33" name="Freeform 1798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34" name="Freeform 1799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35" name="Freeform 1800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36" name="Freeform 1801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37" name="Freeform 1802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38" name="Freeform 1803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39" name="Freeform 1804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40" name="Freeform 1805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41" name="Freeform 1806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42" name="Freeform 1807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43" name="Freeform 1808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44" name="Freeform 1809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45" name="Freeform 1810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46" name="Freeform 1811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47" name="Freeform 1812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48" name="Freeform 1813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49" name="Freeform 1814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50" name="Freeform 1815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51" name="Freeform 1816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52" name="Freeform 1817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53" name="Freeform 1818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54" name="Freeform 1819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55" name="Freeform 1820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56" name="Freeform 1821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57" name="Freeform 1822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58" name="Freeform 1823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59" name="Freeform 1824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60" name="Freeform 1825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61" name="Freeform 1826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62" name="Freeform 1827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63" name="Freeform 1828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64" name="Freeform 1829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65" name="Freeform 1830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66" name="Freeform 1831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67" name="Freeform 1832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68" name="Freeform 1833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69" name="Freeform 1834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70" name="Freeform 1835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71" name="Freeform 1836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72" name="Freeform 1837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73" name="Freeform 1838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74" name="Freeform 1839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75" name="Freeform 1840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76" name="Freeform 1841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77" name="Freeform 1842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78" name="Freeform 1843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79" name="Freeform 1844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80" name="Freeform 1845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81" name="Freeform 1846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82" name="Freeform 1847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83" name="Freeform 1848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84" name="Freeform 1849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85" name="Freeform 1850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86" name="Freeform 1851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87" name="Freeform 1852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88" name="Freeform 1853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89" name="Freeform 1854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90" name="Freeform 1855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91" name="Freeform 1856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92" name="Freeform 1857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93" name="Freeform 1858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94" name="Freeform 1859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95" name="Freeform 1860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96" name="Freeform 1861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97" name="Freeform 1862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98" name="Freeform 1863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99" name="Freeform 1864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00" name="Freeform 1865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01" name="Freeform 1866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02" name="Freeform 1867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03" name="Freeform 1868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04" name="Freeform 1869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05" name="Freeform 1870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06" name="Freeform 1871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07" name="Freeform 1872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08" name="Freeform 1873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09" name="Freeform 1874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10" name="Freeform 1875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11" name="Freeform 1876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12" name="Freeform 1877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13" name="Freeform 1878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14" name="Freeform 1879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15" name="Freeform 1880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16" name="Freeform 1881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17" name="Freeform 1882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18" name="Freeform 1883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19" name="Freeform 1884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20" name="Freeform 1885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21" name="Freeform 1886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22" name="Freeform 1887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23" name="Freeform 1888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24" name="Freeform 1889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25" name="Freeform 1890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26" name="Freeform 1891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27" name="Freeform 1892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28" name="Freeform 1893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29" name="Freeform 1894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30" name="Freeform 1895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31" name="Freeform 1896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32" name="Freeform 1897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33" name="Freeform 1898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34" name="Freeform 1899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35" name="Freeform 1900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36" name="Freeform 1901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37" name="Freeform 1902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38" name="Freeform 1903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39" name="Freeform 1904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40" name="Freeform 1905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41" name="Freeform 1906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42" name="Freeform 1907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43" name="Freeform 1908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44" name="Freeform 1909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45" name="Freeform 1910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46" name="Freeform 1911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47" name="Freeform 1912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48" name="Freeform 1913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49" name="Freeform 1914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50" name="Freeform 1915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51" name="Freeform 1916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52" name="Freeform 1917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53" name="Freeform 1918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54" name="Freeform 1919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55" name="Freeform 1920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56" name="Freeform 1921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57" name="Freeform 1922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58" name="Freeform 1923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59" name="Freeform 1924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60" name="Freeform 1925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61" name="Freeform 1926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62" name="Freeform 1927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63" name="Freeform 1928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64" name="Freeform 1929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65" name="Freeform 1930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66" name="Freeform 1931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67" name="Freeform 1932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68" name="Freeform 1933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69" name="Freeform 1934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70" name="Freeform 1935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71" name="Freeform 1936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72" name="Freeform 1937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73" name="Freeform 1938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74" name="Freeform 1939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75" name="Freeform 1940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76" name="Freeform 1941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77" name="Freeform 1942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78" name="Freeform 1943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79" name="Freeform 1944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80" name="Freeform 1945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81" name="Freeform 1946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82" name="Freeform 1947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83" name="Freeform 1948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84" name="Freeform 1949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85" name="Freeform 1950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86" name="Freeform 1951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87" name="Freeform 1952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88" name="Freeform 1953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89" name="Freeform 1954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90" name="Freeform 1955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91" name="Freeform 1956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92" name="Freeform 1957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93" name="Freeform 1958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94" name="Freeform 1959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95" name="Freeform 1960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96" name="Freeform 1961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97" name="Freeform 1962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98" name="Freeform 1963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99" name="Freeform 1964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00" name="Freeform 1965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01" name="Freeform 1966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02" name="Freeform 1967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03" name="Freeform 1968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04" name="Freeform 1969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05" name="Freeform 1970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06" name="Freeform 1971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07" name="Freeform 1972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08" name="Freeform 1973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09" name="Freeform 1974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10" name="Freeform 1975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11" name="Freeform 1976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12" name="Freeform 1977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13" name="Freeform 1978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14" name="Freeform 1979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15" name="Freeform 1980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16" name="Freeform 1981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17" name="Freeform 1982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18" name="Freeform 1983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19" name="Freeform 1984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20" name="Freeform 1985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21" name="Freeform 1986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22" name="Freeform 1987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23" name="Freeform 1988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24" name="Freeform 1989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25" name="Freeform 1990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26" name="Freeform 1991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27" name="Freeform 1992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28" name="Freeform 1993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29" name="Freeform 1994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30" name="Freeform 1995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31" name="Freeform 1996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32" name="Freeform 1997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33" name="Freeform 1998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34" name="Freeform 1999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35" name="Freeform 2000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36" name="Freeform 2001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37" name="Freeform 2002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38" name="Freeform 2003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39" name="Freeform 2004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40" name="Freeform 2005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41" name="Freeform 2006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42" name="Freeform 2007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43" name="Freeform 2008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44" name="Freeform 2009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45" name="Freeform 2010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46" name="Freeform 2011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47" name="Freeform 2012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48" name="Freeform 2013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49" name="Freeform 2014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50" name="Freeform 2015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51" name="Freeform 2016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52" name="Freeform 2017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53" name="Freeform 2018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54" name="Freeform 2019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55" name="Freeform 2020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56" name="Freeform 2021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57" name="Freeform 2022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58" name="Freeform 2023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59" name="Freeform 2024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60" name="Freeform 2025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61" name="Freeform 2026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62" name="Freeform 2027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63" name="Freeform 2028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64" name="Freeform 2029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65" name="Freeform 2030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149" name="Text Box 556"/>
          <p:cNvSpPr txBox="1">
            <a:spLocks noChangeArrowheads="1"/>
          </p:cNvSpPr>
          <p:nvPr/>
        </p:nvSpPr>
        <p:spPr bwMode="auto">
          <a:xfrm>
            <a:off x="1074738" y="53975"/>
            <a:ext cx="7343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b="1" dirty="0" err="1" smtClean="0">
                <a:solidFill>
                  <a:prstClr val="black"/>
                </a:solidFill>
                <a:latin typeface="+mn-lt"/>
                <a:cs typeface="+mn-cs"/>
              </a:rPr>
              <a:t>Навигационно</a:t>
            </a:r>
            <a:r>
              <a:rPr lang="ru-RU" altLang="ru-RU" b="1" dirty="0" smtClean="0">
                <a:solidFill>
                  <a:prstClr val="black"/>
                </a:solidFill>
                <a:latin typeface="+mn-lt"/>
                <a:cs typeface="+mn-cs"/>
              </a:rPr>
              <a:t> – информационный центр</a:t>
            </a:r>
            <a:endParaRPr lang="ru-RU" altLang="ru-RU" b="1" dirty="0">
              <a:solidFill>
                <a:prstClr val="black"/>
              </a:solidFill>
              <a:latin typeface="+mn-lt"/>
              <a:cs typeface="+mn-cs"/>
            </a:endParaRPr>
          </a:p>
        </p:txBody>
      </p:sp>
      <p:sp>
        <p:nvSpPr>
          <p:cNvPr id="20486" name="TextBox 3"/>
          <p:cNvSpPr txBox="1">
            <a:spLocks noChangeArrowheads="1"/>
          </p:cNvSpPr>
          <p:nvPr/>
        </p:nvSpPr>
        <p:spPr bwMode="auto">
          <a:xfrm>
            <a:off x="2843213" y="536575"/>
            <a:ext cx="303053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РОНИС –  формируемые отчеты</a:t>
            </a:r>
          </a:p>
        </p:txBody>
      </p:sp>
      <p:sp>
        <p:nvSpPr>
          <p:cNvPr id="20487" name="TextBox 4"/>
          <p:cNvSpPr txBox="1">
            <a:spLocks noChangeArrowheads="1"/>
          </p:cNvSpPr>
          <p:nvPr/>
        </p:nvSpPr>
        <p:spPr bwMode="auto">
          <a:xfrm>
            <a:off x="590550" y="1027113"/>
            <a:ext cx="261620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Инструкции по маршруту  </a:t>
            </a:r>
          </a:p>
        </p:txBody>
      </p:sp>
      <p:pic>
        <p:nvPicPr>
          <p:cNvPr id="20488" name="Рисунок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3388" y="1557338"/>
            <a:ext cx="5354637" cy="4960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iStock_000007404286Small"/>
          <p:cNvPicPr>
            <a:picLocks noChangeAspect="1" noChangeArrowheads="1"/>
          </p:cNvPicPr>
          <p:nvPr/>
        </p:nvPicPr>
        <p:blipFill>
          <a:blip r:embed="rId2">
            <a:lum bright="78000" contrast="-6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2638" y="1123950"/>
            <a:ext cx="7831137" cy="547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Line 1535"/>
          <p:cNvSpPr>
            <a:spLocks noChangeShapeType="1"/>
          </p:cNvSpPr>
          <p:nvPr/>
        </p:nvSpPr>
        <p:spPr bwMode="auto">
          <a:xfrm>
            <a:off x="1052513" y="442913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076" name="Group 1536"/>
          <p:cNvGrpSpPr>
            <a:grpSpLocks noChangeAspect="1"/>
          </p:cNvGrpSpPr>
          <p:nvPr/>
        </p:nvGrpSpPr>
        <p:grpSpPr bwMode="auto">
          <a:xfrm>
            <a:off x="115888" y="136525"/>
            <a:ext cx="792162" cy="552450"/>
            <a:chOff x="1887" y="1539"/>
            <a:chExt cx="4004" cy="2793"/>
          </a:xfrm>
        </p:grpSpPr>
        <p:grpSp>
          <p:nvGrpSpPr>
            <p:cNvPr id="3080" name="Group 1537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3357" name="Group 1538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3374" name="Freeform 1539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375" name="Rectangle 15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376" name="Rectangle 15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377" name="Freeform 1542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378" name="Rectangle 15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379" name="Rectangle 15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380" name="Rectangle 15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381" name="Rectangle 15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382" name="Rectangle 15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383" name="Rectangle 15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384" name="Freeform 1549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385" name="Rectangle 15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386" name="Rectangle 15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387" name="Rectangle 15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388" name="Freeform 1553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389" name="Rectangle 15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390" name="Rectangle 15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391" name="Rectangle 15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392" name="Rectangle 15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393" name="Rectangle 15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394" name="Rectangle 15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395" name="Freeform 1560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396" name="Rectangle 15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397" name="Rectangle 156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398" name="Rectangle 15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399" name="Freeform 1564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400" name="Rectangle 156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01" name="Rectangle 15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02" name="Rectangle 15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03" name="Rectangle 15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04" name="Rectangle 15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05" name="Rectangle 15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06" name="Freeform 1571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407" name="Rectangle 15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08" name="Rectangle 157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09" name="Freeform 1574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410" name="Rectangle 157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11" name="Rectangle 15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12" name="Rectangle 15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13" name="Rectangle 15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14" name="Rectangle 15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15" name="Rectangle 15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16" name="Rectangle 15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17" name="Freeform 1582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418" name="Rectangle 15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19" name="Rectangle 158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20" name="Freeform 1585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421" name="Rectangle 158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22" name="Rectangle 15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23" name="Rectangle 15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24" name="Rectangle 15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25" name="Rectangle 15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26" name="Rectangle 15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27" name="Rectangle 15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28" name="Freeform 1593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429" name="Rectangle 15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30" name="Rectangle 159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31" name="Freeform 1596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432" name="Rectangle 159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33" name="Rectangle 15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34" name="Rectangle 15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35" name="Rectangle 16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36" name="Rectangle 16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37" name="Rectangle 16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38" name="Rectangle 16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39" name="Freeform 1604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440" name="Rectangle 16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41" name="Freeform 1606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442" name="Rectangle 16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43" name="Rectangle 160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44" name="Rectangle 16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45" name="Rectangle 16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46" name="Rectangle 16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47" name="Rectangle 16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48" name="Rectangle 16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49" name="Rectangle 16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50" name="Freeform 1615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451" name="Rectangle 16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52" name="Freeform 1617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453" name="Rectangle 161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54" name="Rectangle 16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55" name="Rectangle 16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56" name="Rectangle 16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57" name="Rectangle 16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58" name="Rectangle 16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59" name="Rectangle 16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60" name="Rectangle 16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61" name="Freeform 1626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462" name="Rectangle 16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63" name="Freeform 1628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464" name="Rectangle 162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65" name="Rectangle 16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66" name="Rectangle 16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67" name="Rectangle 16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68" name="Rectangle 16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69" name="Rectangle 16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70" name="Rectangle 16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71" name="Rectangle 16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72" name="Freeform 1637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473" name="Rectangle 16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74" name="Freeform 1639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475" name="Rectangle 16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76" name="Rectangle 16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77" name="Rectangle 16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78" name="Rectangle 16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79" name="Rectangle 16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80" name="Rectangle 16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81" name="Rectangle 16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82" name="Rectangle 16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83" name="Freeform 1648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484" name="Freeform 1649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485" name="Rectangle 16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86" name="Rectangle 16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87" name="Rectangle 16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88" name="Rectangle 16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89" name="Rectangle 16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90" name="Rectangle 16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91" name="Rectangle 16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92" name="Rectangle 16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93" name="Rectangle 16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94" name="Freeform 1659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495" name="Freeform 1660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496" name="Rectangle 166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97" name="Rectangle 16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98" name="Rectangle 16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499" name="Rectangle 16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00" name="Rectangle 16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01" name="Rectangle 1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02" name="Rectangle 16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03" name="Rectangle 16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04" name="Rectangle 16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05" name="Freeform 1670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06" name="Freeform 1671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07" name="Rectangle 167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08" name="Rectangle 16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09" name="Rectangle 16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10" name="Rectangle 16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11" name="Rectangle 16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12" name="Rectangle 16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13" name="Rectangle 16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14" name="Rectangle 16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15" name="Rectangle 16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16" name="Freeform 1681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17" name="Rectangle 168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18" name="Rectangle 168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19" name="Rectangle 16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20" name="Rectangle 16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21" name="Rectangle 16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22" name="Rectangle 16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23" name="Rectangle 16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24" name="Rectangle 16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25" name="Rectangle 16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26" name="Rectangle 16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27" name="Freeform 1692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28" name="Rectangle 169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29" name="Rectangle 169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30" name="Rectangle 16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31" name="Rectangle 16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32" name="Rectangle 16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33" name="Rectangle 16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34" name="Rectangle 16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35" name="Rectangle 17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36" name="Rectangle 17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37" name="Rectangle 17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38" name="Freeform 1703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39" name="Rectangle 170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40" name="Rectangle 170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41" name="Rectangle 17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42" name="Rectangle 17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43" name="Rectangle 170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44" name="Rectangle 170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45" name="Rectangle 171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46" name="Rectangle 171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47" name="Rectangle 171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48" name="Freeform 1713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49" name="Freeform 1714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50" name="Rectangle 171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51" name="Rectangle 171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52" name="Rectangle 171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53" name="Rectangle 171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54" name="Rectangle 171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55" name="Rectangle 172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56" name="Rectangle 172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57" name="Rectangle 172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58" name="Rectangle 172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59" name="Freeform 1724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60" name="Freeform 1725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61" name="Rectangle 172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62" name="Rectangle 172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63" name="Rectangle 172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64" name="Rectangle 172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65" name="Rectangle 17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66" name="Rectangle 17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67" name="Rectangle 17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68" name="Rectangle 17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69" name="Rectangle 17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70" name="Freeform 1735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71" name="Freeform 1736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72" name="Rectangle 17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3573" name="Rectangle 17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3358" name="Rectangle 1739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3359" name="Freeform 1740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60" name="Rectangle 1741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3361" name="Rectangle 1742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3362" name="Freeform 1743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63" name="Freeform 1744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64" name="Rectangle 1745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3365" name="Rectangle 1746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3366" name="Freeform 1747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67" name="Freeform 1748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68" name="Rectangle 1749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3369" name="Freeform 1750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70" name="Freeform 1751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71" name="Rectangle 1752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3372" name="Freeform 1753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73" name="Freeform 1754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081" name="Freeform 1755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82" name="Line 1756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3" name="Freeform 1757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84" name="Freeform 1758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85" name="Freeform 1759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86" name="Freeform 1760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87" name="Freeform 1761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88" name="Freeform 1762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89" name="Freeform 1763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90" name="Freeform 1764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91" name="Freeform 1765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92" name="Freeform 1766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93" name="Freeform 1767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94" name="Freeform 1768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095" name="Group 1769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3096" name="Freeform 1770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7" name="Freeform 1771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8" name="Freeform 1772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9" name="Freeform 1773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0" name="Freeform 1774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1" name="Freeform 1775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2" name="Freeform 1776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3" name="Freeform 1777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4" name="Freeform 1778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5" name="Freeform 1779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6" name="Freeform 1780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7" name="Freeform 1781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8" name="Freeform 1782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9" name="Freeform 1783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10" name="Freeform 1784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11" name="Freeform 1785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12" name="Freeform 1786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13" name="Freeform 1787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14" name="Freeform 1788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15" name="Freeform 1789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16" name="Freeform 1790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17" name="Freeform 1791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18" name="Freeform 1792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19" name="Freeform 1793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20" name="Freeform 1794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21" name="Freeform 1795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22" name="Freeform 1796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23" name="Freeform 1797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24" name="Freeform 1798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25" name="Freeform 1799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26" name="Freeform 1800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27" name="Freeform 1801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28" name="Freeform 1802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29" name="Freeform 1803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30" name="Freeform 1804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31" name="Freeform 1805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32" name="Freeform 1806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33" name="Freeform 1807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34" name="Freeform 1808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35" name="Freeform 1809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36" name="Freeform 1810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37" name="Freeform 1811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38" name="Freeform 1812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39" name="Freeform 1813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40" name="Freeform 1814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41" name="Freeform 1815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42" name="Freeform 1816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43" name="Freeform 1817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44" name="Freeform 1818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45" name="Freeform 1819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46" name="Freeform 1820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47" name="Freeform 1821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48" name="Freeform 1822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49" name="Freeform 1823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50" name="Freeform 1824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51" name="Freeform 1825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52" name="Freeform 1826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53" name="Freeform 1827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54" name="Freeform 1828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55" name="Freeform 1829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56" name="Freeform 1830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57" name="Freeform 1831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58" name="Freeform 1832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59" name="Freeform 1833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0" name="Freeform 1834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1" name="Freeform 1835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2" name="Freeform 1836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3" name="Freeform 1837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4" name="Freeform 1838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5" name="Freeform 1839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6" name="Freeform 1840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7" name="Freeform 1841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8" name="Freeform 1842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9" name="Freeform 1843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70" name="Freeform 1844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71" name="Freeform 1845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72" name="Freeform 1846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73" name="Freeform 1847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74" name="Freeform 1848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75" name="Freeform 1849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76" name="Freeform 1850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77" name="Freeform 1851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78" name="Freeform 1852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79" name="Freeform 1853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80" name="Freeform 1854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81" name="Freeform 1855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82" name="Freeform 1856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83" name="Freeform 1857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84" name="Freeform 1858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85" name="Freeform 1859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86" name="Freeform 1860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87" name="Freeform 1861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88" name="Freeform 1862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89" name="Freeform 1863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90" name="Freeform 1864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91" name="Freeform 1865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92" name="Freeform 1866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93" name="Freeform 1867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94" name="Freeform 1868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95" name="Freeform 1869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96" name="Freeform 1870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97" name="Freeform 1871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98" name="Freeform 1872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99" name="Freeform 1873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00" name="Freeform 1874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01" name="Freeform 1875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02" name="Freeform 1876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03" name="Freeform 1877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04" name="Freeform 1878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05" name="Freeform 1879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06" name="Freeform 1880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07" name="Freeform 1881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08" name="Freeform 1882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09" name="Freeform 1883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10" name="Freeform 1884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11" name="Freeform 1885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12" name="Freeform 1886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13" name="Freeform 1887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14" name="Freeform 1888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15" name="Freeform 1889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16" name="Freeform 1890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17" name="Freeform 1891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18" name="Freeform 1892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19" name="Freeform 1893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20" name="Freeform 1894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21" name="Freeform 1895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22" name="Freeform 1896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23" name="Freeform 1897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24" name="Freeform 1898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25" name="Freeform 1899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26" name="Freeform 1900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27" name="Freeform 1901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28" name="Freeform 1902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29" name="Freeform 1903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30" name="Freeform 1904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31" name="Freeform 1905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32" name="Freeform 1906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33" name="Freeform 1907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34" name="Freeform 1908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35" name="Freeform 1909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36" name="Freeform 1910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37" name="Freeform 1911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38" name="Freeform 1912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39" name="Freeform 1913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40" name="Freeform 1914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41" name="Freeform 1915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42" name="Freeform 1916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43" name="Freeform 1917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44" name="Freeform 1918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45" name="Freeform 1919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46" name="Freeform 1920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47" name="Freeform 1921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48" name="Freeform 1922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49" name="Freeform 1923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50" name="Freeform 1924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51" name="Freeform 1925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52" name="Freeform 1926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53" name="Freeform 1927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54" name="Freeform 1928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55" name="Freeform 1929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56" name="Freeform 1930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57" name="Freeform 1931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58" name="Freeform 1932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59" name="Freeform 1933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60" name="Freeform 1934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61" name="Freeform 1935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62" name="Freeform 1936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63" name="Freeform 1937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64" name="Freeform 1938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65" name="Freeform 1939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66" name="Freeform 1940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67" name="Freeform 1941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68" name="Freeform 1942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69" name="Freeform 1943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70" name="Freeform 1944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71" name="Freeform 1945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72" name="Freeform 1946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73" name="Freeform 1947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74" name="Freeform 1948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75" name="Freeform 1949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76" name="Freeform 1950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77" name="Freeform 1951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78" name="Freeform 1952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79" name="Freeform 1953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0" name="Freeform 1954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1" name="Freeform 1955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2" name="Freeform 1956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3" name="Freeform 1957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4" name="Freeform 1958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5" name="Freeform 1959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6" name="Freeform 1960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7" name="Freeform 1961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8" name="Freeform 1962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9" name="Freeform 1963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0" name="Freeform 1964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1" name="Freeform 1965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2" name="Freeform 1966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3" name="Freeform 1967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4" name="Freeform 1968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5" name="Freeform 1969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6" name="Freeform 1970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7" name="Freeform 1971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8" name="Freeform 1972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9" name="Freeform 1973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0" name="Freeform 1974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1" name="Freeform 1975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2" name="Freeform 1976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3" name="Freeform 1977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4" name="Freeform 1978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5" name="Freeform 1979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6" name="Freeform 1980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7" name="Freeform 1981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8" name="Freeform 1982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9" name="Freeform 1983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0" name="Freeform 1984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1" name="Freeform 1985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2" name="Freeform 1986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3" name="Freeform 1987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4" name="Freeform 1988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5" name="Freeform 1989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6" name="Freeform 1990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7" name="Freeform 1991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8" name="Freeform 1992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9" name="Freeform 1993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20" name="Freeform 1994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21" name="Freeform 1995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22" name="Freeform 1996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23" name="Freeform 1997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24" name="Freeform 1998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25" name="Freeform 1999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26" name="Freeform 2000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27" name="Freeform 2001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28" name="Freeform 2002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29" name="Freeform 2003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30" name="Freeform 2004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31" name="Freeform 2005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32" name="Freeform 2006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33" name="Freeform 2007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34" name="Freeform 2008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35" name="Freeform 2009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36" name="Freeform 2010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37" name="Freeform 2011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38" name="Freeform 2012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39" name="Freeform 2013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40" name="Freeform 2014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41" name="Freeform 2015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42" name="Freeform 2016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43" name="Freeform 2017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44" name="Freeform 2018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45" name="Freeform 2019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46" name="Freeform 2020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47" name="Freeform 2021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48" name="Freeform 2022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49" name="Freeform 2023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50" name="Freeform 2024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51" name="Freeform 2025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52" name="Freeform 2026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53" name="Freeform 2027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54" name="Freeform 2028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55" name="Freeform 2029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56" name="Freeform 2030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149" name="Text Box 556"/>
          <p:cNvSpPr txBox="1">
            <a:spLocks noChangeArrowheads="1"/>
          </p:cNvSpPr>
          <p:nvPr/>
        </p:nvSpPr>
        <p:spPr bwMode="auto">
          <a:xfrm>
            <a:off x="1074738" y="53975"/>
            <a:ext cx="7343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b="1" dirty="0" smtClean="0">
                <a:solidFill>
                  <a:prstClr val="black"/>
                </a:solidFill>
                <a:latin typeface="+mn-lt"/>
                <a:cs typeface="+mn-cs"/>
              </a:rPr>
              <a:t>ОАО «СКБ Камертон» – сетевой оператор в сфере навигации</a:t>
            </a:r>
            <a:endParaRPr lang="ru-RU" altLang="ru-RU" b="1" dirty="0">
              <a:solidFill>
                <a:prstClr val="black"/>
              </a:solidFill>
              <a:latin typeface="+mn-lt"/>
              <a:cs typeface="+mn-cs"/>
            </a:endParaRPr>
          </a:p>
        </p:txBody>
      </p:sp>
      <p:sp>
        <p:nvSpPr>
          <p:cNvPr id="31747" name="Rectangle 3"/>
          <p:cNvSpPr>
            <a:spLocks noChangeArrowheads="1"/>
          </p:cNvSpPr>
          <p:nvPr/>
        </p:nvSpPr>
        <p:spPr bwMode="auto">
          <a:xfrm>
            <a:off x="908050" y="690563"/>
            <a:ext cx="7192963" cy="79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fontAlgn="auto">
              <a:spcBef>
                <a:spcPct val="20000"/>
              </a:spcBef>
              <a:spcAft>
                <a:spcPts val="0"/>
              </a:spcAft>
              <a:buClr>
                <a:srgbClr val="EEECE1"/>
              </a:buClr>
              <a:buSzPct val="75000"/>
              <a:buFont typeface="Wingdings" pitchFamily="2" charset="2"/>
              <a:buNone/>
              <a:defRPr/>
            </a:pPr>
            <a:endParaRPr lang="ru-RU" sz="3400">
              <a:solidFill>
                <a:prstClr val="black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pitchFamily="34" charset="0"/>
              <a:cs typeface="+mn-cs"/>
            </a:endParaRPr>
          </a:p>
          <a:p>
            <a:pPr fontAlgn="auto">
              <a:spcBef>
                <a:spcPct val="20000"/>
              </a:spcBef>
              <a:spcAft>
                <a:spcPts val="0"/>
              </a:spcAft>
              <a:buClr>
                <a:srgbClr val="EEECE1"/>
              </a:buClr>
              <a:buSzPct val="75000"/>
              <a:buFont typeface="Wingdings" pitchFamily="2" charset="2"/>
              <a:buNone/>
              <a:defRPr/>
            </a:pPr>
            <a:endParaRPr lang="ru-RU" sz="3400">
              <a:solidFill>
                <a:prstClr val="black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pitchFamily="34" charset="0"/>
              <a:cs typeface="+mn-cs"/>
            </a:endParaRPr>
          </a:p>
        </p:txBody>
      </p:sp>
      <p:sp>
        <p:nvSpPr>
          <p:cNvPr id="3079" name="Прямоугольник 2"/>
          <p:cNvSpPr>
            <a:spLocks noChangeArrowheads="1"/>
          </p:cNvSpPr>
          <p:nvPr/>
        </p:nvSpPr>
        <p:spPr bwMode="auto">
          <a:xfrm>
            <a:off x="1074738" y="1268413"/>
            <a:ext cx="7146925" cy="5355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ru-RU" b="1" dirty="0"/>
              <a:t>Постановление Совета Министров Республики Беларусь</a:t>
            </a:r>
          </a:p>
          <a:p>
            <a:pPr algn="ctr"/>
            <a:r>
              <a:rPr lang="ru-RU" b="1" dirty="0"/>
              <a:t>10 января 2013 г. № 22  </a:t>
            </a:r>
          </a:p>
          <a:p>
            <a:pPr algn="ctr"/>
            <a:endParaRPr lang="ru-RU" b="1" dirty="0"/>
          </a:p>
          <a:p>
            <a:pPr algn="just"/>
            <a:r>
              <a:rPr lang="ru-RU" dirty="0"/>
              <a:t> </a:t>
            </a:r>
            <a:r>
              <a:rPr lang="ru-RU" b="1" dirty="0">
                <a:latin typeface="+mn-lt"/>
              </a:rPr>
              <a:t>В целях обеспечения единства технологического управления в сфере навигационной деятельности и оказания услуг в данной сфере Совет Министров Республики Беларусь ПОСТАНОВЛЯЕТ:</a:t>
            </a:r>
          </a:p>
          <a:p>
            <a:pPr algn="just"/>
            <a:endParaRPr lang="ru-RU" b="1" dirty="0">
              <a:latin typeface="+mn-lt"/>
            </a:endParaRPr>
          </a:p>
          <a:p>
            <a:pPr algn="just"/>
            <a:r>
              <a:rPr lang="ru-RU" b="1" dirty="0">
                <a:latin typeface="+mn-lt"/>
              </a:rPr>
              <a:t>  </a:t>
            </a:r>
            <a:r>
              <a:rPr lang="ru-RU" b="1" dirty="0" smtClean="0">
                <a:latin typeface="+mn-lt"/>
              </a:rPr>
              <a:t> Определить </a:t>
            </a:r>
            <a:r>
              <a:rPr lang="ru-RU" b="1" dirty="0">
                <a:latin typeface="+mn-lt"/>
              </a:rPr>
              <a:t>открытое акционерное общество «СКБ Камертон» сетевым оператором в сфере навигационной деятельности, осуществляющим оперативное управление и эксплуатацию Единой системы навигационно-временного обеспечения Республики Беларусь</a:t>
            </a:r>
            <a:r>
              <a:rPr lang="ru-RU" b="1" dirty="0" smtClean="0">
                <a:latin typeface="+mn-lt"/>
              </a:rPr>
              <a:t>.</a:t>
            </a:r>
          </a:p>
          <a:p>
            <a:pPr algn="just"/>
            <a:endParaRPr lang="ru-RU" b="1" dirty="0">
              <a:latin typeface="+mn-lt"/>
            </a:endParaRPr>
          </a:p>
          <a:p>
            <a:pPr algn="just"/>
            <a:r>
              <a:rPr lang="ru-RU" b="1" dirty="0" smtClean="0">
                <a:latin typeface="+mn-lt"/>
              </a:rPr>
              <a:t>       В структуру </a:t>
            </a:r>
            <a:r>
              <a:rPr lang="ru-RU" b="1" dirty="0">
                <a:latin typeface="+mn-lt"/>
              </a:rPr>
              <a:t>сетевого оператора входят навигационно-информационный центр и испытательный центр навигационных ресурсов, а также другие структурные подразделения, обеспечивающие качественное решение возложенных на сетевого оператора задач.</a:t>
            </a:r>
          </a:p>
          <a:p>
            <a:pPr algn="ctr"/>
            <a:endParaRPr lang="ru-RU" b="1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2" descr="iStock_000007404286Small"/>
          <p:cNvPicPr>
            <a:picLocks noChangeAspect="1" noChangeArrowheads="1"/>
          </p:cNvPicPr>
          <p:nvPr/>
        </p:nvPicPr>
        <p:blipFill>
          <a:blip r:embed="rId2">
            <a:lum bright="78000" contrast="-6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888" y="1196975"/>
            <a:ext cx="8851900" cy="511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7" name="Line 1535"/>
          <p:cNvSpPr>
            <a:spLocks noChangeShapeType="1"/>
          </p:cNvSpPr>
          <p:nvPr/>
        </p:nvSpPr>
        <p:spPr bwMode="auto">
          <a:xfrm>
            <a:off x="1052513" y="442913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21508" name="Group 1536"/>
          <p:cNvGrpSpPr>
            <a:grpSpLocks noChangeAspect="1"/>
          </p:cNvGrpSpPr>
          <p:nvPr/>
        </p:nvGrpSpPr>
        <p:grpSpPr bwMode="auto">
          <a:xfrm>
            <a:off x="115888" y="136525"/>
            <a:ext cx="792162" cy="552450"/>
            <a:chOff x="1887" y="1539"/>
            <a:chExt cx="4004" cy="2793"/>
          </a:xfrm>
        </p:grpSpPr>
        <p:grpSp>
          <p:nvGrpSpPr>
            <p:cNvPr id="21856" name="Group 1537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22133" name="Group 1538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22150" name="Freeform 1539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151" name="Rectangle 15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52" name="Rectangle 15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53" name="Freeform 1542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154" name="Rectangle 15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55" name="Rectangle 15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56" name="Rectangle 15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57" name="Rectangle 15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58" name="Rectangle 15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59" name="Rectangle 15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60" name="Freeform 1549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161" name="Rectangle 15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62" name="Rectangle 15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63" name="Rectangle 15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64" name="Freeform 1553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165" name="Rectangle 15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66" name="Rectangle 15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67" name="Rectangle 15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68" name="Rectangle 15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69" name="Rectangle 15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70" name="Rectangle 15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71" name="Freeform 1560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172" name="Rectangle 15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73" name="Rectangle 156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74" name="Rectangle 15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75" name="Freeform 1564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176" name="Rectangle 156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77" name="Rectangle 15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78" name="Rectangle 15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79" name="Rectangle 15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80" name="Rectangle 15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81" name="Rectangle 15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82" name="Freeform 1571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183" name="Rectangle 15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84" name="Rectangle 157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85" name="Freeform 1574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186" name="Rectangle 157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87" name="Rectangle 15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88" name="Rectangle 15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89" name="Rectangle 15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90" name="Rectangle 15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91" name="Rectangle 15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92" name="Rectangle 15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93" name="Freeform 1582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194" name="Rectangle 15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95" name="Rectangle 158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96" name="Freeform 1585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197" name="Rectangle 158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98" name="Rectangle 15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199" name="Rectangle 15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00" name="Rectangle 15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01" name="Rectangle 15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02" name="Rectangle 15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03" name="Rectangle 15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04" name="Freeform 1593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205" name="Rectangle 15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06" name="Rectangle 159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07" name="Freeform 1596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208" name="Rectangle 159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09" name="Rectangle 15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10" name="Rectangle 15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11" name="Rectangle 16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12" name="Rectangle 16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13" name="Rectangle 16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14" name="Rectangle 16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15" name="Freeform 1604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216" name="Rectangle 16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17" name="Freeform 1606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218" name="Rectangle 16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19" name="Rectangle 160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20" name="Rectangle 16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21" name="Rectangle 16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22" name="Rectangle 16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23" name="Rectangle 16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24" name="Rectangle 16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25" name="Rectangle 16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26" name="Freeform 1615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227" name="Rectangle 16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28" name="Freeform 1617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229" name="Rectangle 161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30" name="Rectangle 16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31" name="Rectangle 16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32" name="Rectangle 16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33" name="Rectangle 16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34" name="Rectangle 16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35" name="Rectangle 16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36" name="Rectangle 16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37" name="Freeform 1626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238" name="Rectangle 16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39" name="Freeform 1628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240" name="Rectangle 162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41" name="Rectangle 16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42" name="Rectangle 16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43" name="Rectangle 16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44" name="Rectangle 16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45" name="Rectangle 16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46" name="Rectangle 16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47" name="Rectangle 16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48" name="Freeform 1637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249" name="Rectangle 16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50" name="Freeform 1639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251" name="Rectangle 16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52" name="Rectangle 16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53" name="Rectangle 16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54" name="Rectangle 16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55" name="Rectangle 16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56" name="Rectangle 16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57" name="Rectangle 16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58" name="Rectangle 16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59" name="Freeform 1648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260" name="Freeform 1649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261" name="Rectangle 16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62" name="Rectangle 16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63" name="Rectangle 16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64" name="Rectangle 16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65" name="Rectangle 16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66" name="Rectangle 16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67" name="Rectangle 16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68" name="Rectangle 16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69" name="Rectangle 16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70" name="Freeform 1659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271" name="Freeform 1660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272" name="Rectangle 166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73" name="Rectangle 16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74" name="Rectangle 16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75" name="Rectangle 16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76" name="Rectangle 16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77" name="Rectangle 1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78" name="Rectangle 16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79" name="Rectangle 16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80" name="Rectangle 16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81" name="Freeform 1670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282" name="Freeform 1671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283" name="Rectangle 167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84" name="Rectangle 16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85" name="Rectangle 16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86" name="Rectangle 16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87" name="Rectangle 16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88" name="Rectangle 16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89" name="Rectangle 16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90" name="Rectangle 16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91" name="Rectangle 16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92" name="Freeform 1681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293" name="Rectangle 168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94" name="Rectangle 168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95" name="Rectangle 16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96" name="Rectangle 16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97" name="Rectangle 16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98" name="Rectangle 16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299" name="Rectangle 16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00" name="Rectangle 16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01" name="Rectangle 16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02" name="Rectangle 16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03" name="Freeform 1692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304" name="Rectangle 169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05" name="Rectangle 169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06" name="Rectangle 16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07" name="Rectangle 16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08" name="Rectangle 16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09" name="Rectangle 16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10" name="Rectangle 16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11" name="Rectangle 17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12" name="Rectangle 17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13" name="Rectangle 17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14" name="Freeform 1703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315" name="Rectangle 170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16" name="Rectangle 170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17" name="Rectangle 17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18" name="Rectangle 17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19" name="Rectangle 170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20" name="Rectangle 170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21" name="Rectangle 171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22" name="Rectangle 171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23" name="Rectangle 171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24" name="Freeform 1713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325" name="Freeform 1714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326" name="Rectangle 171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27" name="Rectangle 171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28" name="Rectangle 171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29" name="Rectangle 171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30" name="Rectangle 171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31" name="Rectangle 172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32" name="Rectangle 172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33" name="Rectangle 172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34" name="Rectangle 172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35" name="Freeform 1724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336" name="Freeform 1725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337" name="Rectangle 172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38" name="Rectangle 172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39" name="Rectangle 172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40" name="Rectangle 172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41" name="Rectangle 17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42" name="Rectangle 17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43" name="Rectangle 17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44" name="Rectangle 17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45" name="Rectangle 17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46" name="Freeform 1735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347" name="Freeform 1736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348" name="Rectangle 17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349" name="Rectangle 17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22134" name="Rectangle 1739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2135" name="Freeform 1740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36" name="Rectangle 1741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2137" name="Rectangle 1742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2138" name="Freeform 1743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39" name="Freeform 1744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40" name="Rectangle 1745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2141" name="Rectangle 1746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2142" name="Freeform 1747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43" name="Freeform 1748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44" name="Rectangle 1749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2145" name="Freeform 1750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46" name="Freeform 1751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47" name="Rectangle 1752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2148" name="Freeform 1753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49" name="Freeform 1754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857" name="Freeform 1755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858" name="Line 1756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59" name="Freeform 1757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860" name="Freeform 1758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861" name="Freeform 1759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862" name="Freeform 1760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863" name="Freeform 1761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864" name="Freeform 1762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865" name="Freeform 1763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866" name="Freeform 1764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867" name="Freeform 1765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868" name="Freeform 1766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869" name="Freeform 1767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870" name="Freeform 1768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21871" name="Group 1769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21872" name="Freeform 1770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73" name="Freeform 1771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74" name="Freeform 1772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75" name="Freeform 1773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76" name="Freeform 1774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77" name="Freeform 1775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78" name="Freeform 1776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79" name="Freeform 1777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80" name="Freeform 1778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81" name="Freeform 1779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82" name="Freeform 1780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83" name="Freeform 1781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84" name="Freeform 1782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85" name="Freeform 1783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86" name="Freeform 1784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87" name="Freeform 1785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88" name="Freeform 1786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89" name="Freeform 1787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90" name="Freeform 1788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91" name="Freeform 1789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92" name="Freeform 1790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93" name="Freeform 1791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94" name="Freeform 1792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95" name="Freeform 1793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96" name="Freeform 1794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97" name="Freeform 1795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98" name="Freeform 1796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99" name="Freeform 1797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00" name="Freeform 1798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01" name="Freeform 1799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02" name="Freeform 1800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03" name="Freeform 1801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04" name="Freeform 1802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05" name="Freeform 1803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06" name="Freeform 1804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07" name="Freeform 1805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08" name="Freeform 1806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09" name="Freeform 1807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10" name="Freeform 1808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11" name="Freeform 1809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12" name="Freeform 1810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13" name="Freeform 1811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14" name="Freeform 1812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15" name="Freeform 1813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16" name="Freeform 1814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17" name="Freeform 1815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18" name="Freeform 1816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19" name="Freeform 1817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20" name="Freeform 1818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21" name="Freeform 1819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22" name="Freeform 1820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23" name="Freeform 1821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24" name="Freeform 1822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25" name="Freeform 1823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26" name="Freeform 1824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27" name="Freeform 1825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28" name="Freeform 1826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29" name="Freeform 1827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30" name="Freeform 1828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31" name="Freeform 1829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32" name="Freeform 1830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33" name="Freeform 1831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34" name="Freeform 1832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35" name="Freeform 1833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36" name="Freeform 1834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37" name="Freeform 1835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38" name="Freeform 1836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39" name="Freeform 1837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40" name="Freeform 1838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41" name="Freeform 1839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42" name="Freeform 1840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43" name="Freeform 1841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44" name="Freeform 1842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45" name="Freeform 1843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46" name="Freeform 1844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47" name="Freeform 1845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48" name="Freeform 1846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49" name="Freeform 1847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50" name="Freeform 1848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51" name="Freeform 1849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52" name="Freeform 1850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53" name="Freeform 1851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54" name="Freeform 1852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55" name="Freeform 1853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56" name="Freeform 1854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57" name="Freeform 1855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58" name="Freeform 1856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59" name="Freeform 1857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60" name="Freeform 1858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61" name="Freeform 1859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62" name="Freeform 1860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63" name="Freeform 1861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64" name="Freeform 1862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65" name="Freeform 1863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66" name="Freeform 1864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67" name="Freeform 1865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68" name="Freeform 1866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69" name="Freeform 1867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70" name="Freeform 1868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71" name="Freeform 1869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72" name="Freeform 1870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73" name="Freeform 1871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74" name="Freeform 1872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75" name="Freeform 1873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76" name="Freeform 1874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77" name="Freeform 1875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78" name="Freeform 1876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79" name="Freeform 1877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80" name="Freeform 1878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81" name="Freeform 1879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82" name="Freeform 1880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83" name="Freeform 1881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84" name="Freeform 1882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85" name="Freeform 1883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86" name="Freeform 1884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87" name="Freeform 1885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88" name="Freeform 1886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89" name="Freeform 1887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90" name="Freeform 1888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91" name="Freeform 1889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92" name="Freeform 1890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93" name="Freeform 1891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94" name="Freeform 1892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95" name="Freeform 1893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96" name="Freeform 1894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97" name="Freeform 1895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98" name="Freeform 1896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99" name="Freeform 1897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00" name="Freeform 1898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01" name="Freeform 1899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02" name="Freeform 1900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03" name="Freeform 1901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04" name="Freeform 1902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05" name="Freeform 1903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06" name="Freeform 1904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07" name="Freeform 1905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08" name="Freeform 1906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09" name="Freeform 1907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10" name="Freeform 1908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11" name="Freeform 1909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12" name="Freeform 1910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13" name="Freeform 1911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14" name="Freeform 1912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15" name="Freeform 1913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16" name="Freeform 1914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17" name="Freeform 1915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18" name="Freeform 1916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19" name="Freeform 1917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20" name="Freeform 1918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21" name="Freeform 1919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22" name="Freeform 1920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23" name="Freeform 1921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24" name="Freeform 1922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25" name="Freeform 1923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26" name="Freeform 1924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27" name="Freeform 1925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28" name="Freeform 1926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29" name="Freeform 1927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30" name="Freeform 1928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31" name="Freeform 1929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32" name="Freeform 1930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33" name="Freeform 1931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34" name="Freeform 1932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35" name="Freeform 1933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36" name="Freeform 1934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37" name="Freeform 1935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38" name="Freeform 1936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39" name="Freeform 1937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40" name="Freeform 1938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41" name="Freeform 1939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42" name="Freeform 1940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43" name="Freeform 1941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44" name="Freeform 1942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45" name="Freeform 1943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46" name="Freeform 1944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47" name="Freeform 1945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48" name="Freeform 1946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49" name="Freeform 1947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50" name="Freeform 1948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51" name="Freeform 1949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52" name="Freeform 1950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53" name="Freeform 1951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54" name="Freeform 1952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55" name="Freeform 1953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56" name="Freeform 1954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57" name="Freeform 1955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58" name="Freeform 1956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59" name="Freeform 1957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60" name="Freeform 1958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61" name="Freeform 1959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62" name="Freeform 1960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63" name="Freeform 1961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64" name="Freeform 1962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65" name="Freeform 1963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66" name="Freeform 1964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67" name="Freeform 1965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68" name="Freeform 1966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69" name="Freeform 1967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70" name="Freeform 1968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71" name="Freeform 1969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72" name="Freeform 1970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73" name="Freeform 1971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74" name="Freeform 1972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75" name="Freeform 1973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76" name="Freeform 1974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77" name="Freeform 1975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78" name="Freeform 1976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79" name="Freeform 1977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80" name="Freeform 1978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81" name="Freeform 1979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82" name="Freeform 1980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83" name="Freeform 1981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84" name="Freeform 1982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85" name="Freeform 1983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86" name="Freeform 1984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87" name="Freeform 1985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88" name="Freeform 1986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89" name="Freeform 1987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90" name="Freeform 1988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91" name="Freeform 1989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92" name="Freeform 1990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93" name="Freeform 1991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94" name="Freeform 1992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95" name="Freeform 1993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96" name="Freeform 1994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97" name="Freeform 1995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98" name="Freeform 1996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99" name="Freeform 1997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00" name="Freeform 1998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01" name="Freeform 1999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02" name="Freeform 2000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03" name="Freeform 2001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04" name="Freeform 2002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05" name="Freeform 2003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06" name="Freeform 2004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07" name="Freeform 2005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08" name="Freeform 2006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09" name="Freeform 2007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10" name="Freeform 2008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11" name="Freeform 2009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12" name="Freeform 2010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13" name="Freeform 2011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14" name="Freeform 2012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15" name="Freeform 2013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16" name="Freeform 2014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17" name="Freeform 2015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18" name="Freeform 2016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19" name="Freeform 2017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20" name="Freeform 2018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21" name="Freeform 2019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22" name="Freeform 2020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23" name="Freeform 2021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24" name="Freeform 2022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25" name="Freeform 2023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26" name="Freeform 2024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27" name="Freeform 2025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28" name="Freeform 2026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29" name="Freeform 2027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30" name="Freeform 2028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31" name="Freeform 2029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32" name="Freeform 2030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149" name="Text Box 556"/>
          <p:cNvSpPr txBox="1">
            <a:spLocks noChangeArrowheads="1"/>
          </p:cNvSpPr>
          <p:nvPr/>
        </p:nvSpPr>
        <p:spPr bwMode="auto">
          <a:xfrm>
            <a:off x="1074738" y="53975"/>
            <a:ext cx="7343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b="1" dirty="0" err="1" smtClean="0">
                <a:solidFill>
                  <a:prstClr val="black"/>
                </a:solidFill>
                <a:latin typeface="+mn-lt"/>
                <a:cs typeface="+mn-cs"/>
              </a:rPr>
              <a:t>Навигационно</a:t>
            </a:r>
            <a:r>
              <a:rPr lang="ru-RU" altLang="ru-RU" b="1" dirty="0" smtClean="0">
                <a:solidFill>
                  <a:prstClr val="black"/>
                </a:solidFill>
                <a:latin typeface="+mn-lt"/>
                <a:cs typeface="+mn-cs"/>
              </a:rPr>
              <a:t> – информационный центр</a:t>
            </a:r>
            <a:endParaRPr lang="ru-RU" altLang="ru-RU" b="1" dirty="0">
              <a:solidFill>
                <a:prstClr val="black"/>
              </a:solidFill>
              <a:latin typeface="+mn-lt"/>
              <a:cs typeface="+mn-cs"/>
            </a:endParaRPr>
          </a:p>
        </p:txBody>
      </p:sp>
      <p:sp>
        <p:nvSpPr>
          <p:cNvPr id="21510" name="TextBox 3"/>
          <p:cNvSpPr txBox="1">
            <a:spLocks noChangeArrowheads="1"/>
          </p:cNvSpPr>
          <p:nvPr/>
        </p:nvSpPr>
        <p:spPr bwMode="auto">
          <a:xfrm>
            <a:off x="2843213" y="536575"/>
            <a:ext cx="25923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РОНИС –  выгрузка данных</a:t>
            </a:r>
          </a:p>
        </p:txBody>
      </p:sp>
      <p:sp>
        <p:nvSpPr>
          <p:cNvPr id="21511" name="TextBox 4"/>
          <p:cNvSpPr txBox="1">
            <a:spLocks noChangeArrowheads="1"/>
          </p:cNvSpPr>
          <p:nvPr/>
        </p:nvSpPr>
        <p:spPr bwMode="auto">
          <a:xfrm>
            <a:off x="492125" y="1027113"/>
            <a:ext cx="634841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1. Список точек доставки по маршрутам в цифровом формате</a:t>
            </a:r>
            <a:r>
              <a:rPr lang="en-US" sz="1600" b="1"/>
              <a:t> (*.csv)</a:t>
            </a:r>
            <a:endParaRPr lang="ru-RU" sz="1600" b="1"/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500063" y="1484313"/>
          <a:ext cx="8229600" cy="3970332"/>
        </p:xfrm>
        <a:graphic>
          <a:graphicData uri="http://schemas.openxmlformats.org/drawingml/2006/table">
            <a:tbl>
              <a:tblPr/>
              <a:tblGrid>
                <a:gridCol w="633703"/>
                <a:gridCol w="674243"/>
                <a:gridCol w="785194"/>
                <a:gridCol w="1672804"/>
                <a:gridCol w="1749617"/>
                <a:gridCol w="554756"/>
                <a:gridCol w="648638"/>
                <a:gridCol w="733986"/>
                <a:gridCol w="418201"/>
                <a:gridCol w="358458"/>
              </a:tblGrid>
              <a:tr h="2807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RouteName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403" marR="6403" marT="640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VehicleName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403" marR="6403" marT="640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DriverName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403" marR="6403" marT="640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Name</a:t>
                      </a:r>
                    </a:p>
                  </a:txBody>
                  <a:tcPr marL="6403" marR="6403" marT="640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Address</a:t>
                      </a:r>
                    </a:p>
                  </a:txBody>
                  <a:tcPr marL="6403" marR="6403" marT="640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ArriveDate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403" marR="6403" marT="640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ArriveTime</a:t>
                      </a:r>
                      <a:r>
                        <a:rPr lang="ru-RU" sz="9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</a:t>
                      </a:r>
                      <a:r>
                        <a:rPr lang="en-US" sz="9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String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403" marR="6403" marT="640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OrderNumber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403" marR="6403" marT="640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Weight</a:t>
                      </a:r>
                    </a:p>
                  </a:txBody>
                  <a:tcPr marL="6403" marR="6403" marT="640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Items</a:t>
                      </a:r>
                    </a:p>
                  </a:txBody>
                  <a:tcPr marL="6403" marR="6403" marT="640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806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 6787-5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Чеботаев</a:t>
                      </a:r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А.М.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ОАО Молодея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г.Молодечно, ул.Нагорная 7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8:00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806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 6787-5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Чеботаев А.М.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Ключмастер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 Молодечно, ул. 17 Сентября, 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8:06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806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 6787-5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Чеботаев А.М.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маг.№5 Чыгуначны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г.Молодечно, ул.Притыцкого, 2а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8:27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139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806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 6787-5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Чеботаев А.М.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Эконика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г.Молодечно</a:t>
                      </a:r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,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ул.Притыцкого</a:t>
                      </a:r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, 2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8:48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806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 6787-5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Чеботаев А.М.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Эконика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г.Молодечно</a:t>
                      </a:r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,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ул.Притыцкого</a:t>
                      </a:r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, 2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9:08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84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806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 6787-5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Чеботаев А.М.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Евроторг 19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г.Молодечно, ул.Громадовская, 8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9:30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102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519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34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806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 6787-5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Чеботаев А.М.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маг.№5 Молодечноторга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г.Молодечно, ул.Притыцкого, 27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9:53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806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 6787-5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Чеботаев А.М.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Белмаркеткомпани 10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г.Молодечно, ул.В.Гостинец, 75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10:18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48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387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806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 6787-5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Чеботаев А.М.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маг.№15 Кооператор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г.Молодечно, ул.Дроздовича, 2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10:39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50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140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806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 6787-5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Чеботаев А.М.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Мода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г.Молодечно, ул.В.Гостинец, 44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11:01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806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 6787-5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Чеботаев А.М.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Доброном 2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г.Молодечно, ул.Галицкого, 10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11:22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130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806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 6787-5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Чеботаев А.М.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поликлиника №2 Молодечненской ЦРБ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г.Молодечно, ул.В.Гостинец, 67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11:44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806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 6787-5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Чеботаев А.М.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Белмаркеткомпани 2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г.Молодечно, ул.В.Гостинец, 67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12:04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478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806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 6787-5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Чеботаев А.М.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столовая №15 Молодечненского ЗМК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г.Молодечно, ул.В.Гостинец, 31а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12:31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368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806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 6787-5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Чеботаев А.М.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столовая №14 Молодечненского ЗМК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г.Молодечно, ул.В.Гостинец, 31а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12:51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169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806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 6787-5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Чеботаев А.М.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Белхол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г.Молодечно, ул.В.Гостинец, 31а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13:11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806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 6787-5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Чеботаев А.М.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маг. Продукты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г.Молодечно, ул.В.Гостинец, 2б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13:35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806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 6787-5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Чеботаев А.М.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КХП 2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г.Молодечно, ул.Элеваторная, 7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13:59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117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806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 6787-5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Чеботаев А.М.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Белтиз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г.Молодечно, ул.В.Гостинец, 55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14:20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800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 6787-5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Чеботаев А.М.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ТПК Локомотивного депо Минского отделения БелЖД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г.Молодечно, ул.Либаво-Роменская, 28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14:43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46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138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806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 6787-5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Чеботаев А.М.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маг. По дороге в гости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г.Молодечно, ул.Вокзальная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15:08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67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806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 6787-5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Чеботаев А.М.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маг. Продукты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г.Молодечно</a:t>
                      </a:r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,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ул.Вокзальная</a:t>
                      </a:r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, 4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15:29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54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806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 6787-5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Чеботаев А.М.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ОАО Молодея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г.Молодечно, ул.Нагорная 7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15:57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806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007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OAB 6438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Улешко К.Л.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ОАО Молодея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г.Молодечно, ул.Нагорная 7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8:00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806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007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OAB 6438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Улешко К.Л.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Ф-л Пишевой комбинат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г.Молодечно, ул.Либаво-Роменская, 159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8:04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806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007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OAB 6438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Улешко К.Л.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Бахар и К 2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г.Молодечно, ул.Космонавтов, 6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8:28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47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91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806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007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OAB 6438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Улешко К.Л.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Бахар и К 2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г.Молодечно, ул.Космонавтов, 6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8:48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92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806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007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OAB 6438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Улешко К.Л.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пиццерия Пингвин-1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г.Молодечно, ул.Притыцкого, 10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16.12.2013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9:12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82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</a:t>
                      </a:r>
                    </a:p>
                  </a:txBody>
                  <a:tcPr marL="6403" marR="6403" marT="640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1855" name="TextBox 503"/>
          <p:cNvSpPr txBox="1">
            <a:spLocks noChangeArrowheads="1"/>
          </p:cNvSpPr>
          <p:nvPr/>
        </p:nvSpPr>
        <p:spPr bwMode="auto">
          <a:xfrm>
            <a:off x="546100" y="5661025"/>
            <a:ext cx="8202613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just"/>
            <a:r>
              <a:rPr lang="ru-RU" sz="1600" b="1"/>
              <a:t>2. Маршруты движения ТС в графическом формате </a:t>
            </a:r>
            <a:r>
              <a:rPr lang="en-US" sz="1600" b="1"/>
              <a:t>(*.grf) </a:t>
            </a:r>
            <a:r>
              <a:rPr lang="ru-RU" sz="1600" b="1"/>
              <a:t>для загрузки в подсистему навигационно-временного обеспечения и навигационные терминалы транспортных средств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2" descr="iStock_000007404286Small"/>
          <p:cNvPicPr>
            <a:picLocks noChangeAspect="1" noChangeArrowheads="1"/>
          </p:cNvPicPr>
          <p:nvPr/>
        </p:nvPicPr>
        <p:blipFill>
          <a:blip r:embed="rId2">
            <a:lum bright="78000" contrast="-6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888" y="1196975"/>
            <a:ext cx="8851900" cy="511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1" name="Line 1535"/>
          <p:cNvSpPr>
            <a:spLocks noChangeShapeType="1"/>
          </p:cNvSpPr>
          <p:nvPr/>
        </p:nvSpPr>
        <p:spPr bwMode="auto">
          <a:xfrm>
            <a:off x="1052513" y="442913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22532" name="Group 1536"/>
          <p:cNvGrpSpPr>
            <a:grpSpLocks noChangeAspect="1"/>
          </p:cNvGrpSpPr>
          <p:nvPr/>
        </p:nvGrpSpPr>
        <p:grpSpPr bwMode="auto">
          <a:xfrm>
            <a:off x="115888" y="136525"/>
            <a:ext cx="792162" cy="552450"/>
            <a:chOff x="1887" y="1539"/>
            <a:chExt cx="4004" cy="2793"/>
          </a:xfrm>
        </p:grpSpPr>
        <p:grpSp>
          <p:nvGrpSpPr>
            <p:cNvPr id="22537" name="Group 1537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22814" name="Group 1538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22831" name="Freeform 1539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32" name="Rectangle 15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33" name="Rectangle 15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34" name="Freeform 1542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35" name="Rectangle 15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36" name="Rectangle 15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37" name="Rectangle 15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38" name="Rectangle 15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39" name="Rectangle 15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40" name="Rectangle 15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41" name="Freeform 1549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42" name="Rectangle 15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43" name="Rectangle 15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44" name="Rectangle 15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45" name="Freeform 1553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46" name="Rectangle 15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47" name="Rectangle 15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48" name="Rectangle 15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49" name="Rectangle 15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50" name="Rectangle 15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51" name="Rectangle 15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52" name="Freeform 1560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53" name="Rectangle 15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54" name="Rectangle 156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55" name="Rectangle 15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56" name="Freeform 1564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57" name="Rectangle 156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58" name="Rectangle 15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59" name="Rectangle 15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60" name="Rectangle 15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61" name="Rectangle 15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62" name="Rectangle 15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63" name="Freeform 1571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64" name="Rectangle 15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65" name="Rectangle 157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66" name="Freeform 1574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67" name="Rectangle 157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68" name="Rectangle 15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69" name="Rectangle 15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70" name="Rectangle 15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71" name="Rectangle 15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72" name="Rectangle 15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73" name="Rectangle 15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74" name="Freeform 1582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75" name="Rectangle 15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76" name="Rectangle 158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77" name="Freeform 1585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78" name="Rectangle 158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79" name="Rectangle 15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80" name="Rectangle 15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81" name="Rectangle 15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82" name="Rectangle 15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83" name="Rectangle 15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84" name="Rectangle 15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85" name="Freeform 1593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86" name="Rectangle 15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87" name="Rectangle 159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88" name="Freeform 1596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89" name="Rectangle 159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90" name="Rectangle 15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91" name="Rectangle 15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92" name="Rectangle 16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93" name="Rectangle 16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94" name="Rectangle 16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95" name="Rectangle 16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96" name="Freeform 1604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97" name="Rectangle 16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898" name="Freeform 1606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99" name="Rectangle 16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00" name="Rectangle 160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01" name="Rectangle 16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02" name="Rectangle 16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03" name="Rectangle 16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04" name="Rectangle 16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05" name="Rectangle 16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06" name="Rectangle 16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07" name="Freeform 1615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908" name="Rectangle 16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09" name="Freeform 1617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910" name="Rectangle 161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11" name="Rectangle 16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12" name="Rectangle 16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13" name="Rectangle 16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14" name="Rectangle 16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15" name="Rectangle 16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16" name="Rectangle 16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17" name="Rectangle 16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18" name="Freeform 1626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919" name="Rectangle 16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20" name="Freeform 1628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921" name="Rectangle 162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22" name="Rectangle 16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23" name="Rectangle 16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24" name="Rectangle 16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25" name="Rectangle 16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26" name="Rectangle 16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27" name="Rectangle 16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28" name="Rectangle 16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29" name="Freeform 1637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930" name="Rectangle 16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31" name="Freeform 1639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932" name="Rectangle 16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33" name="Rectangle 16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34" name="Rectangle 16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35" name="Rectangle 16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36" name="Rectangle 16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37" name="Rectangle 16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38" name="Rectangle 16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39" name="Rectangle 16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40" name="Freeform 1648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941" name="Freeform 1649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942" name="Rectangle 16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43" name="Rectangle 16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44" name="Rectangle 16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45" name="Rectangle 16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46" name="Rectangle 16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47" name="Rectangle 16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48" name="Rectangle 16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49" name="Rectangle 16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50" name="Rectangle 16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51" name="Freeform 1659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952" name="Freeform 1660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953" name="Rectangle 166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54" name="Rectangle 16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55" name="Rectangle 16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56" name="Rectangle 16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57" name="Rectangle 16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58" name="Rectangle 1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59" name="Rectangle 16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60" name="Rectangle 16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61" name="Rectangle 16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62" name="Freeform 1670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963" name="Freeform 1671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964" name="Rectangle 167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65" name="Rectangle 16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66" name="Rectangle 16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67" name="Rectangle 16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68" name="Rectangle 16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69" name="Rectangle 16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70" name="Rectangle 16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71" name="Rectangle 16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72" name="Rectangle 16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73" name="Freeform 1681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974" name="Rectangle 168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75" name="Rectangle 168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76" name="Rectangle 16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77" name="Rectangle 16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78" name="Rectangle 16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79" name="Rectangle 16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80" name="Rectangle 16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81" name="Rectangle 16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82" name="Rectangle 16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83" name="Rectangle 16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84" name="Freeform 1692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985" name="Rectangle 169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86" name="Rectangle 169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87" name="Rectangle 16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88" name="Rectangle 16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89" name="Rectangle 16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90" name="Rectangle 16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91" name="Rectangle 16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92" name="Rectangle 17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93" name="Rectangle 17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94" name="Rectangle 17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95" name="Freeform 1703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996" name="Rectangle 170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97" name="Rectangle 170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98" name="Rectangle 17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2999" name="Rectangle 17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000" name="Rectangle 170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001" name="Rectangle 170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002" name="Rectangle 171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003" name="Rectangle 171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004" name="Rectangle 171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005" name="Freeform 1713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006" name="Freeform 1714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007" name="Rectangle 171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008" name="Rectangle 171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009" name="Rectangle 171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010" name="Rectangle 171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011" name="Rectangle 171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012" name="Rectangle 172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013" name="Rectangle 172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014" name="Rectangle 172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015" name="Rectangle 172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016" name="Freeform 1724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017" name="Freeform 1725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018" name="Rectangle 172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019" name="Rectangle 172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020" name="Rectangle 172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021" name="Rectangle 172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022" name="Rectangle 17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023" name="Rectangle 17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024" name="Rectangle 17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025" name="Rectangle 17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026" name="Rectangle 17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027" name="Freeform 1735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028" name="Freeform 1736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029" name="Rectangle 17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030" name="Rectangle 17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22815" name="Rectangle 1739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2816" name="Freeform 1740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17" name="Rectangle 1741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2818" name="Rectangle 1742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2819" name="Freeform 1743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20" name="Freeform 1744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21" name="Rectangle 1745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2822" name="Rectangle 1746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2823" name="Freeform 1747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24" name="Freeform 1748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25" name="Rectangle 1749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2826" name="Freeform 1750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27" name="Freeform 1751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28" name="Rectangle 1752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2829" name="Freeform 1753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30" name="Freeform 1754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538" name="Freeform 1755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39" name="Line 1756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40" name="Freeform 1757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41" name="Freeform 1758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42" name="Freeform 1759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43" name="Freeform 1760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44" name="Freeform 1761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45" name="Freeform 1762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46" name="Freeform 1763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47" name="Freeform 1764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48" name="Freeform 1765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49" name="Freeform 1766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50" name="Freeform 1767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51" name="Freeform 1768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22552" name="Group 1769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22553" name="Freeform 1770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54" name="Freeform 1771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55" name="Freeform 1772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56" name="Freeform 1773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57" name="Freeform 1774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58" name="Freeform 1775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59" name="Freeform 1776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60" name="Freeform 1777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61" name="Freeform 1778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62" name="Freeform 1779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63" name="Freeform 1780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64" name="Freeform 1781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65" name="Freeform 1782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66" name="Freeform 1783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67" name="Freeform 1784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68" name="Freeform 1785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69" name="Freeform 1786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70" name="Freeform 1787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71" name="Freeform 1788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72" name="Freeform 1789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73" name="Freeform 1790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74" name="Freeform 1791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75" name="Freeform 1792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76" name="Freeform 1793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77" name="Freeform 1794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78" name="Freeform 1795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79" name="Freeform 1796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80" name="Freeform 1797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81" name="Freeform 1798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82" name="Freeform 1799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83" name="Freeform 1800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84" name="Freeform 1801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85" name="Freeform 1802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86" name="Freeform 1803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87" name="Freeform 1804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88" name="Freeform 1805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89" name="Freeform 1806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90" name="Freeform 1807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91" name="Freeform 1808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92" name="Freeform 1809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93" name="Freeform 1810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94" name="Freeform 1811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95" name="Freeform 1812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96" name="Freeform 1813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97" name="Freeform 1814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98" name="Freeform 1815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99" name="Freeform 1816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00" name="Freeform 1817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01" name="Freeform 1818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02" name="Freeform 1819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03" name="Freeform 1820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04" name="Freeform 1821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05" name="Freeform 1822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06" name="Freeform 1823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07" name="Freeform 1824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08" name="Freeform 1825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09" name="Freeform 1826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10" name="Freeform 1827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11" name="Freeform 1828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12" name="Freeform 1829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13" name="Freeform 1830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14" name="Freeform 1831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15" name="Freeform 1832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16" name="Freeform 1833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17" name="Freeform 1834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18" name="Freeform 1835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19" name="Freeform 1836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20" name="Freeform 1837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21" name="Freeform 1838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22" name="Freeform 1839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23" name="Freeform 1840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24" name="Freeform 1841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25" name="Freeform 1842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26" name="Freeform 1843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27" name="Freeform 1844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28" name="Freeform 1845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29" name="Freeform 1846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30" name="Freeform 1847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31" name="Freeform 1848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32" name="Freeform 1849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33" name="Freeform 1850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34" name="Freeform 1851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35" name="Freeform 1852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36" name="Freeform 1853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37" name="Freeform 1854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38" name="Freeform 1855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39" name="Freeform 1856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40" name="Freeform 1857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41" name="Freeform 1858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42" name="Freeform 1859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43" name="Freeform 1860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44" name="Freeform 1861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45" name="Freeform 1862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46" name="Freeform 1863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47" name="Freeform 1864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48" name="Freeform 1865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49" name="Freeform 1866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50" name="Freeform 1867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51" name="Freeform 1868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52" name="Freeform 1869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53" name="Freeform 1870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54" name="Freeform 1871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55" name="Freeform 1872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56" name="Freeform 1873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57" name="Freeform 1874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58" name="Freeform 1875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59" name="Freeform 1876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60" name="Freeform 1877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61" name="Freeform 1878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62" name="Freeform 1879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63" name="Freeform 1880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64" name="Freeform 1881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65" name="Freeform 1882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66" name="Freeform 1883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67" name="Freeform 1884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68" name="Freeform 1885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69" name="Freeform 1886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70" name="Freeform 1887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71" name="Freeform 1888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72" name="Freeform 1889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73" name="Freeform 1890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74" name="Freeform 1891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75" name="Freeform 1892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76" name="Freeform 1893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77" name="Freeform 1894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78" name="Freeform 1895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79" name="Freeform 1896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80" name="Freeform 1897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81" name="Freeform 1898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82" name="Freeform 1899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83" name="Freeform 1900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84" name="Freeform 1901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85" name="Freeform 1902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86" name="Freeform 1903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87" name="Freeform 1904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88" name="Freeform 1905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89" name="Freeform 1906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90" name="Freeform 1907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91" name="Freeform 1908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92" name="Freeform 1909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93" name="Freeform 1910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94" name="Freeform 1911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95" name="Freeform 1912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96" name="Freeform 1913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97" name="Freeform 1914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98" name="Freeform 1915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99" name="Freeform 1916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00" name="Freeform 1917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01" name="Freeform 1918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02" name="Freeform 1919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03" name="Freeform 1920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04" name="Freeform 1921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05" name="Freeform 1922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06" name="Freeform 1923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07" name="Freeform 1924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08" name="Freeform 1925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09" name="Freeform 1926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10" name="Freeform 1927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11" name="Freeform 1928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12" name="Freeform 1929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13" name="Freeform 1930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14" name="Freeform 1931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15" name="Freeform 1932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16" name="Freeform 1933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17" name="Freeform 1934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18" name="Freeform 1935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19" name="Freeform 1936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20" name="Freeform 1937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21" name="Freeform 1938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22" name="Freeform 1939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23" name="Freeform 1940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24" name="Freeform 1941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25" name="Freeform 1942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26" name="Freeform 1943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27" name="Freeform 1944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28" name="Freeform 1945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29" name="Freeform 1946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30" name="Freeform 1947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31" name="Freeform 1948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32" name="Freeform 1949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33" name="Freeform 1950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34" name="Freeform 1951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35" name="Freeform 1952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36" name="Freeform 1953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37" name="Freeform 1954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38" name="Freeform 1955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39" name="Freeform 1956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40" name="Freeform 1957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41" name="Freeform 1958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42" name="Freeform 1959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43" name="Freeform 1960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44" name="Freeform 1961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45" name="Freeform 1962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46" name="Freeform 1963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47" name="Freeform 1964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48" name="Freeform 1965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49" name="Freeform 1966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50" name="Freeform 1967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51" name="Freeform 1968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52" name="Freeform 1969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53" name="Freeform 1970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54" name="Freeform 1971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55" name="Freeform 1972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56" name="Freeform 1973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57" name="Freeform 1974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58" name="Freeform 1975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59" name="Freeform 1976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60" name="Freeform 1977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61" name="Freeform 1978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62" name="Freeform 1979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63" name="Freeform 1980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64" name="Freeform 1981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65" name="Freeform 1982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66" name="Freeform 1983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67" name="Freeform 1984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68" name="Freeform 1985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69" name="Freeform 1986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70" name="Freeform 1987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71" name="Freeform 1988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72" name="Freeform 1989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73" name="Freeform 1990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74" name="Freeform 1991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75" name="Freeform 1992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76" name="Freeform 1993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77" name="Freeform 1994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78" name="Freeform 1995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79" name="Freeform 1996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80" name="Freeform 1997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81" name="Freeform 1998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82" name="Freeform 1999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83" name="Freeform 2000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84" name="Freeform 2001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85" name="Freeform 2002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86" name="Freeform 2003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87" name="Freeform 2004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88" name="Freeform 2005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89" name="Freeform 2006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90" name="Freeform 2007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91" name="Freeform 2008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92" name="Freeform 2009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93" name="Freeform 2010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94" name="Freeform 2011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95" name="Freeform 2012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96" name="Freeform 2013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97" name="Freeform 2014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98" name="Freeform 2015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99" name="Freeform 2016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00" name="Freeform 2017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01" name="Freeform 2018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02" name="Freeform 2019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03" name="Freeform 2020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04" name="Freeform 2021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05" name="Freeform 2022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06" name="Freeform 2023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07" name="Freeform 2024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08" name="Freeform 2025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09" name="Freeform 2026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10" name="Freeform 2027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11" name="Freeform 2028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12" name="Freeform 2029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13" name="Freeform 2030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149" name="Text Box 556"/>
          <p:cNvSpPr txBox="1">
            <a:spLocks noChangeArrowheads="1"/>
          </p:cNvSpPr>
          <p:nvPr/>
        </p:nvSpPr>
        <p:spPr bwMode="auto">
          <a:xfrm>
            <a:off x="1074738" y="53975"/>
            <a:ext cx="7343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b="1" dirty="0" err="1" smtClean="0">
                <a:solidFill>
                  <a:prstClr val="black"/>
                </a:solidFill>
                <a:latin typeface="+mn-lt"/>
                <a:cs typeface="+mn-cs"/>
              </a:rPr>
              <a:t>Навигационно</a:t>
            </a:r>
            <a:r>
              <a:rPr lang="ru-RU" altLang="ru-RU" b="1" dirty="0" smtClean="0">
                <a:solidFill>
                  <a:prstClr val="black"/>
                </a:solidFill>
                <a:latin typeface="+mn-lt"/>
                <a:cs typeface="+mn-cs"/>
              </a:rPr>
              <a:t> – информационный центр</a:t>
            </a:r>
            <a:endParaRPr lang="ru-RU" altLang="ru-RU" b="1" dirty="0">
              <a:solidFill>
                <a:prstClr val="black"/>
              </a:solidFill>
              <a:latin typeface="+mn-lt"/>
              <a:cs typeface="+mn-cs"/>
            </a:endParaRPr>
          </a:p>
        </p:txBody>
      </p:sp>
      <p:sp>
        <p:nvSpPr>
          <p:cNvPr id="22534" name="TextBox 3"/>
          <p:cNvSpPr txBox="1">
            <a:spLocks noChangeArrowheads="1"/>
          </p:cNvSpPr>
          <p:nvPr/>
        </p:nvSpPr>
        <p:spPr bwMode="auto">
          <a:xfrm>
            <a:off x="1665288" y="558800"/>
            <a:ext cx="575310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РОНИС –  подсистема навигационно-временного обеспечения</a:t>
            </a:r>
          </a:p>
        </p:txBody>
      </p:sp>
      <p:sp>
        <p:nvSpPr>
          <p:cNvPr id="22535" name="TextBox 4"/>
          <p:cNvSpPr txBox="1">
            <a:spLocks noChangeArrowheads="1"/>
          </p:cNvSpPr>
          <p:nvPr/>
        </p:nvSpPr>
        <p:spPr bwMode="auto">
          <a:xfrm>
            <a:off x="525463" y="1027113"/>
            <a:ext cx="292893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Формирование путевого листа</a:t>
            </a:r>
          </a:p>
        </p:txBody>
      </p:sp>
      <p:pic>
        <p:nvPicPr>
          <p:cNvPr id="22536" name="Рисунок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063" y="1739900"/>
            <a:ext cx="8248650" cy="426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 descr="iStock_000007404286Small"/>
          <p:cNvPicPr>
            <a:picLocks noChangeAspect="1" noChangeArrowheads="1"/>
          </p:cNvPicPr>
          <p:nvPr/>
        </p:nvPicPr>
        <p:blipFill>
          <a:blip r:embed="rId2">
            <a:lum bright="78000" contrast="-6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888" y="1196975"/>
            <a:ext cx="8851900" cy="511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5" name="Line 1535"/>
          <p:cNvSpPr>
            <a:spLocks noChangeShapeType="1"/>
          </p:cNvSpPr>
          <p:nvPr/>
        </p:nvSpPr>
        <p:spPr bwMode="auto">
          <a:xfrm>
            <a:off x="1052513" y="442913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23556" name="Group 1536"/>
          <p:cNvGrpSpPr>
            <a:grpSpLocks noChangeAspect="1"/>
          </p:cNvGrpSpPr>
          <p:nvPr/>
        </p:nvGrpSpPr>
        <p:grpSpPr bwMode="auto">
          <a:xfrm>
            <a:off x="115888" y="136525"/>
            <a:ext cx="792162" cy="552450"/>
            <a:chOff x="1887" y="1539"/>
            <a:chExt cx="4004" cy="2793"/>
          </a:xfrm>
        </p:grpSpPr>
        <p:grpSp>
          <p:nvGrpSpPr>
            <p:cNvPr id="23561" name="Group 1537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23838" name="Group 1538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23855" name="Freeform 1539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56" name="Rectangle 15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57" name="Rectangle 15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58" name="Freeform 1542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59" name="Rectangle 15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60" name="Rectangle 15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61" name="Rectangle 15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62" name="Rectangle 15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63" name="Rectangle 15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64" name="Rectangle 15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65" name="Freeform 1549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66" name="Rectangle 15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67" name="Rectangle 15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68" name="Rectangle 15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69" name="Freeform 1553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70" name="Rectangle 15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71" name="Rectangle 15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72" name="Rectangle 15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73" name="Rectangle 15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74" name="Rectangle 15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75" name="Rectangle 15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76" name="Freeform 1560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77" name="Rectangle 15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78" name="Rectangle 156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79" name="Rectangle 15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80" name="Freeform 1564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81" name="Rectangle 156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82" name="Rectangle 15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83" name="Rectangle 15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84" name="Rectangle 15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85" name="Rectangle 15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86" name="Rectangle 15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87" name="Freeform 1571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88" name="Rectangle 15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89" name="Rectangle 157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90" name="Freeform 1574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91" name="Rectangle 157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92" name="Rectangle 15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93" name="Rectangle 15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94" name="Rectangle 15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95" name="Rectangle 15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96" name="Rectangle 15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97" name="Rectangle 15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898" name="Freeform 1582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99" name="Rectangle 15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00" name="Rectangle 158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01" name="Freeform 1585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02" name="Rectangle 158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03" name="Rectangle 15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04" name="Rectangle 15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05" name="Rectangle 15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06" name="Rectangle 15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07" name="Rectangle 15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08" name="Rectangle 15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09" name="Freeform 1593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10" name="Rectangle 15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11" name="Rectangle 159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12" name="Freeform 1596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13" name="Rectangle 159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14" name="Rectangle 15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15" name="Rectangle 15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16" name="Rectangle 16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17" name="Rectangle 16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18" name="Rectangle 16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19" name="Rectangle 16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20" name="Freeform 1604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21" name="Rectangle 16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22" name="Freeform 1606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23" name="Rectangle 16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24" name="Rectangle 160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25" name="Rectangle 16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26" name="Rectangle 16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27" name="Rectangle 16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28" name="Rectangle 16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29" name="Rectangle 16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30" name="Rectangle 16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31" name="Freeform 1615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32" name="Rectangle 16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33" name="Freeform 1617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34" name="Rectangle 161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35" name="Rectangle 16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36" name="Rectangle 16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37" name="Rectangle 16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38" name="Rectangle 16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39" name="Rectangle 16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40" name="Rectangle 16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41" name="Rectangle 16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42" name="Freeform 1626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43" name="Rectangle 16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44" name="Freeform 1628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45" name="Rectangle 162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46" name="Rectangle 16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47" name="Rectangle 16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48" name="Rectangle 16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49" name="Rectangle 16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50" name="Rectangle 16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51" name="Rectangle 16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52" name="Rectangle 16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53" name="Freeform 1637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54" name="Rectangle 16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55" name="Freeform 1639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56" name="Rectangle 16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57" name="Rectangle 16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58" name="Rectangle 16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59" name="Rectangle 16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60" name="Rectangle 16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61" name="Rectangle 16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62" name="Rectangle 16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63" name="Rectangle 16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64" name="Freeform 1648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65" name="Freeform 1649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66" name="Rectangle 16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67" name="Rectangle 16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68" name="Rectangle 16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69" name="Rectangle 16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70" name="Rectangle 16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71" name="Rectangle 16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72" name="Rectangle 16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73" name="Rectangle 16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74" name="Rectangle 16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75" name="Freeform 1659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76" name="Freeform 1660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77" name="Rectangle 166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78" name="Rectangle 16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79" name="Rectangle 16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80" name="Rectangle 16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81" name="Rectangle 16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82" name="Rectangle 1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83" name="Rectangle 16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84" name="Rectangle 16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85" name="Rectangle 16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86" name="Freeform 1670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87" name="Freeform 1671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88" name="Rectangle 167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89" name="Rectangle 16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90" name="Rectangle 16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91" name="Rectangle 16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92" name="Rectangle 16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93" name="Rectangle 16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94" name="Rectangle 16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95" name="Rectangle 16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96" name="Rectangle 16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97" name="Freeform 1681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98" name="Rectangle 168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3999" name="Rectangle 168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00" name="Rectangle 16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01" name="Rectangle 16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02" name="Rectangle 16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03" name="Rectangle 16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04" name="Rectangle 16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05" name="Rectangle 16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06" name="Rectangle 16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07" name="Rectangle 16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08" name="Freeform 1692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09" name="Rectangle 169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10" name="Rectangle 169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11" name="Rectangle 16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12" name="Rectangle 16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13" name="Rectangle 16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14" name="Rectangle 16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15" name="Rectangle 16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16" name="Rectangle 17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17" name="Rectangle 17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18" name="Rectangle 17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19" name="Freeform 1703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20" name="Rectangle 170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21" name="Rectangle 170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22" name="Rectangle 17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23" name="Rectangle 17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24" name="Rectangle 170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25" name="Rectangle 170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26" name="Rectangle 171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27" name="Rectangle 171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28" name="Rectangle 171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29" name="Freeform 1713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30" name="Freeform 1714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31" name="Rectangle 171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32" name="Rectangle 171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33" name="Rectangle 171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34" name="Rectangle 171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35" name="Rectangle 171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36" name="Rectangle 172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37" name="Rectangle 172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38" name="Rectangle 172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39" name="Rectangle 172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40" name="Freeform 1724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41" name="Freeform 1725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42" name="Rectangle 172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43" name="Rectangle 172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44" name="Rectangle 172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45" name="Rectangle 172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46" name="Rectangle 17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47" name="Rectangle 17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48" name="Rectangle 17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49" name="Rectangle 17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50" name="Rectangle 17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51" name="Freeform 1735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52" name="Freeform 1736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53" name="Rectangle 17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054" name="Rectangle 17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23839" name="Rectangle 1739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3840" name="Freeform 1740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41" name="Rectangle 1741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3842" name="Rectangle 1742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3843" name="Freeform 1743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44" name="Freeform 1744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45" name="Rectangle 1745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3846" name="Rectangle 1746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3847" name="Freeform 1747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48" name="Freeform 1748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49" name="Rectangle 1749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3850" name="Freeform 1750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51" name="Freeform 1751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52" name="Rectangle 1752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3853" name="Freeform 1753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54" name="Freeform 1754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3562" name="Freeform 1755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63" name="Line 1756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564" name="Freeform 1757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65" name="Freeform 1758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66" name="Freeform 1759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67" name="Freeform 1760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68" name="Freeform 1761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69" name="Freeform 1762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70" name="Freeform 1763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71" name="Freeform 1764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72" name="Freeform 1765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73" name="Freeform 1766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74" name="Freeform 1767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75" name="Freeform 1768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23576" name="Group 1769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23577" name="Freeform 1770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78" name="Freeform 1771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79" name="Freeform 1772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80" name="Freeform 1773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81" name="Freeform 1774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82" name="Freeform 1775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83" name="Freeform 1776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84" name="Freeform 1777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85" name="Freeform 1778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86" name="Freeform 1779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87" name="Freeform 1780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88" name="Freeform 1781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89" name="Freeform 1782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90" name="Freeform 1783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91" name="Freeform 1784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92" name="Freeform 1785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93" name="Freeform 1786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94" name="Freeform 1787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95" name="Freeform 1788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96" name="Freeform 1789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97" name="Freeform 1790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98" name="Freeform 1791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99" name="Freeform 1792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00" name="Freeform 1793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01" name="Freeform 1794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02" name="Freeform 1795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03" name="Freeform 1796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04" name="Freeform 1797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05" name="Freeform 1798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06" name="Freeform 1799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07" name="Freeform 1800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08" name="Freeform 1801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09" name="Freeform 1802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10" name="Freeform 1803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11" name="Freeform 1804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12" name="Freeform 1805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13" name="Freeform 1806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14" name="Freeform 1807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15" name="Freeform 1808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16" name="Freeform 1809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17" name="Freeform 1810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18" name="Freeform 1811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19" name="Freeform 1812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20" name="Freeform 1813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21" name="Freeform 1814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22" name="Freeform 1815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23" name="Freeform 1816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24" name="Freeform 1817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25" name="Freeform 1818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26" name="Freeform 1819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27" name="Freeform 1820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28" name="Freeform 1821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29" name="Freeform 1822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30" name="Freeform 1823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31" name="Freeform 1824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32" name="Freeform 1825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33" name="Freeform 1826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34" name="Freeform 1827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35" name="Freeform 1828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36" name="Freeform 1829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37" name="Freeform 1830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38" name="Freeform 1831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39" name="Freeform 1832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40" name="Freeform 1833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41" name="Freeform 1834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42" name="Freeform 1835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43" name="Freeform 1836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44" name="Freeform 1837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45" name="Freeform 1838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46" name="Freeform 1839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47" name="Freeform 1840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48" name="Freeform 1841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49" name="Freeform 1842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50" name="Freeform 1843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51" name="Freeform 1844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52" name="Freeform 1845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53" name="Freeform 1846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54" name="Freeform 1847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55" name="Freeform 1848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56" name="Freeform 1849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57" name="Freeform 1850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58" name="Freeform 1851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59" name="Freeform 1852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60" name="Freeform 1853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61" name="Freeform 1854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62" name="Freeform 1855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63" name="Freeform 1856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64" name="Freeform 1857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65" name="Freeform 1858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66" name="Freeform 1859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67" name="Freeform 1860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68" name="Freeform 1861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69" name="Freeform 1862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0" name="Freeform 1863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1" name="Freeform 1864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2" name="Freeform 1865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3" name="Freeform 1866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4" name="Freeform 1867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5" name="Freeform 1868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6" name="Freeform 1869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7" name="Freeform 1870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8" name="Freeform 1871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9" name="Freeform 1872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80" name="Freeform 1873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81" name="Freeform 1874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82" name="Freeform 1875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83" name="Freeform 1876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84" name="Freeform 1877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85" name="Freeform 1878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86" name="Freeform 1879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87" name="Freeform 1880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88" name="Freeform 1881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89" name="Freeform 1882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90" name="Freeform 1883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91" name="Freeform 1884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92" name="Freeform 1885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93" name="Freeform 1886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94" name="Freeform 1887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95" name="Freeform 1888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96" name="Freeform 1889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97" name="Freeform 1890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98" name="Freeform 1891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99" name="Freeform 1892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00" name="Freeform 1893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01" name="Freeform 1894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02" name="Freeform 1895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03" name="Freeform 1896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04" name="Freeform 1897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05" name="Freeform 1898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06" name="Freeform 1899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07" name="Freeform 1900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08" name="Freeform 1901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09" name="Freeform 1902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10" name="Freeform 1903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11" name="Freeform 1904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12" name="Freeform 1905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13" name="Freeform 1906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14" name="Freeform 1907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15" name="Freeform 1908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16" name="Freeform 1909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17" name="Freeform 1910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18" name="Freeform 1911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19" name="Freeform 1912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20" name="Freeform 1913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21" name="Freeform 1914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22" name="Freeform 1915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23" name="Freeform 1916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24" name="Freeform 1917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25" name="Freeform 1918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26" name="Freeform 1919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27" name="Freeform 1920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28" name="Freeform 1921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29" name="Freeform 1922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30" name="Freeform 1923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31" name="Freeform 1924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32" name="Freeform 1925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33" name="Freeform 1926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34" name="Freeform 1927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35" name="Freeform 1928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36" name="Freeform 1929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37" name="Freeform 1930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38" name="Freeform 1931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39" name="Freeform 1932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40" name="Freeform 1933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41" name="Freeform 1934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42" name="Freeform 1935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43" name="Freeform 1936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44" name="Freeform 1937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45" name="Freeform 1938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46" name="Freeform 1939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47" name="Freeform 1940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48" name="Freeform 1941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49" name="Freeform 1942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50" name="Freeform 1943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51" name="Freeform 1944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52" name="Freeform 1945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53" name="Freeform 1946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54" name="Freeform 1947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55" name="Freeform 1948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56" name="Freeform 1949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57" name="Freeform 1950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58" name="Freeform 1951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59" name="Freeform 1952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60" name="Freeform 1953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61" name="Freeform 1954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62" name="Freeform 1955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63" name="Freeform 1956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64" name="Freeform 1957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65" name="Freeform 1958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66" name="Freeform 1959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67" name="Freeform 1960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68" name="Freeform 1961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69" name="Freeform 1962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70" name="Freeform 1963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71" name="Freeform 1964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72" name="Freeform 1965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73" name="Freeform 1966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74" name="Freeform 1967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75" name="Freeform 1968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76" name="Freeform 1969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77" name="Freeform 1970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78" name="Freeform 1971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79" name="Freeform 1972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80" name="Freeform 1973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81" name="Freeform 1974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82" name="Freeform 1975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83" name="Freeform 1976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84" name="Freeform 1977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85" name="Freeform 1978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86" name="Freeform 1979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87" name="Freeform 1980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88" name="Freeform 1981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89" name="Freeform 1982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90" name="Freeform 1983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91" name="Freeform 1984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92" name="Freeform 1985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93" name="Freeform 1986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94" name="Freeform 1987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95" name="Freeform 1988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96" name="Freeform 1989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97" name="Freeform 1990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98" name="Freeform 1991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99" name="Freeform 1992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00" name="Freeform 1993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01" name="Freeform 1994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02" name="Freeform 1995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03" name="Freeform 1996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04" name="Freeform 1997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05" name="Freeform 1998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06" name="Freeform 1999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07" name="Freeform 2000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08" name="Freeform 2001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09" name="Freeform 2002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10" name="Freeform 2003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11" name="Freeform 2004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12" name="Freeform 2005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13" name="Freeform 2006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14" name="Freeform 2007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15" name="Freeform 2008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16" name="Freeform 2009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17" name="Freeform 2010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18" name="Freeform 2011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19" name="Freeform 2012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20" name="Freeform 2013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21" name="Freeform 2014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22" name="Freeform 2015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23" name="Freeform 2016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24" name="Freeform 2017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25" name="Freeform 2018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26" name="Freeform 2019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27" name="Freeform 2020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28" name="Freeform 2021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29" name="Freeform 2022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30" name="Freeform 2023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31" name="Freeform 2024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32" name="Freeform 2025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33" name="Freeform 2026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34" name="Freeform 2027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35" name="Freeform 2028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36" name="Freeform 2029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37" name="Freeform 2030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149" name="Text Box 556"/>
          <p:cNvSpPr txBox="1">
            <a:spLocks noChangeArrowheads="1"/>
          </p:cNvSpPr>
          <p:nvPr/>
        </p:nvSpPr>
        <p:spPr bwMode="auto">
          <a:xfrm>
            <a:off x="1074738" y="53975"/>
            <a:ext cx="7343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b="1" dirty="0" err="1" smtClean="0">
                <a:solidFill>
                  <a:prstClr val="black"/>
                </a:solidFill>
                <a:latin typeface="+mn-lt"/>
                <a:cs typeface="+mn-cs"/>
              </a:rPr>
              <a:t>Навигационно</a:t>
            </a:r>
            <a:r>
              <a:rPr lang="ru-RU" altLang="ru-RU" b="1" dirty="0" smtClean="0">
                <a:solidFill>
                  <a:prstClr val="black"/>
                </a:solidFill>
                <a:latin typeface="+mn-lt"/>
                <a:cs typeface="+mn-cs"/>
              </a:rPr>
              <a:t> – информационный центр</a:t>
            </a:r>
            <a:endParaRPr lang="ru-RU" altLang="ru-RU" b="1" dirty="0">
              <a:solidFill>
                <a:prstClr val="black"/>
              </a:solidFill>
              <a:latin typeface="+mn-lt"/>
              <a:cs typeface="+mn-cs"/>
            </a:endParaRPr>
          </a:p>
        </p:txBody>
      </p:sp>
      <p:sp>
        <p:nvSpPr>
          <p:cNvPr id="23558" name="TextBox 3"/>
          <p:cNvSpPr txBox="1">
            <a:spLocks noChangeArrowheads="1"/>
          </p:cNvSpPr>
          <p:nvPr/>
        </p:nvSpPr>
        <p:spPr bwMode="auto">
          <a:xfrm>
            <a:off x="1665288" y="558800"/>
            <a:ext cx="575310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РОНИС –  подсистема навигационно-временного обеспечения</a:t>
            </a:r>
          </a:p>
        </p:txBody>
      </p:sp>
      <p:sp>
        <p:nvSpPr>
          <p:cNvPr id="23559" name="TextBox 4"/>
          <p:cNvSpPr txBox="1">
            <a:spLocks noChangeArrowheads="1"/>
          </p:cNvSpPr>
          <p:nvPr/>
        </p:nvSpPr>
        <p:spPr bwMode="auto">
          <a:xfrm>
            <a:off x="525463" y="1027113"/>
            <a:ext cx="490855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Отображение планируемого маршрута движения ТС</a:t>
            </a:r>
          </a:p>
        </p:txBody>
      </p:sp>
      <p:pic>
        <p:nvPicPr>
          <p:cNvPr id="503" name="Рисунок 50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449" y="1628801"/>
            <a:ext cx="8416071" cy="4608512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8" name="Picture 2" descr="iStock_000007404286Small"/>
          <p:cNvPicPr>
            <a:picLocks noChangeAspect="1" noChangeArrowheads="1"/>
          </p:cNvPicPr>
          <p:nvPr/>
        </p:nvPicPr>
        <p:blipFill>
          <a:blip r:embed="rId2">
            <a:lum bright="78000" contrast="-6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888" y="1196975"/>
            <a:ext cx="8851900" cy="511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9" name="Line 1535"/>
          <p:cNvSpPr>
            <a:spLocks noChangeShapeType="1"/>
          </p:cNvSpPr>
          <p:nvPr/>
        </p:nvSpPr>
        <p:spPr bwMode="auto">
          <a:xfrm>
            <a:off x="1052513" y="442913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24580" name="Group 1536"/>
          <p:cNvGrpSpPr>
            <a:grpSpLocks noChangeAspect="1"/>
          </p:cNvGrpSpPr>
          <p:nvPr/>
        </p:nvGrpSpPr>
        <p:grpSpPr bwMode="auto">
          <a:xfrm>
            <a:off x="115888" y="136525"/>
            <a:ext cx="792162" cy="552450"/>
            <a:chOff x="1887" y="1539"/>
            <a:chExt cx="4004" cy="2793"/>
          </a:xfrm>
        </p:grpSpPr>
        <p:grpSp>
          <p:nvGrpSpPr>
            <p:cNvPr id="24585" name="Group 1537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24862" name="Group 1538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24879" name="Freeform 1539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880" name="Rectangle 15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881" name="Rectangle 15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882" name="Freeform 1542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883" name="Rectangle 15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884" name="Rectangle 15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885" name="Rectangle 15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886" name="Rectangle 15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887" name="Rectangle 15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888" name="Rectangle 15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889" name="Freeform 1549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890" name="Rectangle 15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891" name="Rectangle 15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892" name="Rectangle 15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893" name="Freeform 1553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894" name="Rectangle 15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895" name="Rectangle 15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896" name="Rectangle 15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897" name="Rectangle 15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898" name="Rectangle 15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899" name="Rectangle 15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00" name="Freeform 1560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901" name="Rectangle 15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02" name="Rectangle 156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03" name="Rectangle 15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04" name="Freeform 1564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905" name="Rectangle 156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06" name="Rectangle 15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07" name="Rectangle 15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08" name="Rectangle 15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09" name="Rectangle 15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10" name="Rectangle 15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11" name="Freeform 1571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912" name="Rectangle 15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13" name="Rectangle 157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14" name="Freeform 1574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915" name="Rectangle 157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16" name="Rectangle 15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17" name="Rectangle 15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18" name="Rectangle 15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19" name="Rectangle 15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20" name="Rectangle 15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21" name="Rectangle 15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22" name="Freeform 1582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923" name="Rectangle 15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24" name="Rectangle 158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25" name="Freeform 1585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926" name="Rectangle 158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27" name="Rectangle 15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28" name="Rectangle 15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29" name="Rectangle 15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30" name="Rectangle 15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31" name="Rectangle 15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32" name="Rectangle 15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33" name="Freeform 1593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934" name="Rectangle 15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35" name="Rectangle 159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36" name="Freeform 1596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937" name="Rectangle 159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38" name="Rectangle 15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39" name="Rectangle 15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40" name="Rectangle 16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41" name="Rectangle 16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42" name="Rectangle 16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43" name="Rectangle 16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44" name="Freeform 1604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945" name="Rectangle 16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46" name="Freeform 1606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947" name="Rectangle 16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48" name="Rectangle 160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49" name="Rectangle 16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50" name="Rectangle 16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51" name="Rectangle 16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52" name="Rectangle 16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53" name="Rectangle 16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54" name="Rectangle 16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55" name="Freeform 1615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956" name="Rectangle 16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57" name="Freeform 1617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958" name="Rectangle 161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59" name="Rectangle 16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60" name="Rectangle 16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61" name="Rectangle 16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62" name="Rectangle 16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63" name="Rectangle 16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64" name="Rectangle 16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65" name="Rectangle 16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66" name="Freeform 1626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967" name="Rectangle 16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68" name="Freeform 1628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969" name="Rectangle 162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70" name="Rectangle 16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71" name="Rectangle 16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72" name="Rectangle 16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73" name="Rectangle 16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74" name="Rectangle 16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75" name="Rectangle 16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76" name="Rectangle 16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77" name="Freeform 1637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978" name="Rectangle 16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79" name="Freeform 1639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980" name="Rectangle 16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81" name="Rectangle 16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82" name="Rectangle 16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83" name="Rectangle 16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84" name="Rectangle 16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85" name="Rectangle 16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86" name="Rectangle 16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87" name="Rectangle 16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88" name="Freeform 1648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989" name="Freeform 1649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990" name="Rectangle 16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91" name="Rectangle 16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92" name="Rectangle 16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93" name="Rectangle 16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94" name="Rectangle 16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95" name="Rectangle 16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96" name="Rectangle 16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97" name="Rectangle 16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98" name="Rectangle 16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4999" name="Freeform 1659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00" name="Freeform 1660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01" name="Rectangle 166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02" name="Rectangle 16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03" name="Rectangle 16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04" name="Rectangle 16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05" name="Rectangle 16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06" name="Rectangle 1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07" name="Rectangle 16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08" name="Rectangle 16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09" name="Rectangle 16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10" name="Freeform 1670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11" name="Freeform 1671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12" name="Rectangle 167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13" name="Rectangle 16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14" name="Rectangle 16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15" name="Rectangle 16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16" name="Rectangle 16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17" name="Rectangle 16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18" name="Rectangle 16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19" name="Rectangle 16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20" name="Rectangle 16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21" name="Freeform 1681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22" name="Rectangle 168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23" name="Rectangle 168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24" name="Rectangle 16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25" name="Rectangle 16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26" name="Rectangle 16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27" name="Rectangle 16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28" name="Rectangle 16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29" name="Rectangle 16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30" name="Rectangle 16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31" name="Rectangle 16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32" name="Freeform 1692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33" name="Rectangle 169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34" name="Rectangle 169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35" name="Rectangle 16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36" name="Rectangle 16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37" name="Rectangle 16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38" name="Rectangle 16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39" name="Rectangle 16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40" name="Rectangle 17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41" name="Rectangle 17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42" name="Rectangle 17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43" name="Freeform 1703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44" name="Rectangle 170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45" name="Rectangle 170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46" name="Rectangle 17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47" name="Rectangle 17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48" name="Rectangle 170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49" name="Rectangle 170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50" name="Rectangle 171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51" name="Rectangle 171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52" name="Rectangle 171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53" name="Freeform 1713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54" name="Freeform 1714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55" name="Rectangle 171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56" name="Rectangle 171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57" name="Rectangle 171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58" name="Rectangle 171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59" name="Rectangle 171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60" name="Rectangle 172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61" name="Rectangle 172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62" name="Rectangle 172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63" name="Rectangle 172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64" name="Freeform 1724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65" name="Freeform 1725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66" name="Rectangle 172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67" name="Rectangle 172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68" name="Rectangle 172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69" name="Rectangle 172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70" name="Rectangle 17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71" name="Rectangle 17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72" name="Rectangle 17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73" name="Rectangle 17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74" name="Rectangle 17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75" name="Freeform 1735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76" name="Freeform 1736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77" name="Rectangle 17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078" name="Rectangle 17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24863" name="Rectangle 1739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4864" name="Freeform 1740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65" name="Rectangle 1741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4866" name="Rectangle 1742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4867" name="Freeform 1743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68" name="Freeform 1744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69" name="Rectangle 1745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4870" name="Rectangle 1746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4871" name="Freeform 1747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72" name="Freeform 1748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73" name="Rectangle 1749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4874" name="Freeform 1750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75" name="Freeform 1751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76" name="Rectangle 1752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4877" name="Freeform 1753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78" name="Freeform 1754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4586" name="Freeform 1755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87" name="Line 1756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588" name="Freeform 1757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89" name="Freeform 1758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90" name="Freeform 1759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91" name="Freeform 1760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92" name="Freeform 1761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93" name="Freeform 1762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94" name="Freeform 1763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95" name="Freeform 1764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96" name="Freeform 1765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97" name="Freeform 1766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98" name="Freeform 1767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99" name="Freeform 1768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24600" name="Group 1769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24601" name="Freeform 1770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02" name="Freeform 1771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03" name="Freeform 1772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04" name="Freeform 1773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05" name="Freeform 1774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06" name="Freeform 1775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07" name="Freeform 1776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08" name="Freeform 1777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09" name="Freeform 1778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10" name="Freeform 1779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11" name="Freeform 1780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12" name="Freeform 1781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13" name="Freeform 1782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14" name="Freeform 1783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15" name="Freeform 1784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16" name="Freeform 1785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17" name="Freeform 1786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18" name="Freeform 1787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19" name="Freeform 1788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20" name="Freeform 1789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21" name="Freeform 1790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22" name="Freeform 1791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23" name="Freeform 1792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24" name="Freeform 1793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25" name="Freeform 1794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26" name="Freeform 1795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27" name="Freeform 1796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28" name="Freeform 1797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29" name="Freeform 1798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30" name="Freeform 1799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31" name="Freeform 1800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32" name="Freeform 1801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33" name="Freeform 1802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34" name="Freeform 1803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35" name="Freeform 1804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36" name="Freeform 1805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37" name="Freeform 1806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38" name="Freeform 1807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39" name="Freeform 1808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40" name="Freeform 1809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41" name="Freeform 1810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42" name="Freeform 1811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43" name="Freeform 1812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44" name="Freeform 1813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45" name="Freeform 1814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46" name="Freeform 1815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47" name="Freeform 1816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48" name="Freeform 1817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49" name="Freeform 1818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50" name="Freeform 1819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51" name="Freeform 1820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52" name="Freeform 1821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53" name="Freeform 1822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54" name="Freeform 1823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55" name="Freeform 1824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56" name="Freeform 1825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57" name="Freeform 1826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58" name="Freeform 1827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59" name="Freeform 1828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60" name="Freeform 1829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61" name="Freeform 1830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62" name="Freeform 1831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63" name="Freeform 1832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64" name="Freeform 1833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65" name="Freeform 1834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66" name="Freeform 1835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67" name="Freeform 1836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68" name="Freeform 1837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69" name="Freeform 1838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70" name="Freeform 1839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71" name="Freeform 1840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72" name="Freeform 1841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73" name="Freeform 1842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74" name="Freeform 1843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75" name="Freeform 1844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76" name="Freeform 1845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77" name="Freeform 1846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78" name="Freeform 1847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79" name="Freeform 1848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80" name="Freeform 1849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81" name="Freeform 1850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82" name="Freeform 1851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83" name="Freeform 1852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84" name="Freeform 1853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85" name="Freeform 1854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86" name="Freeform 1855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87" name="Freeform 1856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88" name="Freeform 1857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89" name="Freeform 1858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90" name="Freeform 1859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91" name="Freeform 1860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92" name="Freeform 1861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93" name="Freeform 1862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94" name="Freeform 1863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95" name="Freeform 1864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96" name="Freeform 1865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97" name="Freeform 1866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98" name="Freeform 1867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99" name="Freeform 1868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00" name="Freeform 1869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01" name="Freeform 1870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02" name="Freeform 1871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03" name="Freeform 1872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04" name="Freeform 1873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05" name="Freeform 1874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06" name="Freeform 1875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07" name="Freeform 1876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08" name="Freeform 1877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09" name="Freeform 1878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10" name="Freeform 1879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11" name="Freeform 1880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12" name="Freeform 1881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13" name="Freeform 1882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14" name="Freeform 1883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15" name="Freeform 1884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16" name="Freeform 1885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17" name="Freeform 1886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18" name="Freeform 1887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19" name="Freeform 1888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20" name="Freeform 1889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21" name="Freeform 1890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22" name="Freeform 1891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23" name="Freeform 1892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24" name="Freeform 1893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25" name="Freeform 1894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26" name="Freeform 1895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27" name="Freeform 1896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28" name="Freeform 1897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29" name="Freeform 1898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30" name="Freeform 1899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31" name="Freeform 1900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32" name="Freeform 1901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33" name="Freeform 1902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34" name="Freeform 1903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35" name="Freeform 1904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36" name="Freeform 1905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37" name="Freeform 1906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38" name="Freeform 1907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39" name="Freeform 1908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40" name="Freeform 1909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41" name="Freeform 1910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42" name="Freeform 1911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43" name="Freeform 1912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44" name="Freeform 1913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45" name="Freeform 1914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46" name="Freeform 1915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47" name="Freeform 1916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48" name="Freeform 1917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49" name="Freeform 1918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50" name="Freeform 1919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51" name="Freeform 1920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52" name="Freeform 1921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53" name="Freeform 1922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54" name="Freeform 1923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55" name="Freeform 1924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56" name="Freeform 1925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57" name="Freeform 1926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58" name="Freeform 1927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59" name="Freeform 1928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60" name="Freeform 1929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61" name="Freeform 1930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62" name="Freeform 1931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63" name="Freeform 1932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64" name="Freeform 1933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65" name="Freeform 1934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66" name="Freeform 1935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67" name="Freeform 1936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68" name="Freeform 1937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69" name="Freeform 1938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70" name="Freeform 1939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71" name="Freeform 1940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72" name="Freeform 1941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73" name="Freeform 1942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74" name="Freeform 1943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75" name="Freeform 1944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76" name="Freeform 1945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77" name="Freeform 1946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78" name="Freeform 1947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79" name="Freeform 1948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80" name="Freeform 1949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81" name="Freeform 1950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82" name="Freeform 1951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83" name="Freeform 1952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84" name="Freeform 1953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85" name="Freeform 1954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86" name="Freeform 1955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87" name="Freeform 1956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88" name="Freeform 1957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89" name="Freeform 1958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90" name="Freeform 1959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91" name="Freeform 1960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92" name="Freeform 1961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93" name="Freeform 1962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94" name="Freeform 1963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95" name="Freeform 1964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96" name="Freeform 1965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97" name="Freeform 1966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98" name="Freeform 1967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99" name="Freeform 1968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00" name="Freeform 1969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01" name="Freeform 1970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02" name="Freeform 1971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03" name="Freeform 1972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04" name="Freeform 1973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05" name="Freeform 1974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06" name="Freeform 1975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07" name="Freeform 1976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08" name="Freeform 1977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09" name="Freeform 1978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10" name="Freeform 1979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11" name="Freeform 1980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12" name="Freeform 1981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13" name="Freeform 1982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14" name="Freeform 1983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15" name="Freeform 1984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16" name="Freeform 1985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17" name="Freeform 1986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18" name="Freeform 1987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19" name="Freeform 1988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20" name="Freeform 1989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21" name="Freeform 1990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22" name="Freeform 1991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23" name="Freeform 1992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24" name="Freeform 1993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25" name="Freeform 1994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26" name="Freeform 1995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27" name="Freeform 1996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28" name="Freeform 1997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29" name="Freeform 1998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30" name="Freeform 1999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31" name="Freeform 2000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32" name="Freeform 2001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33" name="Freeform 2002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34" name="Freeform 2003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35" name="Freeform 2004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36" name="Freeform 2005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37" name="Freeform 2006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38" name="Freeform 2007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39" name="Freeform 2008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40" name="Freeform 2009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41" name="Freeform 2010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42" name="Freeform 2011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43" name="Freeform 2012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44" name="Freeform 2013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45" name="Freeform 2014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46" name="Freeform 2015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47" name="Freeform 2016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48" name="Freeform 2017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49" name="Freeform 2018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50" name="Freeform 2019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51" name="Freeform 2020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52" name="Freeform 2021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53" name="Freeform 2022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54" name="Freeform 2023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55" name="Freeform 2024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56" name="Freeform 2025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57" name="Freeform 2026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58" name="Freeform 2027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59" name="Freeform 2028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60" name="Freeform 2029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61" name="Freeform 2030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149" name="Text Box 556"/>
          <p:cNvSpPr txBox="1">
            <a:spLocks noChangeArrowheads="1"/>
          </p:cNvSpPr>
          <p:nvPr/>
        </p:nvSpPr>
        <p:spPr bwMode="auto">
          <a:xfrm>
            <a:off x="1074738" y="53975"/>
            <a:ext cx="7343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b="1" dirty="0" err="1" smtClean="0">
                <a:solidFill>
                  <a:prstClr val="black"/>
                </a:solidFill>
                <a:latin typeface="+mn-lt"/>
                <a:cs typeface="+mn-cs"/>
              </a:rPr>
              <a:t>Навигационно</a:t>
            </a:r>
            <a:r>
              <a:rPr lang="ru-RU" altLang="ru-RU" b="1" dirty="0" smtClean="0">
                <a:solidFill>
                  <a:prstClr val="black"/>
                </a:solidFill>
                <a:latin typeface="+mn-lt"/>
                <a:cs typeface="+mn-cs"/>
              </a:rPr>
              <a:t> – информационный центр</a:t>
            </a:r>
            <a:endParaRPr lang="ru-RU" altLang="ru-RU" b="1" dirty="0">
              <a:solidFill>
                <a:prstClr val="black"/>
              </a:solidFill>
              <a:latin typeface="+mn-lt"/>
              <a:cs typeface="+mn-cs"/>
            </a:endParaRPr>
          </a:p>
        </p:txBody>
      </p:sp>
      <p:sp>
        <p:nvSpPr>
          <p:cNvPr id="24582" name="TextBox 3"/>
          <p:cNvSpPr txBox="1">
            <a:spLocks noChangeArrowheads="1"/>
          </p:cNvSpPr>
          <p:nvPr/>
        </p:nvSpPr>
        <p:spPr bwMode="auto">
          <a:xfrm>
            <a:off x="1665288" y="558800"/>
            <a:ext cx="575310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РОНИС –  подсистема навигационно-временного обеспечения</a:t>
            </a:r>
          </a:p>
        </p:txBody>
      </p:sp>
      <p:sp>
        <p:nvSpPr>
          <p:cNvPr id="24583" name="TextBox 4"/>
          <p:cNvSpPr txBox="1">
            <a:spLocks noChangeArrowheads="1"/>
          </p:cNvSpPr>
          <p:nvPr/>
        </p:nvSpPr>
        <p:spPr bwMode="auto">
          <a:xfrm>
            <a:off x="525463" y="1027113"/>
            <a:ext cx="48307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Отображение фактического маршрута движения ТС</a:t>
            </a:r>
          </a:p>
        </p:txBody>
      </p:sp>
      <p:pic>
        <p:nvPicPr>
          <p:cNvPr id="504" name="Рисунок 50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1057" y="1628800"/>
            <a:ext cx="8316416" cy="4610257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2" descr="iStock_000007404286Small"/>
          <p:cNvPicPr>
            <a:picLocks noChangeAspect="1" noChangeArrowheads="1"/>
          </p:cNvPicPr>
          <p:nvPr/>
        </p:nvPicPr>
        <p:blipFill>
          <a:blip r:embed="rId2">
            <a:lum bright="78000" contrast="-6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888" y="1196975"/>
            <a:ext cx="8851900" cy="511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3" name="Line 1535"/>
          <p:cNvSpPr>
            <a:spLocks noChangeShapeType="1"/>
          </p:cNvSpPr>
          <p:nvPr/>
        </p:nvSpPr>
        <p:spPr bwMode="auto">
          <a:xfrm>
            <a:off x="1052513" y="442913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25604" name="Group 1536"/>
          <p:cNvGrpSpPr>
            <a:grpSpLocks noChangeAspect="1"/>
          </p:cNvGrpSpPr>
          <p:nvPr/>
        </p:nvGrpSpPr>
        <p:grpSpPr bwMode="auto">
          <a:xfrm>
            <a:off x="115888" y="136525"/>
            <a:ext cx="792162" cy="552450"/>
            <a:chOff x="1887" y="1539"/>
            <a:chExt cx="4004" cy="2793"/>
          </a:xfrm>
        </p:grpSpPr>
        <p:grpSp>
          <p:nvGrpSpPr>
            <p:cNvPr id="25609" name="Group 1537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25886" name="Group 1538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25903" name="Freeform 1539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904" name="Rectangle 15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05" name="Rectangle 15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06" name="Freeform 1542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907" name="Rectangle 15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08" name="Rectangle 15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09" name="Rectangle 15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10" name="Rectangle 15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11" name="Rectangle 15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12" name="Rectangle 15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13" name="Freeform 1549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914" name="Rectangle 15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15" name="Rectangle 15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16" name="Rectangle 15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17" name="Freeform 1553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918" name="Rectangle 15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19" name="Rectangle 15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20" name="Rectangle 15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21" name="Rectangle 15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22" name="Rectangle 15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23" name="Rectangle 15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24" name="Freeform 1560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925" name="Rectangle 15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26" name="Rectangle 156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27" name="Rectangle 15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28" name="Freeform 1564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929" name="Rectangle 156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30" name="Rectangle 15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31" name="Rectangle 15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32" name="Rectangle 15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33" name="Rectangle 15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34" name="Rectangle 15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35" name="Freeform 1571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936" name="Rectangle 15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37" name="Rectangle 157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38" name="Freeform 1574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939" name="Rectangle 157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40" name="Rectangle 15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41" name="Rectangle 15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42" name="Rectangle 15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43" name="Rectangle 15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44" name="Rectangle 15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45" name="Rectangle 15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46" name="Freeform 1582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947" name="Rectangle 15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48" name="Rectangle 158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49" name="Freeform 1585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950" name="Rectangle 158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51" name="Rectangle 15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52" name="Rectangle 15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53" name="Rectangle 15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54" name="Rectangle 15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55" name="Rectangle 15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56" name="Rectangle 15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57" name="Freeform 1593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958" name="Rectangle 15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59" name="Rectangle 159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60" name="Freeform 1596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961" name="Rectangle 159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62" name="Rectangle 15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63" name="Rectangle 15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64" name="Rectangle 16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65" name="Rectangle 16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66" name="Rectangle 16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67" name="Rectangle 16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68" name="Freeform 1604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969" name="Rectangle 16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70" name="Freeform 1606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971" name="Rectangle 16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72" name="Rectangle 160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73" name="Rectangle 16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74" name="Rectangle 16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75" name="Rectangle 16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76" name="Rectangle 16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77" name="Rectangle 16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78" name="Rectangle 16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79" name="Freeform 1615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980" name="Rectangle 16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81" name="Freeform 1617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982" name="Rectangle 161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83" name="Rectangle 16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84" name="Rectangle 16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85" name="Rectangle 16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86" name="Rectangle 16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87" name="Rectangle 16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88" name="Rectangle 16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89" name="Rectangle 16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90" name="Freeform 1626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991" name="Rectangle 16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92" name="Freeform 1628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993" name="Rectangle 162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94" name="Rectangle 16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95" name="Rectangle 16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96" name="Rectangle 16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97" name="Rectangle 16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98" name="Rectangle 16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5999" name="Rectangle 16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00" name="Rectangle 16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01" name="Freeform 1637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002" name="Rectangle 16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03" name="Freeform 1639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004" name="Rectangle 16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05" name="Rectangle 16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06" name="Rectangle 16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07" name="Rectangle 16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08" name="Rectangle 16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09" name="Rectangle 16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10" name="Rectangle 16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11" name="Rectangle 16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12" name="Freeform 1648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013" name="Freeform 1649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014" name="Rectangle 16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15" name="Rectangle 16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16" name="Rectangle 16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17" name="Rectangle 16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18" name="Rectangle 16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19" name="Rectangle 16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20" name="Rectangle 16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21" name="Rectangle 16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22" name="Rectangle 16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23" name="Freeform 1659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024" name="Freeform 1660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025" name="Rectangle 166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26" name="Rectangle 16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27" name="Rectangle 16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28" name="Rectangle 16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29" name="Rectangle 16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30" name="Rectangle 1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31" name="Rectangle 16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32" name="Rectangle 16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33" name="Rectangle 16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34" name="Freeform 1670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035" name="Freeform 1671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036" name="Rectangle 167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37" name="Rectangle 16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38" name="Rectangle 16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39" name="Rectangle 16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40" name="Rectangle 16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41" name="Rectangle 16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42" name="Rectangle 16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43" name="Rectangle 16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44" name="Rectangle 16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45" name="Freeform 1681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046" name="Rectangle 168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47" name="Rectangle 168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48" name="Rectangle 16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49" name="Rectangle 16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50" name="Rectangle 16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51" name="Rectangle 16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52" name="Rectangle 16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53" name="Rectangle 16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54" name="Rectangle 16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55" name="Rectangle 16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56" name="Freeform 1692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057" name="Rectangle 169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58" name="Rectangle 169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59" name="Rectangle 16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60" name="Rectangle 16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61" name="Rectangle 16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62" name="Rectangle 16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63" name="Rectangle 16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64" name="Rectangle 17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65" name="Rectangle 17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66" name="Rectangle 17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67" name="Freeform 1703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068" name="Rectangle 170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69" name="Rectangle 170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70" name="Rectangle 17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71" name="Rectangle 17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72" name="Rectangle 170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73" name="Rectangle 170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74" name="Rectangle 171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75" name="Rectangle 171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76" name="Rectangle 171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77" name="Freeform 1713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078" name="Freeform 1714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079" name="Rectangle 171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80" name="Rectangle 171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81" name="Rectangle 171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82" name="Rectangle 171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83" name="Rectangle 171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84" name="Rectangle 172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85" name="Rectangle 172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86" name="Rectangle 172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87" name="Rectangle 172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88" name="Freeform 1724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089" name="Freeform 1725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090" name="Rectangle 172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91" name="Rectangle 172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92" name="Rectangle 172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93" name="Rectangle 172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94" name="Rectangle 17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95" name="Rectangle 17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96" name="Rectangle 17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97" name="Rectangle 17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98" name="Rectangle 17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099" name="Freeform 1735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100" name="Freeform 1736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101" name="Rectangle 17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102" name="Rectangle 17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25887" name="Rectangle 1739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5888" name="Freeform 1740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89" name="Rectangle 1741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5890" name="Rectangle 1742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5891" name="Freeform 1743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92" name="Freeform 1744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93" name="Rectangle 1745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5894" name="Rectangle 1746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5895" name="Freeform 1747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96" name="Freeform 1748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97" name="Rectangle 1749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5898" name="Freeform 1750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99" name="Freeform 1751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900" name="Rectangle 1752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5901" name="Freeform 1753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902" name="Freeform 1754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5610" name="Freeform 1755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11" name="Line 1756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612" name="Freeform 1757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13" name="Freeform 1758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14" name="Freeform 1759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15" name="Freeform 1760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16" name="Freeform 1761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17" name="Freeform 1762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18" name="Freeform 1763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19" name="Freeform 1764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20" name="Freeform 1765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21" name="Freeform 1766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22" name="Freeform 1767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23" name="Freeform 1768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25624" name="Group 1769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25625" name="Freeform 1770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26" name="Freeform 1771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27" name="Freeform 1772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28" name="Freeform 1773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29" name="Freeform 1774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30" name="Freeform 1775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31" name="Freeform 1776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32" name="Freeform 1777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33" name="Freeform 1778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34" name="Freeform 1779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35" name="Freeform 1780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36" name="Freeform 1781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37" name="Freeform 1782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38" name="Freeform 1783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39" name="Freeform 1784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40" name="Freeform 1785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41" name="Freeform 1786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42" name="Freeform 1787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43" name="Freeform 1788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44" name="Freeform 1789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45" name="Freeform 1790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46" name="Freeform 1791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47" name="Freeform 1792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48" name="Freeform 1793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49" name="Freeform 1794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50" name="Freeform 1795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51" name="Freeform 1796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52" name="Freeform 1797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53" name="Freeform 1798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54" name="Freeform 1799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55" name="Freeform 1800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56" name="Freeform 1801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57" name="Freeform 1802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58" name="Freeform 1803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59" name="Freeform 1804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0" name="Freeform 1805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1" name="Freeform 1806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2" name="Freeform 1807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3" name="Freeform 1808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4" name="Freeform 1809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5" name="Freeform 1810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6" name="Freeform 1811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7" name="Freeform 1812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8" name="Freeform 1813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9" name="Freeform 1814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70" name="Freeform 1815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71" name="Freeform 1816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72" name="Freeform 1817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73" name="Freeform 1818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74" name="Freeform 1819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75" name="Freeform 1820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76" name="Freeform 1821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77" name="Freeform 1822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78" name="Freeform 1823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79" name="Freeform 1824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80" name="Freeform 1825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81" name="Freeform 1826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82" name="Freeform 1827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83" name="Freeform 1828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84" name="Freeform 1829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85" name="Freeform 1830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86" name="Freeform 1831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87" name="Freeform 1832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88" name="Freeform 1833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89" name="Freeform 1834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90" name="Freeform 1835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91" name="Freeform 1836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92" name="Freeform 1837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93" name="Freeform 1838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94" name="Freeform 1839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95" name="Freeform 1840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96" name="Freeform 1841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97" name="Freeform 1842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98" name="Freeform 1843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99" name="Freeform 1844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00" name="Freeform 1845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01" name="Freeform 1846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02" name="Freeform 1847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03" name="Freeform 1848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04" name="Freeform 1849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05" name="Freeform 1850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06" name="Freeform 1851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07" name="Freeform 1852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08" name="Freeform 1853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09" name="Freeform 1854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10" name="Freeform 1855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11" name="Freeform 1856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12" name="Freeform 1857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13" name="Freeform 1858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14" name="Freeform 1859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15" name="Freeform 1860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16" name="Freeform 1861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17" name="Freeform 1862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18" name="Freeform 1863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19" name="Freeform 1864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20" name="Freeform 1865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21" name="Freeform 1866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22" name="Freeform 1867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23" name="Freeform 1868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24" name="Freeform 1869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25" name="Freeform 1870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26" name="Freeform 1871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27" name="Freeform 1872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28" name="Freeform 1873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29" name="Freeform 1874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30" name="Freeform 1875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31" name="Freeform 1876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32" name="Freeform 1877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33" name="Freeform 1878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34" name="Freeform 1879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35" name="Freeform 1880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36" name="Freeform 1881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37" name="Freeform 1882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38" name="Freeform 1883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39" name="Freeform 1884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40" name="Freeform 1885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41" name="Freeform 1886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42" name="Freeform 1887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43" name="Freeform 1888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44" name="Freeform 1889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45" name="Freeform 1890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46" name="Freeform 1891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47" name="Freeform 1892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48" name="Freeform 1893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49" name="Freeform 1894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50" name="Freeform 1895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51" name="Freeform 1896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52" name="Freeform 1897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53" name="Freeform 1898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54" name="Freeform 1899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55" name="Freeform 1900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56" name="Freeform 1901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57" name="Freeform 1902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58" name="Freeform 1903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59" name="Freeform 1904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60" name="Freeform 1905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61" name="Freeform 1906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62" name="Freeform 1907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63" name="Freeform 1908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64" name="Freeform 1909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65" name="Freeform 1910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66" name="Freeform 1911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67" name="Freeform 1912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68" name="Freeform 1913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69" name="Freeform 1914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0" name="Freeform 1915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1" name="Freeform 1916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2" name="Freeform 1917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3" name="Freeform 1918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4" name="Freeform 1919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5" name="Freeform 1920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6" name="Freeform 1921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7" name="Freeform 1922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8" name="Freeform 1923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9" name="Freeform 1924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80" name="Freeform 1925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81" name="Freeform 1926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82" name="Freeform 1927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83" name="Freeform 1928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84" name="Freeform 1929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85" name="Freeform 1930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86" name="Freeform 1931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87" name="Freeform 1932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88" name="Freeform 1933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89" name="Freeform 1934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90" name="Freeform 1935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91" name="Freeform 1936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92" name="Freeform 1937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93" name="Freeform 1938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94" name="Freeform 1939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95" name="Freeform 1940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96" name="Freeform 1941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97" name="Freeform 1942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98" name="Freeform 1943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99" name="Freeform 1944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00" name="Freeform 1945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01" name="Freeform 1946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02" name="Freeform 1947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03" name="Freeform 1948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04" name="Freeform 1949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05" name="Freeform 1950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06" name="Freeform 1951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07" name="Freeform 1952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08" name="Freeform 1953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09" name="Freeform 1954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10" name="Freeform 1955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11" name="Freeform 1956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12" name="Freeform 1957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13" name="Freeform 1958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14" name="Freeform 1959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15" name="Freeform 1960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16" name="Freeform 1961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17" name="Freeform 1962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18" name="Freeform 1963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19" name="Freeform 1964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20" name="Freeform 1965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21" name="Freeform 1966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22" name="Freeform 1967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23" name="Freeform 1968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24" name="Freeform 1969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25" name="Freeform 1970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26" name="Freeform 1971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27" name="Freeform 1972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28" name="Freeform 1973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29" name="Freeform 1974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30" name="Freeform 1975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31" name="Freeform 1976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32" name="Freeform 1977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33" name="Freeform 1978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34" name="Freeform 1979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35" name="Freeform 1980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36" name="Freeform 1981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37" name="Freeform 1982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38" name="Freeform 1983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39" name="Freeform 1984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40" name="Freeform 1985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41" name="Freeform 1986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42" name="Freeform 1987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43" name="Freeform 1988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44" name="Freeform 1989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45" name="Freeform 1990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46" name="Freeform 1991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47" name="Freeform 1992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48" name="Freeform 1993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49" name="Freeform 1994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50" name="Freeform 1995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51" name="Freeform 1996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52" name="Freeform 1997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53" name="Freeform 1998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54" name="Freeform 1999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55" name="Freeform 2000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56" name="Freeform 2001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57" name="Freeform 2002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58" name="Freeform 2003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59" name="Freeform 2004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60" name="Freeform 2005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61" name="Freeform 2006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62" name="Freeform 2007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63" name="Freeform 2008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64" name="Freeform 2009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65" name="Freeform 2010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66" name="Freeform 2011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67" name="Freeform 2012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68" name="Freeform 2013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69" name="Freeform 2014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70" name="Freeform 2015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71" name="Freeform 2016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72" name="Freeform 2017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73" name="Freeform 2018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74" name="Freeform 2019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75" name="Freeform 2020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76" name="Freeform 2021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77" name="Freeform 2022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78" name="Freeform 2023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79" name="Freeform 2024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80" name="Freeform 2025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81" name="Freeform 2026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82" name="Freeform 2027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83" name="Freeform 2028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84" name="Freeform 2029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85" name="Freeform 2030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149" name="Text Box 556"/>
          <p:cNvSpPr txBox="1">
            <a:spLocks noChangeArrowheads="1"/>
          </p:cNvSpPr>
          <p:nvPr/>
        </p:nvSpPr>
        <p:spPr bwMode="auto">
          <a:xfrm>
            <a:off x="1074738" y="53975"/>
            <a:ext cx="7343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b="1" dirty="0" err="1" smtClean="0">
                <a:solidFill>
                  <a:prstClr val="black"/>
                </a:solidFill>
                <a:latin typeface="+mn-lt"/>
                <a:cs typeface="+mn-cs"/>
              </a:rPr>
              <a:t>Навигационно</a:t>
            </a:r>
            <a:r>
              <a:rPr lang="ru-RU" altLang="ru-RU" b="1" dirty="0" smtClean="0">
                <a:solidFill>
                  <a:prstClr val="black"/>
                </a:solidFill>
                <a:latin typeface="+mn-lt"/>
                <a:cs typeface="+mn-cs"/>
              </a:rPr>
              <a:t> – информационный центр</a:t>
            </a:r>
            <a:endParaRPr lang="ru-RU" altLang="ru-RU" b="1" dirty="0">
              <a:solidFill>
                <a:prstClr val="black"/>
              </a:solidFill>
              <a:latin typeface="+mn-lt"/>
              <a:cs typeface="+mn-cs"/>
            </a:endParaRPr>
          </a:p>
        </p:txBody>
      </p:sp>
      <p:sp>
        <p:nvSpPr>
          <p:cNvPr id="25606" name="TextBox 3"/>
          <p:cNvSpPr txBox="1">
            <a:spLocks noChangeArrowheads="1"/>
          </p:cNvSpPr>
          <p:nvPr/>
        </p:nvSpPr>
        <p:spPr bwMode="auto">
          <a:xfrm>
            <a:off x="1665288" y="558800"/>
            <a:ext cx="575310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РОНИС –  подсистема навигационно-временного обеспечения</a:t>
            </a:r>
          </a:p>
        </p:txBody>
      </p:sp>
      <p:sp>
        <p:nvSpPr>
          <p:cNvPr id="25607" name="TextBox 4"/>
          <p:cNvSpPr txBox="1">
            <a:spLocks noChangeArrowheads="1"/>
          </p:cNvSpPr>
          <p:nvPr/>
        </p:nvSpPr>
        <p:spPr bwMode="auto">
          <a:xfrm>
            <a:off x="525463" y="1027113"/>
            <a:ext cx="612140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Наложение планируемого и фактического маршрута движения ТС</a:t>
            </a:r>
          </a:p>
        </p:txBody>
      </p:sp>
      <p:pic>
        <p:nvPicPr>
          <p:cNvPr id="503" name="Рисунок 50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3444" y="1628800"/>
            <a:ext cx="8438692" cy="4463901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2" descr="iStock_000007404286Small"/>
          <p:cNvPicPr>
            <a:picLocks noChangeAspect="1" noChangeArrowheads="1"/>
          </p:cNvPicPr>
          <p:nvPr/>
        </p:nvPicPr>
        <p:blipFill>
          <a:blip r:embed="rId2">
            <a:lum bright="78000" contrast="-6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888" y="1196975"/>
            <a:ext cx="8851900" cy="511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7" name="Line 1535"/>
          <p:cNvSpPr>
            <a:spLocks noChangeShapeType="1"/>
          </p:cNvSpPr>
          <p:nvPr/>
        </p:nvSpPr>
        <p:spPr bwMode="auto">
          <a:xfrm>
            <a:off x="1052513" y="442913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26628" name="Group 1536"/>
          <p:cNvGrpSpPr>
            <a:grpSpLocks noChangeAspect="1"/>
          </p:cNvGrpSpPr>
          <p:nvPr/>
        </p:nvGrpSpPr>
        <p:grpSpPr bwMode="auto">
          <a:xfrm>
            <a:off x="115888" y="136525"/>
            <a:ext cx="792162" cy="552450"/>
            <a:chOff x="1887" y="1539"/>
            <a:chExt cx="4004" cy="2793"/>
          </a:xfrm>
        </p:grpSpPr>
        <p:grpSp>
          <p:nvGrpSpPr>
            <p:cNvPr id="26633" name="Group 1537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26910" name="Group 1538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26927" name="Freeform 1539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928" name="Rectangle 15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29" name="Rectangle 15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30" name="Freeform 1542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931" name="Rectangle 15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32" name="Rectangle 15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33" name="Rectangle 15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34" name="Rectangle 15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35" name="Rectangle 15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36" name="Rectangle 15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37" name="Freeform 1549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938" name="Rectangle 15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39" name="Rectangle 15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40" name="Rectangle 15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41" name="Freeform 1553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942" name="Rectangle 15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43" name="Rectangle 15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44" name="Rectangle 15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45" name="Rectangle 15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46" name="Rectangle 15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47" name="Rectangle 15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48" name="Freeform 1560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949" name="Rectangle 15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50" name="Rectangle 156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51" name="Rectangle 15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52" name="Freeform 1564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953" name="Rectangle 156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54" name="Rectangle 15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55" name="Rectangle 15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56" name="Rectangle 15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57" name="Rectangle 15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58" name="Rectangle 15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59" name="Freeform 1571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960" name="Rectangle 15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61" name="Rectangle 157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62" name="Freeform 1574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963" name="Rectangle 157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64" name="Rectangle 15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65" name="Rectangle 15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66" name="Rectangle 15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67" name="Rectangle 15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68" name="Rectangle 15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69" name="Rectangle 15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70" name="Freeform 1582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971" name="Rectangle 15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72" name="Rectangle 158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73" name="Freeform 1585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974" name="Rectangle 158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75" name="Rectangle 15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76" name="Rectangle 15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77" name="Rectangle 15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78" name="Rectangle 15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79" name="Rectangle 15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80" name="Rectangle 15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81" name="Freeform 1593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982" name="Rectangle 15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83" name="Rectangle 159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84" name="Freeform 1596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985" name="Rectangle 159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86" name="Rectangle 15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87" name="Rectangle 15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88" name="Rectangle 16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89" name="Rectangle 16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90" name="Rectangle 16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91" name="Rectangle 16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92" name="Freeform 1604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993" name="Rectangle 16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94" name="Freeform 1606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995" name="Rectangle 16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96" name="Rectangle 160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97" name="Rectangle 16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98" name="Rectangle 16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6999" name="Rectangle 16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00" name="Rectangle 16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01" name="Rectangle 16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02" name="Rectangle 16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03" name="Freeform 1615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004" name="Rectangle 16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05" name="Freeform 1617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006" name="Rectangle 161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07" name="Rectangle 16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08" name="Rectangle 16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09" name="Rectangle 16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10" name="Rectangle 16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11" name="Rectangle 16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12" name="Rectangle 16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13" name="Rectangle 16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14" name="Freeform 1626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015" name="Rectangle 16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16" name="Freeform 1628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017" name="Rectangle 162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18" name="Rectangle 16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19" name="Rectangle 16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20" name="Rectangle 16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21" name="Rectangle 16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22" name="Rectangle 16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23" name="Rectangle 16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24" name="Rectangle 16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25" name="Freeform 1637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026" name="Rectangle 16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27" name="Freeform 1639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028" name="Rectangle 16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29" name="Rectangle 16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30" name="Rectangle 16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31" name="Rectangle 16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32" name="Rectangle 16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33" name="Rectangle 16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34" name="Rectangle 16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35" name="Rectangle 16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36" name="Freeform 1648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037" name="Freeform 1649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038" name="Rectangle 16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39" name="Rectangle 16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40" name="Rectangle 16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41" name="Rectangle 16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42" name="Rectangle 16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43" name="Rectangle 16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44" name="Rectangle 16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45" name="Rectangle 16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46" name="Rectangle 16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47" name="Freeform 1659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048" name="Freeform 1660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049" name="Rectangle 166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50" name="Rectangle 16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51" name="Rectangle 16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52" name="Rectangle 16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53" name="Rectangle 16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54" name="Rectangle 1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55" name="Rectangle 16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56" name="Rectangle 16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57" name="Rectangle 16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58" name="Freeform 1670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059" name="Freeform 1671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060" name="Rectangle 167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61" name="Rectangle 16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62" name="Rectangle 16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63" name="Rectangle 16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64" name="Rectangle 16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65" name="Rectangle 16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66" name="Rectangle 16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67" name="Rectangle 16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68" name="Rectangle 16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69" name="Freeform 1681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070" name="Rectangle 168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71" name="Rectangle 168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72" name="Rectangle 16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73" name="Rectangle 16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74" name="Rectangle 16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75" name="Rectangle 16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76" name="Rectangle 16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77" name="Rectangle 16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78" name="Rectangle 16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79" name="Rectangle 16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80" name="Freeform 1692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081" name="Rectangle 169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82" name="Rectangle 169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83" name="Rectangle 16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84" name="Rectangle 16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85" name="Rectangle 16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86" name="Rectangle 16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87" name="Rectangle 16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88" name="Rectangle 17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89" name="Rectangle 17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90" name="Rectangle 17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91" name="Freeform 1703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092" name="Rectangle 170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93" name="Rectangle 170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94" name="Rectangle 17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95" name="Rectangle 17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96" name="Rectangle 170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97" name="Rectangle 170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98" name="Rectangle 171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099" name="Rectangle 171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100" name="Rectangle 171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101" name="Freeform 1713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102" name="Freeform 1714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103" name="Rectangle 171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104" name="Rectangle 171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105" name="Rectangle 171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106" name="Rectangle 171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107" name="Rectangle 171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108" name="Rectangle 172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109" name="Rectangle 172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110" name="Rectangle 172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111" name="Rectangle 172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112" name="Freeform 1724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113" name="Freeform 1725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114" name="Rectangle 172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115" name="Rectangle 172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116" name="Rectangle 172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117" name="Rectangle 172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118" name="Rectangle 17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119" name="Rectangle 17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120" name="Rectangle 17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121" name="Rectangle 17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122" name="Rectangle 17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123" name="Freeform 1735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124" name="Freeform 1736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125" name="Rectangle 17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126" name="Rectangle 17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26911" name="Rectangle 1739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6912" name="Freeform 1740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13" name="Rectangle 1741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6914" name="Rectangle 1742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6915" name="Freeform 1743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16" name="Freeform 1744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17" name="Rectangle 1745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6918" name="Rectangle 1746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6919" name="Freeform 1747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20" name="Freeform 1748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21" name="Rectangle 1749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6922" name="Freeform 1750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23" name="Freeform 1751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24" name="Rectangle 1752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6925" name="Freeform 1753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26" name="Freeform 1754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6634" name="Freeform 1755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35" name="Line 1756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36" name="Freeform 1757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37" name="Freeform 1758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38" name="Freeform 1759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39" name="Freeform 1760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40" name="Freeform 1761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41" name="Freeform 1762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42" name="Freeform 1763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43" name="Freeform 1764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44" name="Freeform 1765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45" name="Freeform 1766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46" name="Freeform 1767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47" name="Freeform 1768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26648" name="Group 1769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26649" name="Freeform 1770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50" name="Freeform 1771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51" name="Freeform 1772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52" name="Freeform 1773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53" name="Freeform 1774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54" name="Freeform 1775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55" name="Freeform 1776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56" name="Freeform 1777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57" name="Freeform 1778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58" name="Freeform 1779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59" name="Freeform 1780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60" name="Freeform 1781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61" name="Freeform 1782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62" name="Freeform 1783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63" name="Freeform 1784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64" name="Freeform 1785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65" name="Freeform 1786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66" name="Freeform 1787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67" name="Freeform 1788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68" name="Freeform 1789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69" name="Freeform 1790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70" name="Freeform 1791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71" name="Freeform 1792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72" name="Freeform 1793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73" name="Freeform 1794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74" name="Freeform 1795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75" name="Freeform 1796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76" name="Freeform 1797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77" name="Freeform 1798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78" name="Freeform 1799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79" name="Freeform 1800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80" name="Freeform 1801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81" name="Freeform 1802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82" name="Freeform 1803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83" name="Freeform 1804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84" name="Freeform 1805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85" name="Freeform 1806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86" name="Freeform 1807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87" name="Freeform 1808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88" name="Freeform 1809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89" name="Freeform 1810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90" name="Freeform 1811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91" name="Freeform 1812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92" name="Freeform 1813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93" name="Freeform 1814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94" name="Freeform 1815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95" name="Freeform 1816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96" name="Freeform 1817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97" name="Freeform 1818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98" name="Freeform 1819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99" name="Freeform 1820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00" name="Freeform 1821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01" name="Freeform 1822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02" name="Freeform 1823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03" name="Freeform 1824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04" name="Freeform 1825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05" name="Freeform 1826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06" name="Freeform 1827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07" name="Freeform 1828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08" name="Freeform 1829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09" name="Freeform 1830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10" name="Freeform 1831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11" name="Freeform 1832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12" name="Freeform 1833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13" name="Freeform 1834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14" name="Freeform 1835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15" name="Freeform 1836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16" name="Freeform 1837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17" name="Freeform 1838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18" name="Freeform 1839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19" name="Freeform 1840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20" name="Freeform 1841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21" name="Freeform 1842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22" name="Freeform 1843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23" name="Freeform 1844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24" name="Freeform 1845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25" name="Freeform 1846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26" name="Freeform 1847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27" name="Freeform 1848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28" name="Freeform 1849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29" name="Freeform 1850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30" name="Freeform 1851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31" name="Freeform 1852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32" name="Freeform 1853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33" name="Freeform 1854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34" name="Freeform 1855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35" name="Freeform 1856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36" name="Freeform 1857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37" name="Freeform 1858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38" name="Freeform 1859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39" name="Freeform 1860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40" name="Freeform 1861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41" name="Freeform 1862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42" name="Freeform 1863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43" name="Freeform 1864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44" name="Freeform 1865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45" name="Freeform 1866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46" name="Freeform 1867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47" name="Freeform 1868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48" name="Freeform 1869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49" name="Freeform 1870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50" name="Freeform 1871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51" name="Freeform 1872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52" name="Freeform 1873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53" name="Freeform 1874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54" name="Freeform 1875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55" name="Freeform 1876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56" name="Freeform 1877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57" name="Freeform 1878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58" name="Freeform 1879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59" name="Freeform 1880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60" name="Freeform 1881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61" name="Freeform 1882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62" name="Freeform 1883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63" name="Freeform 1884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64" name="Freeform 1885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65" name="Freeform 1886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66" name="Freeform 1887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67" name="Freeform 1888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68" name="Freeform 1889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69" name="Freeform 1890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70" name="Freeform 1891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71" name="Freeform 1892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72" name="Freeform 1893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73" name="Freeform 1894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74" name="Freeform 1895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75" name="Freeform 1896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76" name="Freeform 1897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77" name="Freeform 1898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78" name="Freeform 1899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79" name="Freeform 1900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80" name="Freeform 1901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81" name="Freeform 1902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82" name="Freeform 1903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83" name="Freeform 1904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84" name="Freeform 1905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85" name="Freeform 1906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86" name="Freeform 1907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87" name="Freeform 1908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88" name="Freeform 1909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89" name="Freeform 1910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90" name="Freeform 1911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91" name="Freeform 1912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92" name="Freeform 1913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93" name="Freeform 1914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94" name="Freeform 1915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95" name="Freeform 1916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96" name="Freeform 1917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97" name="Freeform 1918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98" name="Freeform 1919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99" name="Freeform 1920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00" name="Freeform 1921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01" name="Freeform 1922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02" name="Freeform 1923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03" name="Freeform 1924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04" name="Freeform 1925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05" name="Freeform 1926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06" name="Freeform 1927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07" name="Freeform 1928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08" name="Freeform 1929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09" name="Freeform 1930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10" name="Freeform 1931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11" name="Freeform 1932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12" name="Freeform 1933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13" name="Freeform 1934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14" name="Freeform 1935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15" name="Freeform 1936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16" name="Freeform 1937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17" name="Freeform 1938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18" name="Freeform 1939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19" name="Freeform 1940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20" name="Freeform 1941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21" name="Freeform 1942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22" name="Freeform 1943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23" name="Freeform 1944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24" name="Freeform 1945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25" name="Freeform 1946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26" name="Freeform 1947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27" name="Freeform 1948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28" name="Freeform 1949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29" name="Freeform 1950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30" name="Freeform 1951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31" name="Freeform 1952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32" name="Freeform 1953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33" name="Freeform 1954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34" name="Freeform 1955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35" name="Freeform 1956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36" name="Freeform 1957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37" name="Freeform 1958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38" name="Freeform 1959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39" name="Freeform 1960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40" name="Freeform 1961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41" name="Freeform 1962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42" name="Freeform 1963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43" name="Freeform 1964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44" name="Freeform 1965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45" name="Freeform 1966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46" name="Freeform 1967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47" name="Freeform 1968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48" name="Freeform 1969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49" name="Freeform 1970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50" name="Freeform 1971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51" name="Freeform 1972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52" name="Freeform 1973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53" name="Freeform 1974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54" name="Freeform 1975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55" name="Freeform 1976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56" name="Freeform 1977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57" name="Freeform 1978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58" name="Freeform 1979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59" name="Freeform 1980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60" name="Freeform 1981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61" name="Freeform 1982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62" name="Freeform 1983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63" name="Freeform 1984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64" name="Freeform 1985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65" name="Freeform 1986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66" name="Freeform 1987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67" name="Freeform 1988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68" name="Freeform 1989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69" name="Freeform 1990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70" name="Freeform 1991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71" name="Freeform 1992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72" name="Freeform 1993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73" name="Freeform 1994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74" name="Freeform 1995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75" name="Freeform 1996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76" name="Freeform 1997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77" name="Freeform 1998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78" name="Freeform 1999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79" name="Freeform 2000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80" name="Freeform 2001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81" name="Freeform 2002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82" name="Freeform 2003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83" name="Freeform 2004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84" name="Freeform 2005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85" name="Freeform 2006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86" name="Freeform 2007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87" name="Freeform 2008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88" name="Freeform 2009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89" name="Freeform 2010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90" name="Freeform 2011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91" name="Freeform 2012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92" name="Freeform 2013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93" name="Freeform 2014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94" name="Freeform 2015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95" name="Freeform 2016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96" name="Freeform 2017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97" name="Freeform 2018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98" name="Freeform 2019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99" name="Freeform 2020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00" name="Freeform 2021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01" name="Freeform 2022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02" name="Freeform 2023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03" name="Freeform 2024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04" name="Freeform 2025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05" name="Freeform 2026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06" name="Freeform 2027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07" name="Freeform 2028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08" name="Freeform 2029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09" name="Freeform 2030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149" name="Text Box 556"/>
          <p:cNvSpPr txBox="1">
            <a:spLocks noChangeArrowheads="1"/>
          </p:cNvSpPr>
          <p:nvPr/>
        </p:nvSpPr>
        <p:spPr bwMode="auto">
          <a:xfrm>
            <a:off x="1074738" y="53975"/>
            <a:ext cx="7343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b="1" dirty="0" err="1" smtClean="0">
                <a:solidFill>
                  <a:prstClr val="black"/>
                </a:solidFill>
                <a:latin typeface="+mn-lt"/>
                <a:cs typeface="+mn-cs"/>
              </a:rPr>
              <a:t>Навигационно</a:t>
            </a:r>
            <a:r>
              <a:rPr lang="ru-RU" altLang="ru-RU" b="1" dirty="0" smtClean="0">
                <a:solidFill>
                  <a:prstClr val="black"/>
                </a:solidFill>
                <a:latin typeface="+mn-lt"/>
                <a:cs typeface="+mn-cs"/>
              </a:rPr>
              <a:t> – информационный центр</a:t>
            </a:r>
            <a:endParaRPr lang="ru-RU" altLang="ru-RU" b="1" dirty="0">
              <a:solidFill>
                <a:prstClr val="black"/>
              </a:solidFill>
              <a:latin typeface="+mn-lt"/>
              <a:cs typeface="+mn-cs"/>
            </a:endParaRPr>
          </a:p>
        </p:txBody>
      </p:sp>
      <p:sp>
        <p:nvSpPr>
          <p:cNvPr id="26630" name="TextBox 3"/>
          <p:cNvSpPr txBox="1">
            <a:spLocks noChangeArrowheads="1"/>
          </p:cNvSpPr>
          <p:nvPr/>
        </p:nvSpPr>
        <p:spPr bwMode="auto">
          <a:xfrm>
            <a:off x="1665288" y="558800"/>
            <a:ext cx="575310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РОНИС –  подсистема навигационно-временного обеспечения</a:t>
            </a:r>
          </a:p>
        </p:txBody>
      </p:sp>
      <p:sp>
        <p:nvSpPr>
          <p:cNvPr id="26631" name="TextBox 4"/>
          <p:cNvSpPr txBox="1">
            <a:spLocks noChangeArrowheads="1"/>
          </p:cNvSpPr>
          <p:nvPr/>
        </p:nvSpPr>
        <p:spPr bwMode="auto">
          <a:xfrm>
            <a:off x="525463" y="1027113"/>
            <a:ext cx="265271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Закрытие путевого листа ТС</a:t>
            </a:r>
          </a:p>
        </p:txBody>
      </p:sp>
      <p:pic>
        <p:nvPicPr>
          <p:cNvPr id="26632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1514475"/>
            <a:ext cx="8477250" cy="447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Line 1535"/>
          <p:cNvSpPr>
            <a:spLocks noChangeShapeType="1"/>
          </p:cNvSpPr>
          <p:nvPr/>
        </p:nvSpPr>
        <p:spPr bwMode="auto">
          <a:xfrm>
            <a:off x="1052513" y="442913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27651" name="Group 1536"/>
          <p:cNvGrpSpPr>
            <a:grpSpLocks noChangeAspect="1"/>
          </p:cNvGrpSpPr>
          <p:nvPr/>
        </p:nvGrpSpPr>
        <p:grpSpPr bwMode="auto">
          <a:xfrm>
            <a:off x="115888" y="136525"/>
            <a:ext cx="792162" cy="552450"/>
            <a:chOff x="1887" y="1539"/>
            <a:chExt cx="4004" cy="2793"/>
          </a:xfrm>
        </p:grpSpPr>
        <p:grpSp>
          <p:nvGrpSpPr>
            <p:cNvPr id="27656" name="Group 1537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27933" name="Group 1538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27950" name="Freeform 1539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951" name="Rectangle 15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52" name="Rectangle 15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53" name="Freeform 1542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954" name="Rectangle 15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55" name="Rectangle 15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56" name="Rectangle 15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57" name="Rectangle 15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58" name="Rectangle 15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59" name="Rectangle 15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60" name="Freeform 1549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961" name="Rectangle 15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62" name="Rectangle 15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63" name="Rectangle 15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64" name="Freeform 1553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965" name="Rectangle 15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66" name="Rectangle 15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67" name="Rectangle 15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68" name="Rectangle 15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69" name="Rectangle 15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70" name="Rectangle 15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71" name="Freeform 1560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972" name="Rectangle 15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73" name="Rectangle 156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74" name="Rectangle 15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75" name="Freeform 1564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976" name="Rectangle 156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77" name="Rectangle 15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78" name="Rectangle 15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79" name="Rectangle 15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80" name="Rectangle 15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81" name="Rectangle 15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82" name="Freeform 1571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983" name="Rectangle 15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84" name="Rectangle 157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85" name="Freeform 1574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986" name="Rectangle 157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87" name="Rectangle 15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88" name="Rectangle 15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89" name="Rectangle 15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90" name="Rectangle 15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91" name="Rectangle 15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92" name="Rectangle 15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93" name="Freeform 1582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994" name="Rectangle 15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95" name="Rectangle 158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96" name="Freeform 1585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997" name="Rectangle 158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98" name="Rectangle 15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7999" name="Rectangle 15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00" name="Rectangle 15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01" name="Rectangle 15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02" name="Rectangle 15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03" name="Rectangle 15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04" name="Freeform 1593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005" name="Rectangle 15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06" name="Rectangle 159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07" name="Freeform 1596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008" name="Rectangle 159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09" name="Rectangle 15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10" name="Rectangle 15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11" name="Rectangle 16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12" name="Rectangle 16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13" name="Rectangle 16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14" name="Rectangle 16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15" name="Freeform 1604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016" name="Rectangle 16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17" name="Freeform 1606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018" name="Rectangle 16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19" name="Rectangle 160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20" name="Rectangle 16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21" name="Rectangle 16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22" name="Rectangle 16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23" name="Rectangle 16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24" name="Rectangle 16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25" name="Rectangle 16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26" name="Freeform 1615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027" name="Rectangle 16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28" name="Freeform 1617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029" name="Rectangle 161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30" name="Rectangle 16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31" name="Rectangle 16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32" name="Rectangle 16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33" name="Rectangle 16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34" name="Rectangle 16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35" name="Rectangle 16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36" name="Rectangle 16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37" name="Freeform 1626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038" name="Rectangle 16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39" name="Freeform 1628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040" name="Rectangle 162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41" name="Rectangle 16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42" name="Rectangle 16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43" name="Rectangle 16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44" name="Rectangle 16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45" name="Rectangle 16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46" name="Rectangle 16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47" name="Rectangle 16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48" name="Freeform 1637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049" name="Rectangle 16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50" name="Freeform 1639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051" name="Rectangle 16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52" name="Rectangle 16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53" name="Rectangle 16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54" name="Rectangle 16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55" name="Rectangle 16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56" name="Rectangle 16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57" name="Rectangle 16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58" name="Rectangle 16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59" name="Freeform 1648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060" name="Freeform 1649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061" name="Rectangle 16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62" name="Rectangle 16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63" name="Rectangle 16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64" name="Rectangle 16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65" name="Rectangle 16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66" name="Rectangle 16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67" name="Rectangle 16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68" name="Rectangle 16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69" name="Rectangle 16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70" name="Freeform 1659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071" name="Freeform 1660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072" name="Rectangle 166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73" name="Rectangle 16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74" name="Rectangle 16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75" name="Rectangle 16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76" name="Rectangle 16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77" name="Rectangle 1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78" name="Rectangle 16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79" name="Rectangle 16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80" name="Rectangle 16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81" name="Freeform 1670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082" name="Freeform 1671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083" name="Rectangle 167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84" name="Rectangle 16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85" name="Rectangle 16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86" name="Rectangle 16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87" name="Rectangle 16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88" name="Rectangle 16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89" name="Rectangle 16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90" name="Rectangle 16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91" name="Rectangle 16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92" name="Freeform 1681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093" name="Rectangle 168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94" name="Rectangle 168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95" name="Rectangle 16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96" name="Rectangle 16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97" name="Rectangle 16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98" name="Rectangle 16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099" name="Rectangle 16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00" name="Rectangle 16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01" name="Rectangle 16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02" name="Rectangle 16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03" name="Freeform 1692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104" name="Rectangle 169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05" name="Rectangle 169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06" name="Rectangle 16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07" name="Rectangle 16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08" name="Rectangle 16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09" name="Rectangle 16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10" name="Rectangle 16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11" name="Rectangle 17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12" name="Rectangle 17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13" name="Rectangle 17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14" name="Freeform 1703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115" name="Rectangle 170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16" name="Rectangle 170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17" name="Rectangle 17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18" name="Rectangle 17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19" name="Rectangle 170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20" name="Rectangle 170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21" name="Rectangle 171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22" name="Rectangle 171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23" name="Rectangle 171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24" name="Freeform 1713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125" name="Freeform 1714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126" name="Rectangle 171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27" name="Rectangle 171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28" name="Rectangle 171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29" name="Rectangle 171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30" name="Rectangle 171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31" name="Rectangle 172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32" name="Rectangle 172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33" name="Rectangle 172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34" name="Rectangle 172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35" name="Freeform 1724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136" name="Freeform 1725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137" name="Rectangle 172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38" name="Rectangle 172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39" name="Rectangle 172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40" name="Rectangle 172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41" name="Rectangle 17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42" name="Rectangle 17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43" name="Rectangle 17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44" name="Rectangle 17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45" name="Rectangle 17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46" name="Freeform 1735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147" name="Freeform 1736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148" name="Rectangle 17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149" name="Rectangle 17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27934" name="Rectangle 1739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7935" name="Freeform 1740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36" name="Rectangle 1741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7937" name="Rectangle 1742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7938" name="Freeform 1743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39" name="Freeform 1744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40" name="Rectangle 1745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7941" name="Rectangle 1746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7942" name="Freeform 1747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43" name="Freeform 1748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44" name="Rectangle 1749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7945" name="Freeform 1750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46" name="Freeform 1751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47" name="Rectangle 1752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7948" name="Freeform 1753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49" name="Freeform 1754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7657" name="Freeform 1755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58" name="Line 1756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659" name="Freeform 1757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60" name="Freeform 1758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61" name="Freeform 1759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62" name="Freeform 1760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63" name="Freeform 1761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64" name="Freeform 1762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65" name="Freeform 1763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66" name="Freeform 1764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67" name="Freeform 1765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68" name="Freeform 1766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69" name="Freeform 1767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70" name="Freeform 1768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27671" name="Group 1769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27672" name="Freeform 1770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73" name="Freeform 1771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74" name="Freeform 1772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75" name="Freeform 1773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76" name="Freeform 1774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77" name="Freeform 1775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78" name="Freeform 1776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79" name="Freeform 1777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80" name="Freeform 1778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81" name="Freeform 1779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82" name="Freeform 1780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83" name="Freeform 1781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84" name="Freeform 1782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85" name="Freeform 1783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86" name="Freeform 1784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87" name="Freeform 1785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88" name="Freeform 1786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89" name="Freeform 1787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90" name="Freeform 1788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91" name="Freeform 1789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92" name="Freeform 1790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93" name="Freeform 1791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94" name="Freeform 1792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95" name="Freeform 1793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96" name="Freeform 1794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97" name="Freeform 1795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98" name="Freeform 1796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99" name="Freeform 1797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00" name="Freeform 1798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01" name="Freeform 1799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02" name="Freeform 1800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03" name="Freeform 1801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04" name="Freeform 1802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05" name="Freeform 1803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06" name="Freeform 1804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07" name="Freeform 1805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08" name="Freeform 1806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09" name="Freeform 1807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10" name="Freeform 1808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11" name="Freeform 1809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12" name="Freeform 1810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13" name="Freeform 1811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14" name="Freeform 1812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15" name="Freeform 1813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16" name="Freeform 1814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17" name="Freeform 1815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18" name="Freeform 1816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19" name="Freeform 1817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20" name="Freeform 1818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21" name="Freeform 1819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22" name="Freeform 1820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23" name="Freeform 1821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24" name="Freeform 1822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25" name="Freeform 1823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26" name="Freeform 1824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27" name="Freeform 1825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28" name="Freeform 1826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29" name="Freeform 1827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30" name="Freeform 1828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31" name="Freeform 1829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32" name="Freeform 1830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33" name="Freeform 1831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34" name="Freeform 1832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35" name="Freeform 1833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36" name="Freeform 1834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37" name="Freeform 1835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38" name="Freeform 1836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39" name="Freeform 1837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40" name="Freeform 1838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41" name="Freeform 1839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42" name="Freeform 1840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43" name="Freeform 1841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44" name="Freeform 1842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45" name="Freeform 1843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46" name="Freeform 1844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47" name="Freeform 1845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48" name="Freeform 1846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49" name="Freeform 1847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50" name="Freeform 1848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51" name="Freeform 1849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52" name="Freeform 1850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53" name="Freeform 1851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54" name="Freeform 1852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55" name="Freeform 1853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56" name="Freeform 1854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57" name="Freeform 1855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58" name="Freeform 1856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59" name="Freeform 1857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60" name="Freeform 1858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61" name="Freeform 1859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62" name="Freeform 1860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63" name="Freeform 1861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64" name="Freeform 1862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65" name="Freeform 1863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66" name="Freeform 1864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67" name="Freeform 1865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68" name="Freeform 1866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69" name="Freeform 1867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70" name="Freeform 1868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71" name="Freeform 1869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72" name="Freeform 1870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73" name="Freeform 1871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74" name="Freeform 1872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75" name="Freeform 1873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76" name="Freeform 1874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77" name="Freeform 1875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78" name="Freeform 1876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79" name="Freeform 1877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80" name="Freeform 1878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81" name="Freeform 1879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82" name="Freeform 1880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83" name="Freeform 1881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84" name="Freeform 1882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85" name="Freeform 1883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86" name="Freeform 1884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87" name="Freeform 1885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88" name="Freeform 1886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89" name="Freeform 1887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90" name="Freeform 1888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91" name="Freeform 1889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92" name="Freeform 1890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93" name="Freeform 1891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94" name="Freeform 1892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95" name="Freeform 1893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96" name="Freeform 1894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97" name="Freeform 1895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98" name="Freeform 1896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99" name="Freeform 1897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00" name="Freeform 1898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01" name="Freeform 1899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02" name="Freeform 1900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03" name="Freeform 1901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04" name="Freeform 1902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05" name="Freeform 1903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06" name="Freeform 1904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07" name="Freeform 1905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08" name="Freeform 1906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09" name="Freeform 1907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10" name="Freeform 1908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11" name="Freeform 1909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12" name="Freeform 1910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13" name="Freeform 1911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14" name="Freeform 1912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15" name="Freeform 1913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16" name="Freeform 1914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17" name="Freeform 1915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18" name="Freeform 1916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19" name="Freeform 1917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20" name="Freeform 1918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21" name="Freeform 1919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22" name="Freeform 1920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23" name="Freeform 1921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24" name="Freeform 1922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25" name="Freeform 1923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26" name="Freeform 1924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27" name="Freeform 1925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28" name="Freeform 1926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29" name="Freeform 1927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30" name="Freeform 1928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31" name="Freeform 1929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32" name="Freeform 1930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33" name="Freeform 1931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34" name="Freeform 1932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35" name="Freeform 1933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36" name="Freeform 1934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37" name="Freeform 1935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38" name="Freeform 1936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39" name="Freeform 1937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40" name="Freeform 1938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41" name="Freeform 1939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42" name="Freeform 1940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43" name="Freeform 1941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44" name="Freeform 1942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45" name="Freeform 1943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46" name="Freeform 1944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47" name="Freeform 1945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48" name="Freeform 1946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49" name="Freeform 1947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50" name="Freeform 1948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51" name="Freeform 1949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52" name="Freeform 1950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53" name="Freeform 1951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54" name="Freeform 1952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55" name="Freeform 1953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56" name="Freeform 1954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57" name="Freeform 1955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58" name="Freeform 1956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59" name="Freeform 1957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60" name="Freeform 1958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61" name="Freeform 1959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62" name="Freeform 1960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63" name="Freeform 1961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64" name="Freeform 1962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65" name="Freeform 1963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66" name="Freeform 1964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67" name="Freeform 1965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68" name="Freeform 1966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69" name="Freeform 1967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70" name="Freeform 1968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71" name="Freeform 1969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72" name="Freeform 1970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73" name="Freeform 1971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74" name="Freeform 1972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75" name="Freeform 1973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76" name="Freeform 1974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77" name="Freeform 1975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78" name="Freeform 1976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79" name="Freeform 1977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80" name="Freeform 1978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81" name="Freeform 1979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82" name="Freeform 1980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83" name="Freeform 1981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84" name="Freeform 1982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85" name="Freeform 1983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86" name="Freeform 1984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87" name="Freeform 1985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88" name="Freeform 1986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89" name="Freeform 1987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90" name="Freeform 1988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91" name="Freeform 1989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92" name="Freeform 1990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93" name="Freeform 1991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94" name="Freeform 1992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95" name="Freeform 1993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96" name="Freeform 1994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97" name="Freeform 1995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98" name="Freeform 1996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99" name="Freeform 1997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00" name="Freeform 1998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01" name="Freeform 1999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02" name="Freeform 2000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03" name="Freeform 2001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04" name="Freeform 2002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05" name="Freeform 2003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06" name="Freeform 2004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07" name="Freeform 2005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08" name="Freeform 2006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09" name="Freeform 2007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10" name="Freeform 2008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11" name="Freeform 2009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12" name="Freeform 2010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13" name="Freeform 2011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14" name="Freeform 2012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15" name="Freeform 2013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16" name="Freeform 2014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17" name="Freeform 2015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18" name="Freeform 2016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19" name="Freeform 2017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20" name="Freeform 2018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21" name="Freeform 2019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22" name="Freeform 2020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23" name="Freeform 2021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24" name="Freeform 2022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25" name="Freeform 2023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26" name="Freeform 2024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27" name="Freeform 2025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28" name="Freeform 2026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29" name="Freeform 2027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30" name="Freeform 2028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31" name="Freeform 2029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32" name="Freeform 2030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149" name="Text Box 556"/>
          <p:cNvSpPr txBox="1">
            <a:spLocks noChangeArrowheads="1"/>
          </p:cNvSpPr>
          <p:nvPr/>
        </p:nvSpPr>
        <p:spPr bwMode="auto">
          <a:xfrm>
            <a:off x="1074738" y="53975"/>
            <a:ext cx="7343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b="1" dirty="0" err="1" smtClean="0">
                <a:solidFill>
                  <a:prstClr val="black"/>
                </a:solidFill>
                <a:latin typeface="+mn-lt"/>
                <a:cs typeface="+mn-cs"/>
              </a:rPr>
              <a:t>Навигационно</a:t>
            </a:r>
            <a:r>
              <a:rPr lang="ru-RU" altLang="ru-RU" b="1" dirty="0" smtClean="0">
                <a:solidFill>
                  <a:prstClr val="black"/>
                </a:solidFill>
                <a:latin typeface="+mn-lt"/>
                <a:cs typeface="+mn-cs"/>
              </a:rPr>
              <a:t> – информационный центр</a:t>
            </a:r>
            <a:endParaRPr lang="ru-RU" altLang="ru-RU" b="1" dirty="0">
              <a:solidFill>
                <a:prstClr val="black"/>
              </a:solidFill>
              <a:latin typeface="+mn-lt"/>
              <a:cs typeface="+mn-cs"/>
            </a:endParaRPr>
          </a:p>
        </p:txBody>
      </p:sp>
      <p:sp>
        <p:nvSpPr>
          <p:cNvPr id="27653" name="TextBox 3"/>
          <p:cNvSpPr txBox="1">
            <a:spLocks noChangeArrowheads="1"/>
          </p:cNvSpPr>
          <p:nvPr/>
        </p:nvSpPr>
        <p:spPr bwMode="auto">
          <a:xfrm>
            <a:off x="1665288" y="558800"/>
            <a:ext cx="551815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РОНИС – построение оптимального маршрута движения ТС</a:t>
            </a:r>
          </a:p>
        </p:txBody>
      </p:sp>
      <p:sp>
        <p:nvSpPr>
          <p:cNvPr id="27654" name="TextBox 4"/>
          <p:cNvSpPr txBox="1">
            <a:spLocks noChangeArrowheads="1"/>
          </p:cNvSpPr>
          <p:nvPr/>
        </p:nvSpPr>
        <p:spPr bwMode="auto">
          <a:xfrm>
            <a:off x="525463" y="1027113"/>
            <a:ext cx="77009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Доступно из браузера или любого приложения с использованием </a:t>
            </a:r>
            <a:r>
              <a:rPr lang="en-US" sz="1600" b="1"/>
              <a:t> API for Java Script</a:t>
            </a:r>
            <a:endParaRPr lang="ru-RU" sz="1600" b="1"/>
          </a:p>
        </p:txBody>
      </p:sp>
      <p:pic>
        <p:nvPicPr>
          <p:cNvPr id="27655" name="Рисунок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1557338"/>
            <a:ext cx="8442325" cy="4535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Line 1535"/>
          <p:cNvSpPr>
            <a:spLocks noChangeShapeType="1"/>
          </p:cNvSpPr>
          <p:nvPr/>
        </p:nvSpPr>
        <p:spPr bwMode="auto">
          <a:xfrm>
            <a:off x="1052513" y="442913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28675" name="Group 1536"/>
          <p:cNvGrpSpPr>
            <a:grpSpLocks noChangeAspect="1"/>
          </p:cNvGrpSpPr>
          <p:nvPr/>
        </p:nvGrpSpPr>
        <p:grpSpPr bwMode="auto">
          <a:xfrm>
            <a:off x="115888" y="136525"/>
            <a:ext cx="792162" cy="552450"/>
            <a:chOff x="1887" y="1539"/>
            <a:chExt cx="4004" cy="2793"/>
          </a:xfrm>
        </p:grpSpPr>
        <p:grpSp>
          <p:nvGrpSpPr>
            <p:cNvPr id="28680" name="Group 1537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28957" name="Group 1538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28974" name="Freeform 1539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975" name="Rectangle 15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976" name="Rectangle 15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977" name="Freeform 1542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978" name="Rectangle 15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979" name="Rectangle 15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980" name="Rectangle 15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981" name="Rectangle 15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982" name="Rectangle 15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983" name="Rectangle 15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984" name="Freeform 1549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985" name="Rectangle 15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986" name="Rectangle 15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987" name="Rectangle 15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988" name="Freeform 1553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989" name="Rectangle 15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990" name="Rectangle 15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991" name="Rectangle 15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992" name="Rectangle 15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993" name="Rectangle 15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994" name="Rectangle 15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995" name="Freeform 1560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996" name="Rectangle 15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997" name="Rectangle 156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998" name="Rectangle 15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8999" name="Freeform 1564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000" name="Rectangle 156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01" name="Rectangle 15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02" name="Rectangle 15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03" name="Rectangle 15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04" name="Rectangle 15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05" name="Rectangle 15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06" name="Freeform 1571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007" name="Rectangle 15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08" name="Rectangle 157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09" name="Freeform 1574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010" name="Rectangle 157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11" name="Rectangle 15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12" name="Rectangle 15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13" name="Rectangle 15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14" name="Rectangle 15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15" name="Rectangle 15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16" name="Rectangle 15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17" name="Freeform 1582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018" name="Rectangle 15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19" name="Rectangle 158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20" name="Freeform 1585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021" name="Rectangle 158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22" name="Rectangle 15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23" name="Rectangle 15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24" name="Rectangle 15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25" name="Rectangle 15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26" name="Rectangle 15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27" name="Rectangle 15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28" name="Freeform 1593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029" name="Rectangle 15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30" name="Rectangle 159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31" name="Freeform 1596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032" name="Rectangle 159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33" name="Rectangle 15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34" name="Rectangle 15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35" name="Rectangle 16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36" name="Rectangle 16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37" name="Rectangle 16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38" name="Rectangle 16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39" name="Freeform 1604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040" name="Rectangle 16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41" name="Freeform 1606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042" name="Rectangle 16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43" name="Rectangle 160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44" name="Rectangle 16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45" name="Rectangle 16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46" name="Rectangle 16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47" name="Rectangle 16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48" name="Rectangle 16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49" name="Rectangle 16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50" name="Freeform 1615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051" name="Rectangle 16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52" name="Freeform 1617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053" name="Rectangle 161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54" name="Rectangle 16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55" name="Rectangle 16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56" name="Rectangle 16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57" name="Rectangle 16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58" name="Rectangle 16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59" name="Rectangle 16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60" name="Rectangle 16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61" name="Freeform 1626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062" name="Rectangle 16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63" name="Freeform 1628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064" name="Rectangle 162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65" name="Rectangle 16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66" name="Rectangle 16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67" name="Rectangle 16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68" name="Rectangle 16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69" name="Rectangle 16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70" name="Rectangle 16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71" name="Rectangle 16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72" name="Freeform 1637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073" name="Rectangle 16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74" name="Freeform 1639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075" name="Rectangle 16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76" name="Rectangle 16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77" name="Rectangle 16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78" name="Rectangle 16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79" name="Rectangle 16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80" name="Rectangle 16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81" name="Rectangle 16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82" name="Rectangle 16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83" name="Freeform 1648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084" name="Freeform 1649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085" name="Rectangle 16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86" name="Rectangle 16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87" name="Rectangle 16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88" name="Rectangle 16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89" name="Rectangle 16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90" name="Rectangle 16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91" name="Rectangle 16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92" name="Rectangle 16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93" name="Rectangle 16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94" name="Freeform 1659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095" name="Freeform 1660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096" name="Rectangle 166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97" name="Rectangle 16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98" name="Rectangle 16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099" name="Rectangle 16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00" name="Rectangle 16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01" name="Rectangle 1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02" name="Rectangle 16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03" name="Rectangle 16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04" name="Rectangle 16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05" name="Freeform 1670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106" name="Freeform 1671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107" name="Rectangle 167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08" name="Rectangle 16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09" name="Rectangle 16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10" name="Rectangle 16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11" name="Rectangle 16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12" name="Rectangle 16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13" name="Rectangle 16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14" name="Rectangle 16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15" name="Rectangle 16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16" name="Freeform 1681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117" name="Rectangle 168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18" name="Rectangle 168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19" name="Rectangle 16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20" name="Rectangle 16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21" name="Rectangle 16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22" name="Rectangle 16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23" name="Rectangle 16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24" name="Rectangle 16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25" name="Rectangle 16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26" name="Rectangle 16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27" name="Freeform 1692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128" name="Rectangle 169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29" name="Rectangle 169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30" name="Rectangle 16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31" name="Rectangle 16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32" name="Rectangle 16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33" name="Rectangle 16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34" name="Rectangle 16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35" name="Rectangle 17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36" name="Rectangle 17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37" name="Rectangle 17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38" name="Freeform 1703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139" name="Rectangle 170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40" name="Rectangle 170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41" name="Rectangle 17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42" name="Rectangle 17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43" name="Rectangle 170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44" name="Rectangle 170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45" name="Rectangle 171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46" name="Rectangle 171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47" name="Rectangle 171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48" name="Freeform 1713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149" name="Freeform 1714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150" name="Rectangle 171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51" name="Rectangle 171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52" name="Rectangle 171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53" name="Rectangle 171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54" name="Rectangle 171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55" name="Rectangle 172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56" name="Rectangle 172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57" name="Rectangle 172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58" name="Rectangle 172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59" name="Freeform 1724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160" name="Freeform 1725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161" name="Rectangle 172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62" name="Rectangle 172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63" name="Rectangle 172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64" name="Rectangle 172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65" name="Rectangle 17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66" name="Rectangle 17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67" name="Rectangle 17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68" name="Rectangle 17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69" name="Rectangle 17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70" name="Freeform 1735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171" name="Freeform 1736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172" name="Rectangle 17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29173" name="Rectangle 17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28958" name="Rectangle 1739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8959" name="Freeform 1740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60" name="Rectangle 1741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8961" name="Rectangle 1742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8962" name="Freeform 1743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63" name="Freeform 1744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64" name="Rectangle 1745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8965" name="Rectangle 1746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8966" name="Freeform 1747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67" name="Freeform 1748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68" name="Rectangle 1749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8969" name="Freeform 1750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70" name="Freeform 1751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71" name="Rectangle 1752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28972" name="Freeform 1753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73" name="Freeform 1754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8681" name="Freeform 1755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82" name="Line 1756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683" name="Freeform 1757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84" name="Freeform 1758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85" name="Freeform 1759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86" name="Freeform 1760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87" name="Freeform 1761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88" name="Freeform 1762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89" name="Freeform 1763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90" name="Freeform 1764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91" name="Freeform 1765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92" name="Freeform 1766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93" name="Freeform 1767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94" name="Freeform 1768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28695" name="Group 1769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28696" name="Freeform 1770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697" name="Freeform 1771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698" name="Freeform 1772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699" name="Freeform 1773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00" name="Freeform 1774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01" name="Freeform 1775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02" name="Freeform 1776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03" name="Freeform 1777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04" name="Freeform 1778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05" name="Freeform 1779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06" name="Freeform 1780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07" name="Freeform 1781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08" name="Freeform 1782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09" name="Freeform 1783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10" name="Freeform 1784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11" name="Freeform 1785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12" name="Freeform 1786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13" name="Freeform 1787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14" name="Freeform 1788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15" name="Freeform 1789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16" name="Freeform 1790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17" name="Freeform 1791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18" name="Freeform 1792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19" name="Freeform 1793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20" name="Freeform 1794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21" name="Freeform 1795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22" name="Freeform 1796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23" name="Freeform 1797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24" name="Freeform 1798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25" name="Freeform 1799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26" name="Freeform 1800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27" name="Freeform 1801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28" name="Freeform 1802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29" name="Freeform 1803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30" name="Freeform 1804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31" name="Freeform 1805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32" name="Freeform 1806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33" name="Freeform 1807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34" name="Freeform 1808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35" name="Freeform 1809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36" name="Freeform 1810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37" name="Freeform 1811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38" name="Freeform 1812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39" name="Freeform 1813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40" name="Freeform 1814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41" name="Freeform 1815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42" name="Freeform 1816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43" name="Freeform 1817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44" name="Freeform 1818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45" name="Freeform 1819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46" name="Freeform 1820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47" name="Freeform 1821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48" name="Freeform 1822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49" name="Freeform 1823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50" name="Freeform 1824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51" name="Freeform 1825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52" name="Freeform 1826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53" name="Freeform 1827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54" name="Freeform 1828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55" name="Freeform 1829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56" name="Freeform 1830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57" name="Freeform 1831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58" name="Freeform 1832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59" name="Freeform 1833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60" name="Freeform 1834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61" name="Freeform 1835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62" name="Freeform 1836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63" name="Freeform 1837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64" name="Freeform 1838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65" name="Freeform 1839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66" name="Freeform 1840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67" name="Freeform 1841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68" name="Freeform 1842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69" name="Freeform 1843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70" name="Freeform 1844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71" name="Freeform 1845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72" name="Freeform 1846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73" name="Freeform 1847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74" name="Freeform 1848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75" name="Freeform 1849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76" name="Freeform 1850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77" name="Freeform 1851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78" name="Freeform 1852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79" name="Freeform 1853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80" name="Freeform 1854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81" name="Freeform 1855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82" name="Freeform 1856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83" name="Freeform 1857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84" name="Freeform 1858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85" name="Freeform 1859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86" name="Freeform 1860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87" name="Freeform 1861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88" name="Freeform 1862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89" name="Freeform 1863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90" name="Freeform 1864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91" name="Freeform 1865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92" name="Freeform 1866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93" name="Freeform 1867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94" name="Freeform 1868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95" name="Freeform 1869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96" name="Freeform 1870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97" name="Freeform 1871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98" name="Freeform 1872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99" name="Freeform 1873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00" name="Freeform 1874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01" name="Freeform 1875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02" name="Freeform 1876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03" name="Freeform 1877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04" name="Freeform 1878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05" name="Freeform 1879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06" name="Freeform 1880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07" name="Freeform 1881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08" name="Freeform 1882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09" name="Freeform 1883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10" name="Freeform 1884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11" name="Freeform 1885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12" name="Freeform 1886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13" name="Freeform 1887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14" name="Freeform 1888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15" name="Freeform 1889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16" name="Freeform 1890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17" name="Freeform 1891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18" name="Freeform 1892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19" name="Freeform 1893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20" name="Freeform 1894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21" name="Freeform 1895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22" name="Freeform 1896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23" name="Freeform 1897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24" name="Freeform 1898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25" name="Freeform 1899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26" name="Freeform 1900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27" name="Freeform 1901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28" name="Freeform 1902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29" name="Freeform 1903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30" name="Freeform 1904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31" name="Freeform 1905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32" name="Freeform 1906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33" name="Freeform 1907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34" name="Freeform 1908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35" name="Freeform 1909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36" name="Freeform 1910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37" name="Freeform 1911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38" name="Freeform 1912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39" name="Freeform 1913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40" name="Freeform 1914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41" name="Freeform 1915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42" name="Freeform 1916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43" name="Freeform 1917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44" name="Freeform 1918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45" name="Freeform 1919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46" name="Freeform 1920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47" name="Freeform 1921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48" name="Freeform 1922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49" name="Freeform 1923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50" name="Freeform 1924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51" name="Freeform 1925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52" name="Freeform 1926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53" name="Freeform 1927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54" name="Freeform 1928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55" name="Freeform 1929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56" name="Freeform 1930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57" name="Freeform 1931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58" name="Freeform 1932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59" name="Freeform 1933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60" name="Freeform 1934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61" name="Freeform 1935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62" name="Freeform 1936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63" name="Freeform 1937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64" name="Freeform 1938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65" name="Freeform 1939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66" name="Freeform 1940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67" name="Freeform 1941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68" name="Freeform 1942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69" name="Freeform 1943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70" name="Freeform 1944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71" name="Freeform 1945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72" name="Freeform 1946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73" name="Freeform 1947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74" name="Freeform 1948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75" name="Freeform 1949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76" name="Freeform 1950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77" name="Freeform 1951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78" name="Freeform 1952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79" name="Freeform 1953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80" name="Freeform 1954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81" name="Freeform 1955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82" name="Freeform 1956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83" name="Freeform 1957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84" name="Freeform 1958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85" name="Freeform 1959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86" name="Freeform 1960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87" name="Freeform 1961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88" name="Freeform 1962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89" name="Freeform 1963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90" name="Freeform 1964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91" name="Freeform 1965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92" name="Freeform 1966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93" name="Freeform 1967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94" name="Freeform 1968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95" name="Freeform 1969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96" name="Freeform 1970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97" name="Freeform 1971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98" name="Freeform 1972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99" name="Freeform 1973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00" name="Freeform 1974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01" name="Freeform 1975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02" name="Freeform 1976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03" name="Freeform 1977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04" name="Freeform 1978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05" name="Freeform 1979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06" name="Freeform 1980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07" name="Freeform 1981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08" name="Freeform 1982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09" name="Freeform 1983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10" name="Freeform 1984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11" name="Freeform 1985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12" name="Freeform 1986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13" name="Freeform 1987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14" name="Freeform 1988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15" name="Freeform 1989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16" name="Freeform 1990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17" name="Freeform 1991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18" name="Freeform 1992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19" name="Freeform 1993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20" name="Freeform 1994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21" name="Freeform 1995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22" name="Freeform 1996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23" name="Freeform 1997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24" name="Freeform 1998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25" name="Freeform 1999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26" name="Freeform 2000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27" name="Freeform 2001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28" name="Freeform 2002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29" name="Freeform 2003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30" name="Freeform 2004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31" name="Freeform 2005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32" name="Freeform 2006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33" name="Freeform 2007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34" name="Freeform 2008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35" name="Freeform 2009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36" name="Freeform 2010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37" name="Freeform 2011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38" name="Freeform 2012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39" name="Freeform 2013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40" name="Freeform 2014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41" name="Freeform 2015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42" name="Freeform 2016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43" name="Freeform 2017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44" name="Freeform 2018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45" name="Freeform 2019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46" name="Freeform 2020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47" name="Freeform 2021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48" name="Freeform 2022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49" name="Freeform 2023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50" name="Freeform 2024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51" name="Freeform 2025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52" name="Freeform 2026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53" name="Freeform 2027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54" name="Freeform 2028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55" name="Freeform 2029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56" name="Freeform 2030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149" name="Text Box 556"/>
          <p:cNvSpPr txBox="1">
            <a:spLocks noChangeArrowheads="1"/>
          </p:cNvSpPr>
          <p:nvPr/>
        </p:nvSpPr>
        <p:spPr bwMode="auto">
          <a:xfrm>
            <a:off x="1074738" y="53975"/>
            <a:ext cx="7343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b="1" dirty="0" err="1" smtClean="0">
                <a:solidFill>
                  <a:prstClr val="black"/>
                </a:solidFill>
                <a:latin typeface="+mn-lt"/>
                <a:cs typeface="+mn-cs"/>
              </a:rPr>
              <a:t>Навигационно</a:t>
            </a:r>
            <a:r>
              <a:rPr lang="ru-RU" altLang="ru-RU" b="1" dirty="0" smtClean="0">
                <a:solidFill>
                  <a:prstClr val="black"/>
                </a:solidFill>
                <a:latin typeface="+mn-lt"/>
                <a:cs typeface="+mn-cs"/>
              </a:rPr>
              <a:t> – информационный центр</a:t>
            </a:r>
            <a:endParaRPr lang="ru-RU" altLang="ru-RU" b="1" dirty="0">
              <a:solidFill>
                <a:prstClr val="black"/>
              </a:solidFill>
              <a:latin typeface="+mn-lt"/>
              <a:cs typeface="+mn-cs"/>
            </a:endParaRPr>
          </a:p>
        </p:txBody>
      </p:sp>
      <p:sp>
        <p:nvSpPr>
          <p:cNvPr id="28677" name="TextBox 3"/>
          <p:cNvSpPr txBox="1">
            <a:spLocks noChangeArrowheads="1"/>
          </p:cNvSpPr>
          <p:nvPr/>
        </p:nvSpPr>
        <p:spPr bwMode="auto">
          <a:xfrm>
            <a:off x="1665288" y="558800"/>
            <a:ext cx="551815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РОНИС – построение оптимального маршрута движения ТС</a:t>
            </a:r>
          </a:p>
        </p:txBody>
      </p:sp>
      <p:sp>
        <p:nvSpPr>
          <p:cNvPr id="28678" name="TextBox 4"/>
          <p:cNvSpPr txBox="1">
            <a:spLocks noChangeArrowheads="1"/>
          </p:cNvSpPr>
          <p:nvPr/>
        </p:nvSpPr>
        <p:spPr bwMode="auto">
          <a:xfrm>
            <a:off x="525463" y="1027113"/>
            <a:ext cx="77009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Доступно из браузера или любого приложения с использованием </a:t>
            </a:r>
            <a:r>
              <a:rPr lang="en-US" sz="1600" b="1"/>
              <a:t> API for Java Script</a:t>
            </a:r>
            <a:endParaRPr lang="ru-RU" sz="1600" b="1"/>
          </a:p>
        </p:txBody>
      </p:sp>
      <p:pic>
        <p:nvPicPr>
          <p:cNvPr id="28679" name="Рисунок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175" y="1557338"/>
            <a:ext cx="8407400" cy="4522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40" descr="original_metal_w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75" y="5053013"/>
            <a:ext cx="1917700" cy="174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Rectangle 42"/>
          <p:cNvSpPr>
            <a:spLocks noChangeArrowheads="1"/>
          </p:cNvSpPr>
          <p:nvPr/>
        </p:nvSpPr>
        <p:spPr bwMode="auto">
          <a:xfrm>
            <a:off x="529193" y="2929002"/>
            <a:ext cx="8211819" cy="1016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075" tIns="46038" rIns="92075" bIns="46038" anchorCtr="1">
            <a:spAutoFit/>
          </a:bodyPr>
          <a:lstStyle/>
          <a:p>
            <a:r>
              <a:rPr lang="ru-RU" altLang="ru-RU" sz="3600" b="1" dirty="0" smtClean="0">
                <a:latin typeface="Times New Roman" pitchFamily="18" charset="0"/>
              </a:rPr>
              <a:t>СПАСИБО ЗА ВНИМАНИЕ !</a:t>
            </a:r>
          </a:p>
          <a:p>
            <a:endParaRPr lang="ru-RU" altLang="ru-RU" sz="2400" b="1" dirty="0">
              <a:latin typeface="Times New Roman" pitchFamily="18" charset="0"/>
            </a:endParaRPr>
          </a:p>
        </p:txBody>
      </p:sp>
      <p:sp>
        <p:nvSpPr>
          <p:cNvPr id="2052" name="Rectangle 58"/>
          <p:cNvSpPr>
            <a:spLocks noChangeArrowheads="1"/>
          </p:cNvSpPr>
          <p:nvPr/>
        </p:nvSpPr>
        <p:spPr bwMode="auto">
          <a:xfrm>
            <a:off x="0" y="295751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ru-RU" altLang="ru-RU">
              <a:latin typeface="Verdana" pitchFamily="34" charset="0"/>
            </a:endParaRPr>
          </a:p>
        </p:txBody>
      </p:sp>
      <p:sp>
        <p:nvSpPr>
          <p:cNvPr id="2053" name="Rectangle 59"/>
          <p:cNvSpPr>
            <a:spLocks noChangeArrowheads="1"/>
          </p:cNvSpPr>
          <p:nvPr/>
        </p:nvSpPr>
        <p:spPr bwMode="auto">
          <a:xfrm>
            <a:off x="0" y="295751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ru-RU" altLang="ru-RU">
              <a:latin typeface="Verdana" pitchFamily="34" charset="0"/>
            </a:endParaRPr>
          </a:p>
        </p:txBody>
      </p:sp>
      <p:sp>
        <p:nvSpPr>
          <p:cNvPr id="2054" name="Line 557"/>
          <p:cNvSpPr>
            <a:spLocks noChangeShapeType="1"/>
          </p:cNvSpPr>
          <p:nvPr/>
        </p:nvSpPr>
        <p:spPr bwMode="auto">
          <a:xfrm>
            <a:off x="1052513" y="433388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2055" name="Group 5"/>
          <p:cNvGrpSpPr>
            <a:grpSpLocks noChangeAspect="1"/>
          </p:cNvGrpSpPr>
          <p:nvPr/>
        </p:nvGrpSpPr>
        <p:grpSpPr bwMode="auto">
          <a:xfrm>
            <a:off x="3995738" y="692150"/>
            <a:ext cx="1441450" cy="1004888"/>
            <a:chOff x="1887" y="1539"/>
            <a:chExt cx="4004" cy="2793"/>
          </a:xfrm>
        </p:grpSpPr>
        <p:grpSp>
          <p:nvGrpSpPr>
            <p:cNvPr id="2060" name="Group 6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2337" name="Group 7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2354" name="Freeform 8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55" name="Rectangle 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56" name="Rectangle 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57" name="Freeform 11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58" name="Rectangle 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59" name="Rectangle 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60" name="Rectangle 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61" name="Rectangle 1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62" name="Rectangle 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63" name="Rectangle 1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64" name="Freeform 18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65" name="Rectangle 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66" name="Rectangle 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67" name="Rectangle 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68" name="Freeform 22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69" name="Rectangle 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70" name="Rectangle 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71" name="Rectangle 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72" name="Rectangle 2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73" name="Rectangle 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74" name="Rectangle 2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75" name="Freeform 29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76" name="Rectangle 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77" name="Rectangle 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78" name="Rectangle 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79" name="Freeform 33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0" name="Rectangle 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81" name="Rectangle 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82" name="Rectangle 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83" name="Rectangle 3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84" name="Rectangle 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85" name="Rectangle 3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86" name="Freeform 40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7" name="Rectangle 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88" name="Rectangle 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89" name="Freeform 43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0" name="Rectangle 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91" name="Rectangle 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92" name="Rectangle 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93" name="Rectangle 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94" name="Rectangle 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95" name="Rectangle 4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96" name="Rectangle 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97" name="Freeform 51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8" name="Rectangle 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399" name="Rectangle 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00" name="Freeform 54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1" name="Rectangle 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02" name="Rectangle 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03" name="Rectangle 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04" name="Rectangle 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05" name="Rectangle 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06" name="Rectangle 6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07" name="Rectangle 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08" name="Freeform 62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9" name="Rectangle 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10" name="Rectangle 6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11" name="Freeform 65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12" name="Rectangle 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13" name="Rectangle 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14" name="Rectangle 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15" name="Rectangle 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16" name="Rectangle 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17" name="Rectangle 7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18" name="Rectangle 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19" name="Freeform 73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20" name="Rectangle 7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21" name="Freeform 75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22" name="Rectangle 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23" name="Rectangle 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24" name="Rectangle 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25" name="Rectangle 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26" name="Rectangle 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27" name="Rectangle 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28" name="Rectangle 8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29" name="Rectangle 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30" name="Freeform 84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31" name="Rectangle 8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32" name="Freeform 86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33" name="Rectangle 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34" name="Rectangle 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35" name="Rectangle 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36" name="Rectangle 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37" name="Rectangle 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38" name="Rectangle 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39" name="Rectangle 9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40" name="Rectangle 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41" name="Freeform 95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42" name="Rectangle 9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43" name="Freeform 97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44" name="Rectangle 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45" name="Rectangle 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46" name="Rectangle 1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47" name="Rectangle 1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48" name="Rectangle 1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49" name="Rectangle 1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50" name="Rectangle 10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51" name="Rectangle 1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52" name="Freeform 106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53" name="Rectangle 1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54" name="Freeform 108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55" name="Rectangle 1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56" name="Rectangle 1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57" name="Rectangle 1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58" name="Rectangle 1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59" name="Rectangle 1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60" name="Rectangle 1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61" name="Rectangle 11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62" name="Rectangle 1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63" name="Freeform 117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64" name="Freeform 118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65" name="Rectangle 1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66" name="Rectangle 1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67" name="Rectangle 1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68" name="Rectangle 1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69" name="Rectangle 1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70" name="Rectangle 1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71" name="Rectangle 1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72" name="Rectangle 12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73" name="Rectangle 1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74" name="Freeform 128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75" name="Freeform 129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76" name="Rectangle 1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77" name="Rectangle 1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78" name="Rectangle 1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79" name="Rectangle 1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80" name="Rectangle 1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81" name="Rectangle 13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82" name="Rectangle 13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83" name="Rectangle 1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84" name="Rectangle 1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85" name="Freeform 139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86" name="Freeform 140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87" name="Rectangle 14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88" name="Rectangle 14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89" name="Rectangle 14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90" name="Rectangle 14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91" name="Rectangle 14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92" name="Rectangle 14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93" name="Rectangle 14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94" name="Rectangle 14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95" name="Rectangle 14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96" name="Freeform 150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97" name="Rectangle 15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98" name="Rectangle 15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499" name="Rectangle 15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00" name="Rectangle 15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01" name="Rectangle 15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02" name="Rectangle 15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03" name="Rectangle 15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04" name="Rectangle 15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05" name="Rectangle 15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06" name="Rectangle 16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07" name="Freeform 161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8" name="Rectangle 1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09" name="Rectangle 1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10" name="Rectangle 1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11" name="Rectangle 1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12" name="Rectangle 1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13" name="Rectangle 1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14" name="Rectangle 1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15" name="Rectangle 1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16" name="Rectangle 17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17" name="Rectangle 17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18" name="Freeform 172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19" name="Rectangle 1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20" name="Rectangle 1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21" name="Rectangle 1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22" name="Rectangle 1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23" name="Rectangle 1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24" name="Rectangle 1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25" name="Rectangle 1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26" name="Rectangle 1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27" name="Rectangle 18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28" name="Freeform 182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29" name="Freeform 183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30" name="Rectangle 1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31" name="Rectangle 1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32" name="Rectangle 1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33" name="Rectangle 1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34" name="Rectangle 1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35" name="Rectangle 1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36" name="Rectangle 1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37" name="Rectangle 1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38" name="Rectangle 19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39" name="Freeform 193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40" name="Freeform 194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41" name="Rectangle 1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42" name="Rectangle 1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43" name="Rectangle 1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44" name="Rectangle 1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45" name="Rectangle 1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46" name="Rectangl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47" name="Rectangle 2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48" name="Rectangle 2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49" name="Rectangle 20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50" name="Freeform 204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51" name="Freeform 205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52" name="Rectangle 2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  <p:sp>
              <p:nvSpPr>
                <p:cNvPr id="2553" name="Rectangle 2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latin typeface="Garamond" pitchFamily="18" charset="0"/>
                  </a:endParaRPr>
                </a:p>
              </p:txBody>
            </p:sp>
          </p:grpSp>
          <p:sp>
            <p:nvSpPr>
              <p:cNvPr id="2338" name="Rectangle 208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latin typeface="Garamond" pitchFamily="18" charset="0"/>
                </a:endParaRPr>
              </a:p>
            </p:txBody>
          </p:sp>
          <p:sp>
            <p:nvSpPr>
              <p:cNvPr id="2339" name="Freeform 209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0" name="Rectangle 210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latin typeface="Garamond" pitchFamily="18" charset="0"/>
                </a:endParaRPr>
              </a:p>
            </p:txBody>
          </p:sp>
          <p:sp>
            <p:nvSpPr>
              <p:cNvPr id="2341" name="Rectangle 211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latin typeface="Garamond" pitchFamily="18" charset="0"/>
                </a:endParaRPr>
              </a:p>
            </p:txBody>
          </p:sp>
          <p:sp>
            <p:nvSpPr>
              <p:cNvPr id="2342" name="Freeform 212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3" name="Freeform 213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4" name="Rectangle 214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latin typeface="Garamond" pitchFamily="18" charset="0"/>
                </a:endParaRPr>
              </a:p>
            </p:txBody>
          </p:sp>
          <p:sp>
            <p:nvSpPr>
              <p:cNvPr id="2345" name="Rectangle 215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latin typeface="Garamond" pitchFamily="18" charset="0"/>
                </a:endParaRPr>
              </a:p>
            </p:txBody>
          </p:sp>
          <p:sp>
            <p:nvSpPr>
              <p:cNvPr id="2346" name="Freeform 216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7" name="Freeform 217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8" name="Rectangle 218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latin typeface="Garamond" pitchFamily="18" charset="0"/>
                </a:endParaRPr>
              </a:p>
            </p:txBody>
          </p:sp>
          <p:sp>
            <p:nvSpPr>
              <p:cNvPr id="2349" name="Freeform 219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0" name="Freeform 220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1" name="Rectangle 221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latin typeface="Garamond" pitchFamily="18" charset="0"/>
                </a:endParaRPr>
              </a:p>
            </p:txBody>
          </p:sp>
          <p:sp>
            <p:nvSpPr>
              <p:cNvPr id="2352" name="Freeform 222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3" name="Freeform 223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61" name="Freeform 224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62" name="Line 225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3" name="Freeform 226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64" name="Freeform 227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65" name="Freeform 228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66" name="Freeform 229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67" name="Freeform 230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68" name="Freeform 231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69" name="Freeform 232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70" name="Freeform 233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71" name="Freeform 234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72" name="Freeform 235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73" name="Freeform 236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74" name="Freeform 237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2075" name="Group 238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2076" name="Freeform 239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7" name="Freeform 240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8" name="Freeform 241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9" name="Freeform 242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0" name="Freeform 243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1" name="Freeform 244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2" name="Freeform 245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3" name="Freeform 246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4" name="Freeform 247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5" name="Freeform 248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6" name="Freeform 249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7" name="Freeform 250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8" name="Freeform 251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9" name="Freeform 252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0" name="Freeform 253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1" name="Freeform 254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2" name="Freeform 255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3" name="Freeform 256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4" name="Freeform 257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5" name="Freeform 258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6" name="Freeform 259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7" name="Freeform 260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8" name="Freeform 261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9" name="Freeform 262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0" name="Freeform 263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1" name="Freeform 264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2" name="Freeform 265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3" name="Freeform 266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4" name="Freeform 267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5" name="Freeform 268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6" name="Freeform 269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7" name="Freeform 270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8" name="Freeform 271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9" name="Freeform 272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0" name="Freeform 273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1" name="Freeform 274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2" name="Freeform 275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3" name="Freeform 276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4" name="Freeform 277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5" name="Freeform 278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6" name="Freeform 279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7" name="Freeform 280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8" name="Freeform 281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9" name="Freeform 282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0" name="Freeform 283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1" name="Freeform 284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2" name="Freeform 285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3" name="Freeform 286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4" name="Freeform 287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5" name="Freeform 288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6" name="Freeform 289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7" name="Freeform 290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8" name="Freeform 291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9" name="Freeform 292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0" name="Freeform 293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1" name="Freeform 294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2" name="Freeform 295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3" name="Freeform 296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4" name="Freeform 297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5" name="Freeform 298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6" name="Freeform 299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7" name="Freeform 300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8" name="Freeform 301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9" name="Freeform 302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40" name="Freeform 303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41" name="Freeform 304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42" name="Freeform 305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43" name="Freeform 306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44" name="Freeform 307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45" name="Freeform 308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46" name="Freeform 309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47" name="Freeform 310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48" name="Freeform 311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49" name="Freeform 312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50" name="Freeform 313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51" name="Freeform 314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52" name="Freeform 315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53" name="Freeform 316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54" name="Freeform 317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55" name="Freeform 318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56" name="Freeform 319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57" name="Freeform 320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58" name="Freeform 321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59" name="Freeform 322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0" name="Freeform 323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1" name="Freeform 324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2" name="Freeform 325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3" name="Freeform 326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4" name="Freeform 327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5" name="Freeform 328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6" name="Freeform 329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7" name="Freeform 330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8" name="Freeform 331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9" name="Freeform 332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0" name="Freeform 333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1" name="Freeform 334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2" name="Freeform 335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3" name="Freeform 336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4" name="Freeform 337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5" name="Freeform 338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6" name="Freeform 339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7" name="Freeform 340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8" name="Freeform 341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9" name="Freeform 342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0" name="Freeform 343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1" name="Freeform 344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2" name="Freeform 345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3" name="Freeform 346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4" name="Freeform 347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5" name="Freeform 348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6" name="Freeform 349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7" name="Freeform 350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8" name="Freeform 351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9" name="Freeform 352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0" name="Freeform 353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1" name="Freeform 354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2" name="Freeform 355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3" name="Freeform 356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4" name="Freeform 357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5" name="Freeform 358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6" name="Freeform 359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7" name="Freeform 360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8" name="Freeform 361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9" name="Freeform 362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0" name="Freeform 363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1" name="Freeform 364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2" name="Freeform 365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3" name="Freeform 366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4" name="Freeform 367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5" name="Freeform 368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6" name="Freeform 369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7" name="Freeform 370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8" name="Freeform 371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9" name="Freeform 372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0" name="Freeform 373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1" name="Freeform 374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2" name="Freeform 375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3" name="Freeform 376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4" name="Freeform 377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5" name="Freeform 378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6" name="Freeform 379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7" name="Freeform 380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8" name="Freeform 381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9" name="Freeform 382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0" name="Freeform 383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1" name="Freeform 384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2" name="Freeform 385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3" name="Freeform 386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4" name="Freeform 387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5" name="Freeform 388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6" name="Freeform 389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7" name="Freeform 390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8" name="Freeform 391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9" name="Freeform 392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0" name="Freeform 393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1" name="Freeform 394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2" name="Freeform 395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3" name="Freeform 396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4" name="Freeform 397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5" name="Freeform 398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6" name="Freeform 399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7" name="Freeform 400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8" name="Freeform 401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9" name="Freeform 402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0" name="Freeform 403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1" name="Freeform 404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2" name="Freeform 405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3" name="Freeform 406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4" name="Freeform 407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5" name="Freeform 408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6" name="Freeform 409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7" name="Freeform 410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8" name="Freeform 411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9" name="Freeform 412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0" name="Freeform 413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1" name="Freeform 414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2" name="Freeform 415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3" name="Freeform 416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4" name="Freeform 417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5" name="Freeform 418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6" name="Freeform 419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7" name="Freeform 420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8" name="Freeform 421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9" name="Freeform 422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0" name="Freeform 423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1" name="Freeform 424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2" name="Freeform 425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3" name="Freeform 426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4" name="Freeform 427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5" name="Freeform 428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6" name="Freeform 429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7" name="Freeform 430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8" name="Freeform 431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9" name="Freeform 432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0" name="Freeform 433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1" name="Freeform 434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2" name="Freeform 435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3" name="Freeform 436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4" name="Freeform 437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5" name="Freeform 438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6" name="Freeform 439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7" name="Freeform 440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8" name="Freeform 441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9" name="Freeform 442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0" name="Freeform 443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1" name="Freeform 444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2" name="Freeform 445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3" name="Freeform 446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4" name="Freeform 447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5" name="Freeform 448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6" name="Freeform 449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7" name="Freeform 450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8" name="Freeform 451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9" name="Freeform 452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0" name="Freeform 453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1" name="Freeform 454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2" name="Freeform 455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3" name="Freeform 456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4" name="Freeform 457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5" name="Freeform 458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6" name="Freeform 459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7" name="Freeform 460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8" name="Freeform 461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9" name="Freeform 462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0" name="Freeform 463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1" name="Freeform 464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2" name="Freeform 465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3" name="Freeform 466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4" name="Freeform 467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5" name="Freeform 468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6" name="Freeform 469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7" name="Freeform 470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8" name="Freeform 471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9" name="Freeform 472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0" name="Freeform 473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1" name="Freeform 474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2" name="Freeform 475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3" name="Freeform 476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4" name="Freeform 477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5" name="Freeform 478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6" name="Freeform 479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7" name="Freeform 480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8" name="Freeform 481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9" name="Freeform 482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0" name="Freeform 483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1" name="Freeform 484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2" name="Freeform 485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3" name="Freeform 486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4" name="Freeform 487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5" name="Freeform 488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6" name="Freeform 489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7" name="Freeform 490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8" name="Freeform 491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9" name="Freeform 492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0" name="Freeform 493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1" name="Freeform 494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2" name="Freeform 495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3" name="Freeform 496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4" name="Freeform 497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5" name="Freeform 498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6" name="Freeform 499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2056" name="Text Box 500"/>
          <p:cNvSpPr txBox="1">
            <a:spLocks noChangeArrowheads="1"/>
          </p:cNvSpPr>
          <p:nvPr/>
        </p:nvSpPr>
        <p:spPr bwMode="auto">
          <a:xfrm>
            <a:off x="179388" y="5622925"/>
            <a:ext cx="8785225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fontAlgn="base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fontAlgn="base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fontAlgn="base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fontAlgn="base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/>
            <a:endParaRPr lang="ru-RU" altLang="ru-RU" sz="1800">
              <a:latin typeface="Garamond" pitchFamily="18" charset="0"/>
            </a:endParaRPr>
          </a:p>
          <a:p>
            <a:pPr algn="r"/>
            <a:r>
              <a:rPr lang="ru-RU" altLang="ru-RU" sz="1800" b="1">
                <a:latin typeface="Garamond" pitchFamily="18" charset="0"/>
              </a:rPr>
              <a:t>Главный инженер ОАО «СКБ Камертон» </a:t>
            </a:r>
          </a:p>
          <a:p>
            <a:pPr algn="r"/>
            <a:r>
              <a:rPr lang="ru-RU" altLang="ru-RU" sz="1800" b="1">
                <a:latin typeface="Garamond" pitchFamily="18" charset="0"/>
              </a:rPr>
              <a:t>Андриянов Игорь Львович</a:t>
            </a:r>
          </a:p>
          <a:p>
            <a:pPr algn="r"/>
            <a:endParaRPr lang="ru-RU" altLang="ru-RU" sz="1800">
              <a:latin typeface="Garamond" pitchFamily="18" charset="0"/>
            </a:endParaRPr>
          </a:p>
        </p:txBody>
      </p:sp>
      <p:sp>
        <p:nvSpPr>
          <p:cNvPr id="2057" name="Rectangle 999"/>
          <p:cNvSpPr>
            <a:spLocks noChangeArrowheads="1"/>
          </p:cNvSpPr>
          <p:nvPr/>
        </p:nvSpPr>
        <p:spPr bwMode="auto">
          <a:xfrm>
            <a:off x="3736975" y="1628775"/>
            <a:ext cx="19526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ru-RU" b="1">
                <a:latin typeface="Garamond" pitchFamily="18" charset="0"/>
              </a:rPr>
              <a:t>www.kamerton.by</a:t>
            </a:r>
            <a:endParaRPr lang="ru-RU" altLang="ru-RU" b="1">
              <a:latin typeface="Garamond" pitchFamily="18" charset="0"/>
            </a:endParaRPr>
          </a:p>
        </p:txBody>
      </p:sp>
      <p:pic>
        <p:nvPicPr>
          <p:cNvPr id="2058" name="Picture 506" descr="GLONASS copy"/>
          <p:cNvPicPr>
            <a:picLocks noChangeAspect="1" noChangeArrowheads="1"/>
          </p:cNvPicPr>
          <p:nvPr/>
        </p:nvPicPr>
        <p:blipFill>
          <a:blip r:embed="rId4">
            <a:lum bright="-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8888" y="4338638"/>
            <a:ext cx="1100137" cy="66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9" name="Text Box 501"/>
          <p:cNvSpPr txBox="1">
            <a:spLocks noChangeArrowheads="1"/>
          </p:cNvSpPr>
          <p:nvPr/>
        </p:nvSpPr>
        <p:spPr bwMode="auto">
          <a:xfrm>
            <a:off x="0" y="101600"/>
            <a:ext cx="9144000" cy="62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fontAlgn="base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fontAlgn="base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fontAlgn="base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fontAlgn="base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ru-RU" sz="1400"/>
              <a:t>Высочайшее качество разработок и индивидуальный подход к каждому клиенту – это и есть залог успеха </a:t>
            </a:r>
            <a:endParaRPr lang="en-US" altLang="ru-RU" sz="1400"/>
          </a:p>
          <a:p>
            <a:pPr algn="ctr">
              <a:spcBef>
                <a:spcPct val="50000"/>
              </a:spcBef>
            </a:pPr>
            <a:r>
              <a:rPr lang="ru-RU" altLang="ru-RU" sz="1400"/>
              <a:t>ОАО «СКБ  Камертон»</a:t>
            </a:r>
          </a:p>
        </p:txBody>
      </p:sp>
    </p:spTree>
    <p:extLst>
      <p:ext uri="{BB962C8B-B14F-4D97-AF65-F5344CB8AC3E}">
        <p14:creationId xmlns:p14="http://schemas.microsoft.com/office/powerpoint/2010/main" val="427739617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iStock_000007404286Small"/>
          <p:cNvPicPr>
            <a:picLocks noChangeAspect="1" noChangeArrowheads="1"/>
          </p:cNvPicPr>
          <p:nvPr/>
        </p:nvPicPr>
        <p:blipFill>
          <a:blip r:embed="rId2">
            <a:lum bright="78000" contrast="-6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2638" y="836613"/>
            <a:ext cx="7831137" cy="5472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Line 1535"/>
          <p:cNvSpPr>
            <a:spLocks noChangeShapeType="1"/>
          </p:cNvSpPr>
          <p:nvPr/>
        </p:nvSpPr>
        <p:spPr bwMode="auto">
          <a:xfrm>
            <a:off x="1052513" y="442913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4100" name="Group 1536"/>
          <p:cNvGrpSpPr>
            <a:grpSpLocks noChangeAspect="1"/>
          </p:cNvGrpSpPr>
          <p:nvPr/>
        </p:nvGrpSpPr>
        <p:grpSpPr bwMode="auto">
          <a:xfrm>
            <a:off x="115888" y="136525"/>
            <a:ext cx="792162" cy="552450"/>
            <a:chOff x="1887" y="1539"/>
            <a:chExt cx="4004" cy="2793"/>
          </a:xfrm>
        </p:grpSpPr>
        <p:grpSp>
          <p:nvGrpSpPr>
            <p:cNvPr id="4104" name="Group 1537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4381" name="Group 1538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4398" name="Freeform 1539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399" name="Rectangle 15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00" name="Rectangle 15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01" name="Freeform 1542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402" name="Rectangle 15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03" name="Rectangle 15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04" name="Rectangle 15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05" name="Rectangle 15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06" name="Rectangle 15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07" name="Rectangle 15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08" name="Freeform 1549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409" name="Rectangle 15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10" name="Rectangle 15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11" name="Rectangle 15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12" name="Freeform 1553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413" name="Rectangle 15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14" name="Rectangle 15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15" name="Rectangle 15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16" name="Rectangle 15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17" name="Rectangle 15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18" name="Rectangle 15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19" name="Freeform 1560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420" name="Rectangle 15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21" name="Rectangle 156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22" name="Rectangle 15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23" name="Freeform 1564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424" name="Rectangle 156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25" name="Rectangle 15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26" name="Rectangle 15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27" name="Rectangle 15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28" name="Rectangle 15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29" name="Rectangle 15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30" name="Freeform 1571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431" name="Rectangle 15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32" name="Rectangle 157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33" name="Freeform 1574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434" name="Rectangle 157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35" name="Rectangle 15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36" name="Rectangle 15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37" name="Rectangle 15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38" name="Rectangle 15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39" name="Rectangle 15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40" name="Rectangle 15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41" name="Freeform 1582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442" name="Rectangle 15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43" name="Rectangle 158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44" name="Freeform 1585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445" name="Rectangle 158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46" name="Rectangle 15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47" name="Rectangle 15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48" name="Rectangle 15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49" name="Rectangle 15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50" name="Rectangle 15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51" name="Rectangle 15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52" name="Freeform 1593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453" name="Rectangle 15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54" name="Rectangle 159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55" name="Freeform 1596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456" name="Rectangle 159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57" name="Rectangle 15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58" name="Rectangle 15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59" name="Rectangle 16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60" name="Rectangle 16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61" name="Rectangle 16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62" name="Rectangle 16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63" name="Freeform 1604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464" name="Rectangle 16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65" name="Freeform 1606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466" name="Rectangle 16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67" name="Rectangle 160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68" name="Rectangle 16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69" name="Rectangle 16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70" name="Rectangle 16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71" name="Rectangle 16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72" name="Rectangle 16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73" name="Rectangle 16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74" name="Freeform 1615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475" name="Rectangle 16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76" name="Freeform 1617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477" name="Rectangle 161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78" name="Rectangle 16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79" name="Rectangle 16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80" name="Rectangle 16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81" name="Rectangle 16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82" name="Rectangle 16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83" name="Rectangle 16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84" name="Rectangle 16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85" name="Freeform 1626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486" name="Rectangle 16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87" name="Freeform 1628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488" name="Rectangle 162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89" name="Rectangle 16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90" name="Rectangle 16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91" name="Rectangle 16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92" name="Rectangle 16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93" name="Rectangle 16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94" name="Rectangle 16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95" name="Rectangle 16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96" name="Freeform 1637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497" name="Rectangle 16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498" name="Freeform 1639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499" name="Rectangle 16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00" name="Rectangle 16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01" name="Rectangle 16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02" name="Rectangle 16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03" name="Rectangle 16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04" name="Rectangle 16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05" name="Rectangle 16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06" name="Rectangle 16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07" name="Freeform 1648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508" name="Freeform 1649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509" name="Rectangle 16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10" name="Rectangle 16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11" name="Rectangle 16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12" name="Rectangle 16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13" name="Rectangle 16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14" name="Rectangle 16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15" name="Rectangle 16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16" name="Rectangle 16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17" name="Rectangle 16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18" name="Freeform 1659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519" name="Freeform 1660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520" name="Rectangle 166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21" name="Rectangle 16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22" name="Rectangle 16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23" name="Rectangle 16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24" name="Rectangle 16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25" name="Rectangle 1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26" name="Rectangle 16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27" name="Rectangle 16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28" name="Rectangle 16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29" name="Freeform 1670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530" name="Freeform 1671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531" name="Rectangle 167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32" name="Rectangle 16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33" name="Rectangle 16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34" name="Rectangle 16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35" name="Rectangle 16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36" name="Rectangle 16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37" name="Rectangle 16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38" name="Rectangle 16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39" name="Rectangle 16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40" name="Freeform 1681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541" name="Rectangle 168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42" name="Rectangle 168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43" name="Rectangle 16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44" name="Rectangle 16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45" name="Rectangle 16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46" name="Rectangle 16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47" name="Rectangle 16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48" name="Rectangle 16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49" name="Rectangle 16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50" name="Rectangle 16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51" name="Freeform 1692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552" name="Rectangle 169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53" name="Rectangle 169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54" name="Rectangle 16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55" name="Rectangle 16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56" name="Rectangle 16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57" name="Rectangle 16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58" name="Rectangle 16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59" name="Rectangle 17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60" name="Rectangle 17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61" name="Rectangle 17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62" name="Freeform 1703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563" name="Rectangle 170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64" name="Rectangle 170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65" name="Rectangle 17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66" name="Rectangle 17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67" name="Rectangle 170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68" name="Rectangle 170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69" name="Rectangle 171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70" name="Rectangle 171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71" name="Rectangle 171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72" name="Freeform 1713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573" name="Freeform 1714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574" name="Rectangle 171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75" name="Rectangle 171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76" name="Rectangle 171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77" name="Rectangle 171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78" name="Rectangle 171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79" name="Rectangle 172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80" name="Rectangle 172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81" name="Rectangle 172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82" name="Rectangle 172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83" name="Freeform 1724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584" name="Freeform 1725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585" name="Rectangle 172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86" name="Rectangle 172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87" name="Rectangle 172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88" name="Rectangle 172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89" name="Rectangle 17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90" name="Rectangle 17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91" name="Rectangle 17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92" name="Rectangle 17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93" name="Rectangle 17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94" name="Freeform 1735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595" name="Freeform 1736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596" name="Rectangle 17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4597" name="Rectangle 17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4382" name="Rectangle 1739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383" name="Freeform 1740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84" name="Rectangle 1741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385" name="Rectangle 1742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386" name="Freeform 1743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87" name="Freeform 1744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88" name="Rectangle 1745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389" name="Rectangle 1746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390" name="Freeform 1747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91" name="Freeform 1748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92" name="Rectangle 1749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393" name="Freeform 1750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94" name="Freeform 1751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95" name="Rectangle 1752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396" name="Freeform 1753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97" name="Freeform 1754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105" name="Freeform 1755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06" name="Line 1756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7" name="Freeform 1757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08" name="Freeform 1758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09" name="Freeform 1759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10" name="Freeform 1760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11" name="Freeform 1761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12" name="Freeform 1762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13" name="Freeform 1763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14" name="Freeform 1764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15" name="Freeform 1765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16" name="Freeform 1766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17" name="Freeform 1767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18" name="Freeform 1768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119" name="Group 1769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4120" name="Freeform 1770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21" name="Freeform 1771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22" name="Freeform 1772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23" name="Freeform 1773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24" name="Freeform 1774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25" name="Freeform 1775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26" name="Freeform 1776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27" name="Freeform 1777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28" name="Freeform 1778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29" name="Freeform 1779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30" name="Freeform 1780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31" name="Freeform 1781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32" name="Freeform 1782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33" name="Freeform 1783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34" name="Freeform 1784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35" name="Freeform 1785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36" name="Freeform 1786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37" name="Freeform 1787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38" name="Freeform 1788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39" name="Freeform 1789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40" name="Freeform 1790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41" name="Freeform 1791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42" name="Freeform 1792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43" name="Freeform 1793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44" name="Freeform 1794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45" name="Freeform 1795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46" name="Freeform 1796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47" name="Freeform 1797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48" name="Freeform 1798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49" name="Freeform 1799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50" name="Freeform 1800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51" name="Freeform 1801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52" name="Freeform 1802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53" name="Freeform 1803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54" name="Freeform 1804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55" name="Freeform 1805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56" name="Freeform 1806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57" name="Freeform 1807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58" name="Freeform 1808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59" name="Freeform 1809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60" name="Freeform 1810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61" name="Freeform 1811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62" name="Freeform 1812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63" name="Freeform 1813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64" name="Freeform 1814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65" name="Freeform 1815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66" name="Freeform 1816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67" name="Freeform 1817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68" name="Freeform 1818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69" name="Freeform 1819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70" name="Freeform 1820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71" name="Freeform 1821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72" name="Freeform 1822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73" name="Freeform 1823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74" name="Freeform 1824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75" name="Freeform 1825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76" name="Freeform 1826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77" name="Freeform 1827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78" name="Freeform 1828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79" name="Freeform 1829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80" name="Freeform 1830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81" name="Freeform 1831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82" name="Freeform 1832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83" name="Freeform 1833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84" name="Freeform 1834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85" name="Freeform 1835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86" name="Freeform 1836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87" name="Freeform 1837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88" name="Freeform 1838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89" name="Freeform 1839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90" name="Freeform 1840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91" name="Freeform 1841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92" name="Freeform 1842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93" name="Freeform 1843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94" name="Freeform 1844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95" name="Freeform 1845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96" name="Freeform 1846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97" name="Freeform 1847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98" name="Freeform 1848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99" name="Freeform 1849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00" name="Freeform 1850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01" name="Freeform 1851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02" name="Freeform 1852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03" name="Freeform 1853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04" name="Freeform 1854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05" name="Freeform 1855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06" name="Freeform 1856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07" name="Freeform 1857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08" name="Freeform 1858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09" name="Freeform 1859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10" name="Freeform 1860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11" name="Freeform 1861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12" name="Freeform 1862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13" name="Freeform 1863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14" name="Freeform 1864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15" name="Freeform 1865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16" name="Freeform 1866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17" name="Freeform 1867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18" name="Freeform 1868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19" name="Freeform 1869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20" name="Freeform 1870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21" name="Freeform 1871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22" name="Freeform 1872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23" name="Freeform 1873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24" name="Freeform 1874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25" name="Freeform 1875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26" name="Freeform 1876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27" name="Freeform 1877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28" name="Freeform 1878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29" name="Freeform 1879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30" name="Freeform 1880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31" name="Freeform 1881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32" name="Freeform 1882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33" name="Freeform 1883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34" name="Freeform 1884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35" name="Freeform 1885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36" name="Freeform 1886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37" name="Freeform 1887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38" name="Freeform 1888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39" name="Freeform 1889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40" name="Freeform 1890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41" name="Freeform 1891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42" name="Freeform 1892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43" name="Freeform 1893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44" name="Freeform 1894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45" name="Freeform 1895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46" name="Freeform 1896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47" name="Freeform 1897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48" name="Freeform 1898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49" name="Freeform 1899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50" name="Freeform 1900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51" name="Freeform 1901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52" name="Freeform 1902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53" name="Freeform 1903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54" name="Freeform 1904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55" name="Freeform 1905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56" name="Freeform 1906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57" name="Freeform 1907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58" name="Freeform 1908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59" name="Freeform 1909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60" name="Freeform 1910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61" name="Freeform 1911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62" name="Freeform 1912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63" name="Freeform 1913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64" name="Freeform 1914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65" name="Freeform 1915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66" name="Freeform 1916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67" name="Freeform 1917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68" name="Freeform 1918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69" name="Freeform 1919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70" name="Freeform 1920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71" name="Freeform 1921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72" name="Freeform 1922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73" name="Freeform 1923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74" name="Freeform 1924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75" name="Freeform 1925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76" name="Freeform 1926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77" name="Freeform 1927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78" name="Freeform 1928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79" name="Freeform 1929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80" name="Freeform 1930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81" name="Freeform 1931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82" name="Freeform 1932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83" name="Freeform 1933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84" name="Freeform 1934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85" name="Freeform 1935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86" name="Freeform 1936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87" name="Freeform 1937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88" name="Freeform 1938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89" name="Freeform 1939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90" name="Freeform 1940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91" name="Freeform 1941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92" name="Freeform 1942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93" name="Freeform 1943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94" name="Freeform 1944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95" name="Freeform 1945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96" name="Freeform 1946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97" name="Freeform 1947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98" name="Freeform 1948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99" name="Freeform 1949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00" name="Freeform 1950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01" name="Freeform 1951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02" name="Freeform 1952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03" name="Freeform 1953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04" name="Freeform 1954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05" name="Freeform 1955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06" name="Freeform 1956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07" name="Freeform 1957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08" name="Freeform 1958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09" name="Freeform 1959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10" name="Freeform 1960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11" name="Freeform 1961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12" name="Freeform 1962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13" name="Freeform 1963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14" name="Freeform 1964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15" name="Freeform 1965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16" name="Freeform 1966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17" name="Freeform 1967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18" name="Freeform 1968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19" name="Freeform 1969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20" name="Freeform 1970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21" name="Freeform 1971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22" name="Freeform 1972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23" name="Freeform 1973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24" name="Freeform 1974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25" name="Freeform 1975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26" name="Freeform 1976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27" name="Freeform 1977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28" name="Freeform 1978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29" name="Freeform 1979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30" name="Freeform 1980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31" name="Freeform 1981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32" name="Freeform 1982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33" name="Freeform 1983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34" name="Freeform 1984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35" name="Freeform 1985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36" name="Freeform 1986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37" name="Freeform 1987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38" name="Freeform 1988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39" name="Freeform 1989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40" name="Freeform 1990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41" name="Freeform 1991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42" name="Freeform 1992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43" name="Freeform 1993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44" name="Freeform 1994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45" name="Freeform 1995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46" name="Freeform 1996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47" name="Freeform 1997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48" name="Freeform 1998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49" name="Freeform 1999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50" name="Freeform 2000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51" name="Freeform 2001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52" name="Freeform 2002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53" name="Freeform 2003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54" name="Freeform 2004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55" name="Freeform 2005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56" name="Freeform 2006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57" name="Freeform 2007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58" name="Freeform 2008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59" name="Freeform 2009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60" name="Freeform 2010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61" name="Freeform 2011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62" name="Freeform 2012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63" name="Freeform 2013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64" name="Freeform 2014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65" name="Freeform 2015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66" name="Freeform 2016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67" name="Freeform 2017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68" name="Freeform 2018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69" name="Freeform 2019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70" name="Freeform 2020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71" name="Freeform 2021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72" name="Freeform 2022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73" name="Freeform 2023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74" name="Freeform 2024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75" name="Freeform 2025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76" name="Freeform 2026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77" name="Freeform 2027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78" name="Freeform 2028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79" name="Freeform 2029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80" name="Freeform 2030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149" name="Text Box 556"/>
          <p:cNvSpPr txBox="1">
            <a:spLocks noChangeArrowheads="1"/>
          </p:cNvSpPr>
          <p:nvPr/>
        </p:nvSpPr>
        <p:spPr bwMode="auto">
          <a:xfrm>
            <a:off x="1074738" y="53975"/>
            <a:ext cx="7343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b="1" dirty="0" err="1" smtClean="0">
                <a:solidFill>
                  <a:prstClr val="black"/>
                </a:solidFill>
                <a:latin typeface="+mn-lt"/>
                <a:cs typeface="+mn-cs"/>
              </a:rPr>
              <a:t>Навигационно</a:t>
            </a:r>
            <a:r>
              <a:rPr lang="ru-RU" altLang="ru-RU" b="1" dirty="0" smtClean="0">
                <a:solidFill>
                  <a:prstClr val="black"/>
                </a:solidFill>
                <a:latin typeface="+mn-lt"/>
                <a:cs typeface="+mn-cs"/>
              </a:rPr>
              <a:t> – информационный центр</a:t>
            </a:r>
            <a:endParaRPr lang="ru-RU" altLang="ru-RU" b="1" dirty="0">
              <a:solidFill>
                <a:prstClr val="black"/>
              </a:solidFill>
              <a:latin typeface="+mn-lt"/>
              <a:cs typeface="+mn-cs"/>
            </a:endParaRPr>
          </a:p>
        </p:txBody>
      </p:sp>
      <p:sp>
        <p:nvSpPr>
          <p:cNvPr id="31747" name="Rectangle 3"/>
          <p:cNvSpPr>
            <a:spLocks noChangeArrowheads="1"/>
          </p:cNvSpPr>
          <p:nvPr/>
        </p:nvSpPr>
        <p:spPr bwMode="auto">
          <a:xfrm>
            <a:off x="908050" y="690563"/>
            <a:ext cx="7192963" cy="79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fontAlgn="auto">
              <a:spcBef>
                <a:spcPct val="20000"/>
              </a:spcBef>
              <a:spcAft>
                <a:spcPts val="0"/>
              </a:spcAft>
              <a:buClr>
                <a:srgbClr val="EEECE1"/>
              </a:buClr>
              <a:buSzPct val="75000"/>
              <a:buFont typeface="Wingdings" pitchFamily="2" charset="2"/>
              <a:buNone/>
              <a:defRPr/>
            </a:pPr>
            <a:endParaRPr lang="ru-RU" sz="3400">
              <a:solidFill>
                <a:prstClr val="black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pitchFamily="34" charset="0"/>
              <a:cs typeface="+mn-cs"/>
            </a:endParaRPr>
          </a:p>
          <a:p>
            <a:pPr fontAlgn="auto">
              <a:spcBef>
                <a:spcPct val="20000"/>
              </a:spcBef>
              <a:spcAft>
                <a:spcPts val="0"/>
              </a:spcAft>
              <a:buClr>
                <a:srgbClr val="EEECE1"/>
              </a:buClr>
              <a:buSzPct val="75000"/>
              <a:buFont typeface="Wingdings" pitchFamily="2" charset="2"/>
              <a:buNone/>
              <a:defRPr/>
            </a:pPr>
            <a:endParaRPr lang="ru-RU" sz="3400">
              <a:solidFill>
                <a:prstClr val="black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pitchFamily="34" charset="0"/>
              <a:cs typeface="+mn-cs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131888" y="871538"/>
            <a:ext cx="7146925" cy="5908675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>
                <a:latin typeface="+mn-lt"/>
                <a:cs typeface="+mn-cs"/>
              </a:rPr>
              <a:t>ОАО «СКБ Камертон» осуществляет функции сетевого оператора в сфере навигации через навигационно-информационный центр обеспечивающий решение следующих задач: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ru-RU" b="1" dirty="0">
              <a:latin typeface="+mn-lt"/>
              <a:cs typeface="+mn-cs"/>
            </a:endParaRPr>
          </a:p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Wingdings" pitchFamily="2" charset="2"/>
              <a:buChar char="§"/>
              <a:defRPr/>
            </a:pPr>
            <a:r>
              <a:rPr lang="ru-RU" b="1" dirty="0">
                <a:latin typeface="+mn-lt"/>
                <a:cs typeface="+mn-cs"/>
              </a:rPr>
              <a:t>формирование, хранение, оперативное доведение до потребителей информации о состоянии навигационно-временного обеспечения в Республике Беларусь и зарубежных государствах;</a:t>
            </a:r>
            <a:endParaRPr lang="en-US" b="1" dirty="0">
              <a:latin typeface="+mn-lt"/>
              <a:cs typeface="+mn-cs"/>
            </a:endParaRPr>
          </a:p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Wingdings" pitchFamily="2" charset="2"/>
              <a:buChar char="§"/>
              <a:defRPr/>
            </a:pPr>
            <a:endParaRPr lang="ru-RU" b="1" dirty="0">
              <a:latin typeface="+mn-lt"/>
              <a:cs typeface="+mn-cs"/>
            </a:endParaRPr>
          </a:p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Wingdings" pitchFamily="2" charset="2"/>
              <a:buChar char="§"/>
              <a:defRPr/>
            </a:pPr>
            <a:r>
              <a:rPr lang="ru-RU" b="1" dirty="0">
                <a:latin typeface="+mn-lt"/>
                <a:cs typeface="+mn-cs"/>
              </a:rPr>
              <a:t>формирование и доведение до потребителей результатов анализа мониторинга радионавигационных полей и контрольно-корректирующей информации;</a:t>
            </a:r>
            <a:endParaRPr lang="en-US" b="1" dirty="0">
              <a:latin typeface="+mn-lt"/>
              <a:cs typeface="+mn-cs"/>
            </a:endParaRPr>
          </a:p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Wingdings" pitchFamily="2" charset="2"/>
              <a:buChar char="§"/>
              <a:defRPr/>
            </a:pPr>
            <a:endParaRPr lang="ru-RU" b="1" dirty="0">
              <a:latin typeface="+mn-lt"/>
              <a:cs typeface="+mn-cs"/>
            </a:endParaRPr>
          </a:p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Wingdings" pitchFamily="2" charset="2"/>
              <a:buChar char="§"/>
              <a:defRPr/>
            </a:pPr>
            <a:r>
              <a:rPr lang="ru-RU" b="1" dirty="0">
                <a:latin typeface="+mn-lt"/>
                <a:cs typeface="+mn-cs"/>
              </a:rPr>
              <a:t>доступ потребителей к геоинформационным сервисам на территории Республики Беларусь;</a:t>
            </a:r>
            <a:endParaRPr lang="en-US" b="1" dirty="0">
              <a:latin typeface="+mn-lt"/>
              <a:cs typeface="+mn-cs"/>
            </a:endParaRPr>
          </a:p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Wingdings" pitchFamily="2" charset="2"/>
              <a:buChar char="§"/>
              <a:defRPr/>
            </a:pPr>
            <a:endParaRPr lang="ru-RU" b="1" dirty="0">
              <a:latin typeface="+mn-lt"/>
              <a:cs typeface="+mn-cs"/>
            </a:endParaRPr>
          </a:p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Wingdings" pitchFamily="2" charset="2"/>
              <a:buChar char="§"/>
              <a:defRPr/>
            </a:pPr>
            <a:r>
              <a:rPr lang="ru-RU" b="1" dirty="0">
                <a:latin typeface="+mn-lt"/>
                <a:cs typeface="+mn-cs"/>
              </a:rPr>
              <a:t>круглосуточный режим функционирования за исключением согласованных периодов времени на выполнение регламентных работ по обслуживанию оборудования или программного обеспечения НИЦ.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>
                <a:latin typeface="+mn-lt"/>
                <a:cs typeface="+mn-cs"/>
              </a:rPr>
              <a:t> 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iStock_000007404286Small"/>
          <p:cNvPicPr>
            <a:picLocks noChangeAspect="1" noChangeArrowheads="1"/>
          </p:cNvPicPr>
          <p:nvPr/>
        </p:nvPicPr>
        <p:blipFill>
          <a:blip r:embed="rId2">
            <a:lum bright="78000" contrast="-6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836613"/>
            <a:ext cx="8385175" cy="5472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Line 1535"/>
          <p:cNvSpPr>
            <a:spLocks noChangeShapeType="1"/>
          </p:cNvSpPr>
          <p:nvPr/>
        </p:nvSpPr>
        <p:spPr bwMode="auto">
          <a:xfrm>
            <a:off x="1052513" y="442913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5124" name="Group 1536"/>
          <p:cNvGrpSpPr>
            <a:grpSpLocks noChangeAspect="1"/>
          </p:cNvGrpSpPr>
          <p:nvPr/>
        </p:nvGrpSpPr>
        <p:grpSpPr bwMode="auto">
          <a:xfrm>
            <a:off x="115888" y="136525"/>
            <a:ext cx="792162" cy="552450"/>
            <a:chOff x="1887" y="1539"/>
            <a:chExt cx="4004" cy="2793"/>
          </a:xfrm>
        </p:grpSpPr>
        <p:grpSp>
          <p:nvGrpSpPr>
            <p:cNvPr id="5129" name="Group 1537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5406" name="Group 1538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5423" name="Freeform 1539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424" name="Rectangle 15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25" name="Rectangle 15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26" name="Freeform 1542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427" name="Rectangle 15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28" name="Rectangle 15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29" name="Rectangle 15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30" name="Rectangle 15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31" name="Rectangle 15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32" name="Rectangle 15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33" name="Freeform 1549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434" name="Rectangle 15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35" name="Rectangle 15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36" name="Rectangle 15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37" name="Freeform 1553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438" name="Rectangle 15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39" name="Rectangle 15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40" name="Rectangle 15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41" name="Rectangle 15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42" name="Rectangle 15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43" name="Rectangle 15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44" name="Freeform 1560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445" name="Rectangle 15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46" name="Rectangle 156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47" name="Rectangle 15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48" name="Freeform 1564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449" name="Rectangle 156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50" name="Rectangle 15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51" name="Rectangle 15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52" name="Rectangle 15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53" name="Rectangle 15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54" name="Rectangle 15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55" name="Freeform 1571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456" name="Rectangle 15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57" name="Rectangle 157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58" name="Freeform 1574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459" name="Rectangle 157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60" name="Rectangle 15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61" name="Rectangle 15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62" name="Rectangle 15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63" name="Rectangle 15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64" name="Rectangle 15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65" name="Rectangle 15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66" name="Freeform 1582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467" name="Rectangle 15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68" name="Rectangle 158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69" name="Freeform 1585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470" name="Rectangle 158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71" name="Rectangle 15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72" name="Rectangle 15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73" name="Rectangle 15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74" name="Rectangle 15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75" name="Rectangle 15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76" name="Rectangle 15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77" name="Freeform 1593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478" name="Rectangle 15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79" name="Rectangle 159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80" name="Freeform 1596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481" name="Rectangle 159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82" name="Rectangle 15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83" name="Rectangle 15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84" name="Rectangle 16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85" name="Rectangle 16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86" name="Rectangle 16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87" name="Rectangle 16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88" name="Freeform 1604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489" name="Rectangle 16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90" name="Freeform 1606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491" name="Rectangle 16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92" name="Rectangle 160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93" name="Rectangle 16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94" name="Rectangle 16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95" name="Rectangle 16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96" name="Rectangle 16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97" name="Rectangle 16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98" name="Rectangle 16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499" name="Freeform 1615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00" name="Rectangle 16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01" name="Freeform 1617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02" name="Rectangle 161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03" name="Rectangle 16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04" name="Rectangle 16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05" name="Rectangle 16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06" name="Rectangle 16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07" name="Rectangle 16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08" name="Rectangle 16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09" name="Rectangle 16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10" name="Freeform 1626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11" name="Rectangle 16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12" name="Freeform 1628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13" name="Rectangle 162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14" name="Rectangle 16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15" name="Rectangle 16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16" name="Rectangle 16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17" name="Rectangle 16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18" name="Rectangle 16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19" name="Rectangle 16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20" name="Rectangle 16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21" name="Freeform 1637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22" name="Rectangle 16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23" name="Freeform 1639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24" name="Rectangle 16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25" name="Rectangle 16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26" name="Rectangle 16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27" name="Rectangle 16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28" name="Rectangle 16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29" name="Rectangle 16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30" name="Rectangle 16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31" name="Rectangle 16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32" name="Freeform 1648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33" name="Freeform 1649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34" name="Rectangle 16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35" name="Rectangle 16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36" name="Rectangle 16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37" name="Rectangle 16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38" name="Rectangle 16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39" name="Rectangle 16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40" name="Rectangle 16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41" name="Rectangle 16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42" name="Rectangle 16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43" name="Freeform 1659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44" name="Freeform 1660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45" name="Rectangle 166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46" name="Rectangle 16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47" name="Rectangle 16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48" name="Rectangle 16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49" name="Rectangle 16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50" name="Rectangle 1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51" name="Rectangle 16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52" name="Rectangle 16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53" name="Rectangle 16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54" name="Freeform 1670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55" name="Freeform 1671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56" name="Rectangle 167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57" name="Rectangle 16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58" name="Rectangle 16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59" name="Rectangle 16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60" name="Rectangle 16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61" name="Rectangle 16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62" name="Rectangle 16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63" name="Rectangle 16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64" name="Rectangle 16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65" name="Freeform 1681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66" name="Rectangle 168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67" name="Rectangle 168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68" name="Rectangle 16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69" name="Rectangle 16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70" name="Rectangle 16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71" name="Rectangle 16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72" name="Rectangle 16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73" name="Rectangle 16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74" name="Rectangle 16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75" name="Rectangle 16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76" name="Freeform 1692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77" name="Rectangle 169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78" name="Rectangle 169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79" name="Rectangle 16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80" name="Rectangle 16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81" name="Rectangle 16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82" name="Rectangle 16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83" name="Rectangle 16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84" name="Rectangle 17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85" name="Rectangle 17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86" name="Rectangle 17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87" name="Freeform 1703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88" name="Rectangle 170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89" name="Rectangle 170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90" name="Rectangle 17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91" name="Rectangle 17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92" name="Rectangle 170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93" name="Rectangle 170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94" name="Rectangle 171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95" name="Rectangle 171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96" name="Rectangle 171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597" name="Freeform 1713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98" name="Freeform 1714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99" name="Rectangle 171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600" name="Rectangle 171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601" name="Rectangle 171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602" name="Rectangle 171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603" name="Rectangle 171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604" name="Rectangle 172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605" name="Rectangle 172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606" name="Rectangle 172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607" name="Rectangle 172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608" name="Freeform 1724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09" name="Freeform 1725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10" name="Rectangle 172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611" name="Rectangle 172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612" name="Rectangle 172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613" name="Rectangle 172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614" name="Rectangle 17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615" name="Rectangle 17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616" name="Rectangle 17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617" name="Rectangle 17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618" name="Rectangle 17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619" name="Freeform 1735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20" name="Freeform 1736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21" name="Rectangle 17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5622" name="Rectangle 17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5407" name="Rectangle 1739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408" name="Freeform 1740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09" name="Rectangle 1741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410" name="Rectangle 1742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411" name="Freeform 1743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12" name="Freeform 1744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13" name="Rectangle 1745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414" name="Rectangle 1746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415" name="Freeform 1747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16" name="Freeform 1748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17" name="Rectangle 1749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418" name="Freeform 1750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19" name="Freeform 1751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20" name="Rectangle 1752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421" name="Freeform 1753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22" name="Freeform 1754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5130" name="Freeform 1755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1" name="Line 1756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32" name="Freeform 1757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3" name="Freeform 1758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4" name="Freeform 1759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5" name="Freeform 1760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6" name="Freeform 1761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7" name="Freeform 1762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8" name="Freeform 1763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9" name="Freeform 1764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0" name="Freeform 1765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1" name="Freeform 1766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2" name="Freeform 1767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3" name="Freeform 1768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5144" name="Group 1769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5145" name="Freeform 1770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46" name="Freeform 1771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47" name="Freeform 1772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48" name="Freeform 1773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49" name="Freeform 1774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0" name="Freeform 1775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1" name="Freeform 1776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2" name="Freeform 1777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3" name="Freeform 1778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4" name="Freeform 1779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5" name="Freeform 1780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6" name="Freeform 1781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7" name="Freeform 1782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8" name="Freeform 1783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9" name="Freeform 1784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0" name="Freeform 1785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1" name="Freeform 1786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2" name="Freeform 1787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3" name="Freeform 1788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4" name="Freeform 1789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5" name="Freeform 1790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6" name="Freeform 1791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7" name="Freeform 1792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8" name="Freeform 1793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9" name="Freeform 1794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0" name="Freeform 1795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1" name="Freeform 1796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2" name="Freeform 1797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3" name="Freeform 1798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4" name="Freeform 1799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5" name="Freeform 1800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6" name="Freeform 1801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7" name="Freeform 1802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8" name="Freeform 1803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9" name="Freeform 1804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0" name="Freeform 1805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1" name="Freeform 1806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2" name="Freeform 1807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3" name="Freeform 1808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4" name="Freeform 1809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5" name="Freeform 1810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6" name="Freeform 1811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7" name="Freeform 1812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8" name="Freeform 1813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9" name="Freeform 1814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90" name="Freeform 1815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91" name="Freeform 1816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92" name="Freeform 1817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93" name="Freeform 1818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94" name="Freeform 1819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95" name="Freeform 1820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96" name="Freeform 1821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97" name="Freeform 1822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98" name="Freeform 1823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99" name="Freeform 1824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00" name="Freeform 1825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01" name="Freeform 1826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02" name="Freeform 1827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03" name="Freeform 1828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04" name="Freeform 1829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05" name="Freeform 1830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06" name="Freeform 1831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07" name="Freeform 1832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08" name="Freeform 1833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09" name="Freeform 1834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0" name="Freeform 1835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1" name="Freeform 1836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2" name="Freeform 1837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3" name="Freeform 1838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4" name="Freeform 1839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5" name="Freeform 1840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6" name="Freeform 1841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7" name="Freeform 1842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8" name="Freeform 1843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9" name="Freeform 1844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0" name="Freeform 1845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1" name="Freeform 1846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2" name="Freeform 1847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3" name="Freeform 1848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4" name="Freeform 1849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5" name="Freeform 1850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6" name="Freeform 1851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7" name="Freeform 1852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8" name="Freeform 1853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9" name="Freeform 1854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0" name="Freeform 1855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1" name="Freeform 1856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2" name="Freeform 1857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3" name="Freeform 1858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4" name="Freeform 1859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5" name="Freeform 1860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6" name="Freeform 1861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7" name="Freeform 1862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8" name="Freeform 1863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9" name="Freeform 1864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0" name="Freeform 1865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1" name="Freeform 1866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2" name="Freeform 1867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3" name="Freeform 1868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4" name="Freeform 1869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5" name="Freeform 1870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6" name="Freeform 1871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7" name="Freeform 1872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8" name="Freeform 1873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9" name="Freeform 1874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0" name="Freeform 1875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1" name="Freeform 1876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2" name="Freeform 1877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3" name="Freeform 1878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4" name="Freeform 1879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5" name="Freeform 1880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6" name="Freeform 1881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7" name="Freeform 1882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8" name="Freeform 1883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9" name="Freeform 1884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0" name="Freeform 1885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1" name="Freeform 1886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2" name="Freeform 1887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3" name="Freeform 1888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4" name="Freeform 1889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5" name="Freeform 1890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6" name="Freeform 1891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7" name="Freeform 1892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8" name="Freeform 1893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9" name="Freeform 1894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0" name="Freeform 1895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1" name="Freeform 1896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2" name="Freeform 1897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3" name="Freeform 1898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4" name="Freeform 1899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5" name="Freeform 1900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6" name="Freeform 1901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7" name="Freeform 1902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8" name="Freeform 1903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9" name="Freeform 1904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0" name="Freeform 1905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1" name="Freeform 1906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2" name="Freeform 1907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3" name="Freeform 1908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4" name="Freeform 1909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5" name="Freeform 1910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6" name="Freeform 1911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7" name="Freeform 1912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8" name="Freeform 1913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9" name="Freeform 1914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0" name="Freeform 1915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1" name="Freeform 1916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2" name="Freeform 1917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3" name="Freeform 1918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4" name="Freeform 1919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5" name="Freeform 1920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6" name="Freeform 1921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7" name="Freeform 1922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8" name="Freeform 1923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9" name="Freeform 1924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0" name="Freeform 1925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1" name="Freeform 1926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2" name="Freeform 1927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3" name="Freeform 1928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4" name="Freeform 1929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5" name="Freeform 1930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6" name="Freeform 1931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7" name="Freeform 1932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8" name="Freeform 1933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9" name="Freeform 1934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0" name="Freeform 1935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1" name="Freeform 1936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2" name="Freeform 1937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3" name="Freeform 1938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4" name="Freeform 1939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5" name="Freeform 1940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6" name="Freeform 1941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7" name="Freeform 1942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8" name="Freeform 1943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9" name="Freeform 1944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0" name="Freeform 1945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1" name="Freeform 1946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2" name="Freeform 1947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3" name="Freeform 1948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4" name="Freeform 1949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5" name="Freeform 1950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6" name="Freeform 1951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7" name="Freeform 1952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8" name="Freeform 1953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9" name="Freeform 1954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0" name="Freeform 1955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1" name="Freeform 1956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2" name="Freeform 1957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3" name="Freeform 1958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4" name="Freeform 1959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5" name="Freeform 1960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6" name="Freeform 1961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7" name="Freeform 1962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8" name="Freeform 1963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9" name="Freeform 1964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0" name="Freeform 1965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1" name="Freeform 1966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2" name="Freeform 1967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3" name="Freeform 1968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4" name="Freeform 1969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5" name="Freeform 1970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6" name="Freeform 1971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7" name="Freeform 1972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8" name="Freeform 1973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9" name="Freeform 1974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0" name="Freeform 1975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1" name="Freeform 1976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2" name="Freeform 1977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3" name="Freeform 1978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4" name="Freeform 1979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5" name="Freeform 1980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6" name="Freeform 1981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7" name="Freeform 1982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8" name="Freeform 1983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9" name="Freeform 1984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0" name="Freeform 1985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1" name="Freeform 1986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2" name="Freeform 1987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3" name="Freeform 1988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4" name="Freeform 1989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5" name="Freeform 1990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6" name="Freeform 1991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7" name="Freeform 1992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8" name="Freeform 1993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9" name="Freeform 1994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70" name="Freeform 1995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71" name="Freeform 1996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72" name="Freeform 1997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73" name="Freeform 1998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74" name="Freeform 1999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75" name="Freeform 2000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76" name="Freeform 2001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77" name="Freeform 2002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78" name="Freeform 2003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79" name="Freeform 2004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80" name="Freeform 2005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81" name="Freeform 2006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82" name="Freeform 2007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83" name="Freeform 2008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84" name="Freeform 2009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85" name="Freeform 2010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86" name="Freeform 2011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87" name="Freeform 2012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88" name="Freeform 2013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89" name="Freeform 2014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90" name="Freeform 2015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91" name="Freeform 2016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92" name="Freeform 2017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93" name="Freeform 2018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94" name="Freeform 2019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95" name="Freeform 2020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96" name="Freeform 2021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97" name="Freeform 2022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98" name="Freeform 2023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99" name="Freeform 2024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00" name="Freeform 2025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01" name="Freeform 2026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02" name="Freeform 2027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03" name="Freeform 2028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04" name="Freeform 2029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05" name="Freeform 2030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149" name="Text Box 556"/>
          <p:cNvSpPr txBox="1">
            <a:spLocks noChangeArrowheads="1"/>
          </p:cNvSpPr>
          <p:nvPr/>
        </p:nvSpPr>
        <p:spPr bwMode="auto">
          <a:xfrm>
            <a:off x="1074738" y="53975"/>
            <a:ext cx="7343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b="1" dirty="0" err="1" smtClean="0">
                <a:solidFill>
                  <a:prstClr val="black"/>
                </a:solidFill>
                <a:latin typeface="+mn-lt"/>
                <a:cs typeface="+mn-cs"/>
              </a:rPr>
              <a:t>Навигационно</a:t>
            </a:r>
            <a:r>
              <a:rPr lang="ru-RU" altLang="ru-RU" b="1" dirty="0" smtClean="0">
                <a:solidFill>
                  <a:prstClr val="black"/>
                </a:solidFill>
                <a:latin typeface="+mn-lt"/>
                <a:cs typeface="+mn-cs"/>
              </a:rPr>
              <a:t> – информационный центр</a:t>
            </a:r>
            <a:endParaRPr lang="ru-RU" altLang="ru-RU" b="1" dirty="0">
              <a:solidFill>
                <a:prstClr val="black"/>
              </a:solidFill>
              <a:latin typeface="+mn-lt"/>
              <a:cs typeface="+mn-cs"/>
            </a:endParaRPr>
          </a:p>
        </p:txBody>
      </p:sp>
      <p:sp>
        <p:nvSpPr>
          <p:cNvPr id="31747" name="Rectangle 3"/>
          <p:cNvSpPr>
            <a:spLocks noChangeArrowheads="1"/>
          </p:cNvSpPr>
          <p:nvPr/>
        </p:nvSpPr>
        <p:spPr bwMode="auto">
          <a:xfrm>
            <a:off x="908050" y="690563"/>
            <a:ext cx="7192963" cy="79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fontAlgn="auto">
              <a:spcBef>
                <a:spcPct val="20000"/>
              </a:spcBef>
              <a:spcAft>
                <a:spcPts val="0"/>
              </a:spcAft>
              <a:buClr>
                <a:srgbClr val="EEECE1"/>
              </a:buClr>
              <a:buSzPct val="75000"/>
              <a:buFont typeface="Wingdings" pitchFamily="2" charset="2"/>
              <a:buNone/>
              <a:defRPr/>
            </a:pPr>
            <a:endParaRPr lang="ru-RU" sz="3400">
              <a:solidFill>
                <a:prstClr val="black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pitchFamily="34" charset="0"/>
              <a:cs typeface="+mn-cs"/>
            </a:endParaRPr>
          </a:p>
          <a:p>
            <a:pPr fontAlgn="auto">
              <a:spcBef>
                <a:spcPct val="20000"/>
              </a:spcBef>
              <a:spcAft>
                <a:spcPts val="0"/>
              </a:spcAft>
              <a:buClr>
                <a:srgbClr val="EEECE1"/>
              </a:buClr>
              <a:buSzPct val="75000"/>
              <a:buFont typeface="Wingdings" pitchFamily="2" charset="2"/>
              <a:buNone/>
              <a:defRPr/>
            </a:pPr>
            <a:endParaRPr lang="ru-RU" sz="3400">
              <a:solidFill>
                <a:prstClr val="black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pitchFamily="34" charset="0"/>
              <a:cs typeface="+mn-cs"/>
            </a:endParaRPr>
          </a:p>
        </p:txBody>
      </p:sp>
      <p:sp>
        <p:nvSpPr>
          <p:cNvPr id="5127" name="Прямоугольник 2"/>
          <p:cNvSpPr>
            <a:spLocks noChangeArrowheads="1"/>
          </p:cNvSpPr>
          <p:nvPr/>
        </p:nvSpPr>
        <p:spPr bwMode="auto">
          <a:xfrm>
            <a:off x="688975" y="639763"/>
            <a:ext cx="8374063" cy="575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ru-RU" sz="1600" b="1"/>
              <a:t>Основным геоинформационным сервисом функционирующим в режиме промышленной эксплуатации </a:t>
            </a:r>
            <a:r>
              <a:rPr lang="en-US" sz="1600" b="1"/>
              <a:t> </a:t>
            </a:r>
            <a:r>
              <a:rPr lang="ru-RU" sz="1600" b="1"/>
              <a:t>в виде облачного сервиса на НИЦ в настоящий момент является </a:t>
            </a:r>
            <a:r>
              <a:rPr lang="en-US" sz="1600" b="1"/>
              <a:t>C</a:t>
            </a:r>
            <a:r>
              <a:rPr lang="ru-RU" sz="1600" b="1"/>
              <a:t>истема мониторинга транспортных средств </a:t>
            </a:r>
            <a:endParaRPr lang="en-US" sz="1600" b="1"/>
          </a:p>
          <a:p>
            <a:pPr algn="ctr"/>
            <a:endParaRPr lang="ru-RU" sz="1600" b="1"/>
          </a:p>
          <a:p>
            <a:pPr algn="ctr"/>
            <a:r>
              <a:rPr lang="ru-RU" sz="1600" b="1"/>
              <a:t>Отображение местоположения ТС  </a:t>
            </a:r>
            <a:endParaRPr lang="en-US" sz="1600" b="1"/>
          </a:p>
          <a:p>
            <a:pPr algn="ctr"/>
            <a:endParaRPr lang="en-US" b="1"/>
          </a:p>
          <a:p>
            <a:pPr algn="ctr"/>
            <a:endParaRPr lang="en-US" b="1"/>
          </a:p>
          <a:p>
            <a:pPr algn="ctr"/>
            <a:endParaRPr lang="en-US" b="1"/>
          </a:p>
          <a:p>
            <a:pPr algn="ctr"/>
            <a:endParaRPr lang="en-US" b="1"/>
          </a:p>
          <a:p>
            <a:pPr algn="ctr"/>
            <a:endParaRPr lang="en-US" b="1"/>
          </a:p>
          <a:p>
            <a:pPr algn="ctr"/>
            <a:endParaRPr lang="en-US" b="1"/>
          </a:p>
          <a:p>
            <a:pPr algn="ctr"/>
            <a:endParaRPr lang="en-US" b="1"/>
          </a:p>
          <a:p>
            <a:pPr algn="ctr"/>
            <a:endParaRPr lang="en-US" b="1"/>
          </a:p>
          <a:p>
            <a:pPr algn="ctr"/>
            <a:endParaRPr lang="en-US" b="1"/>
          </a:p>
          <a:p>
            <a:pPr algn="ctr"/>
            <a:endParaRPr lang="en-US" b="1"/>
          </a:p>
          <a:p>
            <a:pPr algn="ctr"/>
            <a:endParaRPr lang="en-US" b="1"/>
          </a:p>
          <a:p>
            <a:pPr algn="ctr"/>
            <a:endParaRPr lang="en-US" b="1"/>
          </a:p>
          <a:p>
            <a:pPr algn="ctr"/>
            <a:endParaRPr lang="en-US" b="1"/>
          </a:p>
          <a:p>
            <a:pPr algn="ctr"/>
            <a:endParaRPr lang="en-US" b="1"/>
          </a:p>
          <a:p>
            <a:pPr algn="ctr"/>
            <a:endParaRPr lang="en-US" b="1"/>
          </a:p>
          <a:p>
            <a:endParaRPr lang="ru-RU" b="1"/>
          </a:p>
        </p:txBody>
      </p:sp>
      <p:pic>
        <p:nvPicPr>
          <p:cNvPr id="5128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175" y="2060575"/>
            <a:ext cx="8251825" cy="3960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iStock_000007404286Small"/>
          <p:cNvPicPr>
            <a:picLocks noChangeAspect="1" noChangeArrowheads="1"/>
          </p:cNvPicPr>
          <p:nvPr/>
        </p:nvPicPr>
        <p:blipFill>
          <a:blip r:embed="rId2">
            <a:lum bright="78000" contrast="-6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463" y="836613"/>
            <a:ext cx="8385175" cy="5472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Line 1535"/>
          <p:cNvSpPr>
            <a:spLocks noChangeShapeType="1"/>
          </p:cNvSpPr>
          <p:nvPr/>
        </p:nvSpPr>
        <p:spPr bwMode="auto">
          <a:xfrm>
            <a:off x="1052513" y="442913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6148" name="Group 1536"/>
          <p:cNvGrpSpPr>
            <a:grpSpLocks noChangeAspect="1"/>
          </p:cNvGrpSpPr>
          <p:nvPr/>
        </p:nvGrpSpPr>
        <p:grpSpPr bwMode="auto">
          <a:xfrm>
            <a:off x="115888" y="136525"/>
            <a:ext cx="792162" cy="552450"/>
            <a:chOff x="1887" y="1539"/>
            <a:chExt cx="4004" cy="2793"/>
          </a:xfrm>
        </p:grpSpPr>
        <p:grpSp>
          <p:nvGrpSpPr>
            <p:cNvPr id="6153" name="Group 1537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6430" name="Group 1538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6447" name="Freeform 1539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448" name="Rectangle 15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49" name="Rectangle 15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50" name="Freeform 1542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451" name="Rectangle 15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52" name="Rectangle 15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53" name="Rectangle 15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54" name="Rectangle 15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55" name="Rectangle 15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56" name="Rectangle 15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57" name="Freeform 1549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458" name="Rectangle 15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59" name="Rectangle 15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60" name="Rectangle 15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61" name="Freeform 1553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462" name="Rectangle 15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63" name="Rectangle 15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64" name="Rectangle 15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65" name="Rectangle 15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66" name="Rectangle 15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67" name="Rectangle 15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68" name="Freeform 1560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469" name="Rectangle 15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70" name="Rectangle 156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71" name="Rectangle 15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72" name="Freeform 1564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473" name="Rectangle 156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74" name="Rectangle 15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75" name="Rectangle 15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76" name="Rectangle 15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77" name="Rectangle 15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78" name="Rectangle 15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79" name="Freeform 1571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480" name="Rectangle 15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81" name="Rectangle 157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82" name="Freeform 1574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483" name="Rectangle 157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84" name="Rectangle 15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85" name="Rectangle 15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86" name="Rectangle 15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87" name="Rectangle 15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88" name="Rectangle 15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89" name="Rectangle 15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90" name="Freeform 1582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491" name="Rectangle 15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92" name="Rectangle 158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93" name="Freeform 1585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494" name="Rectangle 158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95" name="Rectangle 15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96" name="Rectangle 15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97" name="Rectangle 15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98" name="Rectangle 15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499" name="Rectangle 15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00" name="Rectangle 15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01" name="Freeform 1593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502" name="Rectangle 15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03" name="Rectangle 159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04" name="Freeform 1596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505" name="Rectangle 159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06" name="Rectangle 15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07" name="Rectangle 15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08" name="Rectangle 16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09" name="Rectangle 16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10" name="Rectangle 16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11" name="Rectangle 16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12" name="Freeform 1604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513" name="Rectangle 16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14" name="Freeform 1606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515" name="Rectangle 16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16" name="Rectangle 160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17" name="Rectangle 16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18" name="Rectangle 16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19" name="Rectangle 16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20" name="Rectangle 16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21" name="Rectangle 16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22" name="Rectangle 16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23" name="Freeform 1615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524" name="Rectangle 16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25" name="Freeform 1617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526" name="Rectangle 161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27" name="Rectangle 16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28" name="Rectangle 16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29" name="Rectangle 16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30" name="Rectangle 16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31" name="Rectangle 16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32" name="Rectangle 16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33" name="Rectangle 16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34" name="Freeform 1626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535" name="Rectangle 16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36" name="Freeform 1628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537" name="Rectangle 162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38" name="Rectangle 16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39" name="Rectangle 16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40" name="Rectangle 16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41" name="Rectangle 16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42" name="Rectangle 16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43" name="Rectangle 16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44" name="Rectangle 16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45" name="Freeform 1637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546" name="Rectangle 16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47" name="Freeform 1639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548" name="Rectangle 16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49" name="Rectangle 16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50" name="Rectangle 16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51" name="Rectangle 16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52" name="Rectangle 16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53" name="Rectangle 16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54" name="Rectangle 16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55" name="Rectangle 16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56" name="Freeform 1648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557" name="Freeform 1649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558" name="Rectangle 16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59" name="Rectangle 16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60" name="Rectangle 16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61" name="Rectangle 16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62" name="Rectangle 16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63" name="Rectangle 16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64" name="Rectangle 16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65" name="Rectangle 16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66" name="Rectangle 16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67" name="Freeform 1659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568" name="Freeform 1660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569" name="Rectangle 166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70" name="Rectangle 16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71" name="Rectangle 16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72" name="Rectangle 16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73" name="Rectangle 16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74" name="Rectangle 1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75" name="Rectangle 16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76" name="Rectangle 16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77" name="Rectangle 16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78" name="Freeform 1670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579" name="Freeform 1671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580" name="Rectangle 167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81" name="Rectangle 16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82" name="Rectangle 16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83" name="Rectangle 16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84" name="Rectangle 16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85" name="Rectangle 16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86" name="Rectangle 16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87" name="Rectangle 16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88" name="Rectangle 16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89" name="Freeform 1681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590" name="Rectangle 168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91" name="Rectangle 168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92" name="Rectangle 16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93" name="Rectangle 16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94" name="Rectangle 16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95" name="Rectangle 16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96" name="Rectangle 16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97" name="Rectangle 16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98" name="Rectangle 16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599" name="Rectangle 16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00" name="Freeform 1692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601" name="Rectangle 169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02" name="Rectangle 169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03" name="Rectangle 16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04" name="Rectangle 16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05" name="Rectangle 16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06" name="Rectangle 16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07" name="Rectangle 16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08" name="Rectangle 17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09" name="Rectangle 17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10" name="Rectangle 17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11" name="Freeform 1703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612" name="Rectangle 170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13" name="Rectangle 170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14" name="Rectangle 17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15" name="Rectangle 17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16" name="Rectangle 170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17" name="Rectangle 170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18" name="Rectangle 171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19" name="Rectangle 171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20" name="Rectangle 171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21" name="Freeform 1713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622" name="Freeform 1714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623" name="Rectangle 171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24" name="Rectangle 171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25" name="Rectangle 171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26" name="Rectangle 171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27" name="Rectangle 171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28" name="Rectangle 172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29" name="Rectangle 172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30" name="Rectangle 172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31" name="Rectangle 172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32" name="Freeform 1724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633" name="Freeform 1725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634" name="Rectangle 172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35" name="Rectangle 172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36" name="Rectangle 172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37" name="Rectangle 172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38" name="Rectangle 17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39" name="Rectangle 17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40" name="Rectangle 17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41" name="Rectangle 17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42" name="Rectangle 17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43" name="Freeform 1735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644" name="Freeform 1736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645" name="Rectangle 17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46" name="Rectangle 17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6431" name="Rectangle 1739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6432" name="Freeform 1740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33" name="Rectangle 1741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6434" name="Rectangle 1742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6435" name="Freeform 1743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36" name="Freeform 1744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37" name="Rectangle 1745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6438" name="Rectangle 1746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6439" name="Freeform 1747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40" name="Freeform 1748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41" name="Rectangle 1749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6442" name="Freeform 1750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43" name="Freeform 1751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44" name="Rectangle 1752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6445" name="Freeform 1753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46" name="Freeform 1754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154" name="Freeform 1755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55" name="Line 1756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6" name="Freeform 1757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57" name="Freeform 1758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58" name="Freeform 1759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59" name="Freeform 1760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60" name="Freeform 1761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61" name="Freeform 1762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62" name="Freeform 1763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63" name="Freeform 1764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64" name="Freeform 1765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65" name="Freeform 1766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66" name="Freeform 1767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67" name="Freeform 1768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6168" name="Group 1769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6169" name="Freeform 1770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70" name="Freeform 1771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71" name="Freeform 1772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72" name="Freeform 1773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73" name="Freeform 1774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74" name="Freeform 1775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75" name="Freeform 1776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76" name="Freeform 1777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77" name="Freeform 1778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78" name="Freeform 1779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79" name="Freeform 1780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80" name="Freeform 1781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81" name="Freeform 1782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82" name="Freeform 1783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83" name="Freeform 1784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84" name="Freeform 1785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85" name="Freeform 1786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86" name="Freeform 1787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87" name="Freeform 1788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88" name="Freeform 1789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89" name="Freeform 1790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90" name="Freeform 1791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91" name="Freeform 1792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92" name="Freeform 1793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93" name="Freeform 1794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94" name="Freeform 1795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95" name="Freeform 1796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96" name="Freeform 1797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97" name="Freeform 1798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98" name="Freeform 1799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99" name="Freeform 1800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00" name="Freeform 1801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01" name="Freeform 1802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02" name="Freeform 1803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03" name="Freeform 1804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04" name="Freeform 1805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05" name="Freeform 1806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06" name="Freeform 1807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07" name="Freeform 1808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08" name="Freeform 1809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09" name="Freeform 1810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10" name="Freeform 1811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11" name="Freeform 1812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12" name="Freeform 1813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13" name="Freeform 1814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14" name="Freeform 1815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15" name="Freeform 1816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16" name="Freeform 1817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17" name="Freeform 1818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18" name="Freeform 1819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19" name="Freeform 1820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20" name="Freeform 1821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21" name="Freeform 1822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22" name="Freeform 1823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23" name="Freeform 1824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24" name="Freeform 1825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25" name="Freeform 1826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26" name="Freeform 1827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27" name="Freeform 1828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28" name="Freeform 1829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29" name="Freeform 1830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30" name="Freeform 1831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31" name="Freeform 1832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32" name="Freeform 1833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33" name="Freeform 1834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34" name="Freeform 1835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35" name="Freeform 1836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36" name="Freeform 1837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37" name="Freeform 1838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38" name="Freeform 1839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39" name="Freeform 1840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40" name="Freeform 1841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41" name="Freeform 1842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42" name="Freeform 1843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43" name="Freeform 1844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44" name="Freeform 1845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45" name="Freeform 1846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46" name="Freeform 1847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47" name="Freeform 1848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48" name="Freeform 1849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49" name="Freeform 1850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50" name="Freeform 1851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51" name="Freeform 1852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52" name="Freeform 1853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53" name="Freeform 1854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54" name="Freeform 1855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55" name="Freeform 1856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56" name="Freeform 1857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57" name="Freeform 1858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58" name="Freeform 1859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59" name="Freeform 1860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60" name="Freeform 1861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61" name="Freeform 1862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62" name="Freeform 1863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63" name="Freeform 1864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64" name="Freeform 1865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65" name="Freeform 1866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66" name="Freeform 1867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67" name="Freeform 1868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68" name="Freeform 1869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69" name="Freeform 1870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70" name="Freeform 1871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71" name="Freeform 1872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72" name="Freeform 1873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73" name="Freeform 1874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74" name="Freeform 1875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75" name="Freeform 1876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76" name="Freeform 1877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77" name="Freeform 1878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78" name="Freeform 1879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79" name="Freeform 1880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80" name="Freeform 1881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81" name="Freeform 1882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82" name="Freeform 1883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83" name="Freeform 1884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84" name="Freeform 1885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85" name="Freeform 1886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86" name="Freeform 1887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87" name="Freeform 1888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88" name="Freeform 1889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89" name="Freeform 1890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90" name="Freeform 1891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91" name="Freeform 1892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92" name="Freeform 1893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93" name="Freeform 1894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94" name="Freeform 1895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95" name="Freeform 1896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96" name="Freeform 1897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97" name="Freeform 1898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98" name="Freeform 1899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99" name="Freeform 1900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00" name="Freeform 1901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01" name="Freeform 1902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02" name="Freeform 1903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03" name="Freeform 1904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04" name="Freeform 1905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05" name="Freeform 1906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06" name="Freeform 1907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07" name="Freeform 1908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08" name="Freeform 1909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09" name="Freeform 1910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10" name="Freeform 1911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11" name="Freeform 1912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12" name="Freeform 1913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13" name="Freeform 1914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14" name="Freeform 1915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15" name="Freeform 1916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16" name="Freeform 1917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17" name="Freeform 1918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18" name="Freeform 1919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19" name="Freeform 1920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20" name="Freeform 1921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21" name="Freeform 1922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22" name="Freeform 1923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23" name="Freeform 1924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24" name="Freeform 1925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25" name="Freeform 1926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26" name="Freeform 1927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27" name="Freeform 1928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28" name="Freeform 1929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29" name="Freeform 1930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30" name="Freeform 1931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31" name="Freeform 1932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32" name="Freeform 1933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33" name="Freeform 1934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34" name="Freeform 1935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35" name="Freeform 1936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36" name="Freeform 1937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37" name="Freeform 1938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38" name="Freeform 1939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39" name="Freeform 1940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40" name="Freeform 1941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41" name="Freeform 1942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42" name="Freeform 1943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43" name="Freeform 1944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44" name="Freeform 1945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45" name="Freeform 1946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46" name="Freeform 1947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47" name="Freeform 1948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48" name="Freeform 1949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49" name="Freeform 1950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50" name="Freeform 1951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51" name="Freeform 1952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52" name="Freeform 1953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53" name="Freeform 1954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54" name="Freeform 1955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55" name="Freeform 1956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56" name="Freeform 1957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57" name="Freeform 1958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58" name="Freeform 1959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59" name="Freeform 1960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60" name="Freeform 1961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61" name="Freeform 1962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62" name="Freeform 1963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63" name="Freeform 1964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64" name="Freeform 1965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65" name="Freeform 1966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66" name="Freeform 1967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67" name="Freeform 1968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68" name="Freeform 1969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69" name="Freeform 1970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70" name="Freeform 1971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71" name="Freeform 1972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72" name="Freeform 1973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73" name="Freeform 1974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74" name="Freeform 1975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75" name="Freeform 1976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76" name="Freeform 1977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77" name="Freeform 1978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78" name="Freeform 1979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79" name="Freeform 1980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80" name="Freeform 1981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81" name="Freeform 1982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82" name="Freeform 1983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83" name="Freeform 1984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84" name="Freeform 1985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85" name="Freeform 1986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86" name="Freeform 1987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87" name="Freeform 1988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88" name="Freeform 1989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89" name="Freeform 1990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90" name="Freeform 1991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91" name="Freeform 1992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92" name="Freeform 1993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93" name="Freeform 1994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94" name="Freeform 1995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95" name="Freeform 1996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96" name="Freeform 1997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97" name="Freeform 1998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98" name="Freeform 1999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99" name="Freeform 2000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00" name="Freeform 2001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01" name="Freeform 2002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02" name="Freeform 2003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03" name="Freeform 2004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04" name="Freeform 2005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05" name="Freeform 2006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06" name="Freeform 2007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07" name="Freeform 2008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08" name="Freeform 2009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09" name="Freeform 2010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10" name="Freeform 2011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11" name="Freeform 2012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12" name="Freeform 2013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13" name="Freeform 2014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14" name="Freeform 2015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15" name="Freeform 2016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16" name="Freeform 2017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17" name="Freeform 2018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18" name="Freeform 2019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19" name="Freeform 2020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20" name="Freeform 2021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21" name="Freeform 2022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22" name="Freeform 2023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23" name="Freeform 2024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24" name="Freeform 2025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25" name="Freeform 2026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26" name="Freeform 2027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27" name="Freeform 2028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28" name="Freeform 2029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29" name="Freeform 2030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149" name="Text Box 556"/>
          <p:cNvSpPr txBox="1">
            <a:spLocks noChangeArrowheads="1"/>
          </p:cNvSpPr>
          <p:nvPr/>
        </p:nvSpPr>
        <p:spPr bwMode="auto">
          <a:xfrm>
            <a:off x="1074738" y="53975"/>
            <a:ext cx="7343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b="1" dirty="0" err="1" smtClean="0">
                <a:solidFill>
                  <a:prstClr val="black"/>
                </a:solidFill>
                <a:latin typeface="+mn-lt"/>
                <a:cs typeface="+mn-cs"/>
              </a:rPr>
              <a:t>Навигационно</a:t>
            </a:r>
            <a:r>
              <a:rPr lang="ru-RU" altLang="ru-RU" b="1" dirty="0" smtClean="0">
                <a:solidFill>
                  <a:prstClr val="black"/>
                </a:solidFill>
                <a:latin typeface="+mn-lt"/>
                <a:cs typeface="+mn-cs"/>
              </a:rPr>
              <a:t> – информационный центр</a:t>
            </a:r>
            <a:endParaRPr lang="ru-RU" altLang="ru-RU" b="1" dirty="0">
              <a:solidFill>
                <a:prstClr val="black"/>
              </a:solidFill>
              <a:latin typeface="+mn-lt"/>
              <a:cs typeface="+mn-cs"/>
            </a:endParaRPr>
          </a:p>
        </p:txBody>
      </p:sp>
      <p:sp>
        <p:nvSpPr>
          <p:cNvPr id="31747" name="Rectangle 3"/>
          <p:cNvSpPr>
            <a:spLocks noChangeArrowheads="1"/>
          </p:cNvSpPr>
          <p:nvPr/>
        </p:nvSpPr>
        <p:spPr bwMode="auto">
          <a:xfrm>
            <a:off x="908050" y="690563"/>
            <a:ext cx="7192963" cy="79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fontAlgn="auto">
              <a:spcBef>
                <a:spcPct val="20000"/>
              </a:spcBef>
              <a:spcAft>
                <a:spcPts val="0"/>
              </a:spcAft>
              <a:buClr>
                <a:srgbClr val="EEECE1"/>
              </a:buClr>
              <a:buSzPct val="75000"/>
              <a:buFont typeface="Wingdings" pitchFamily="2" charset="2"/>
              <a:buNone/>
              <a:defRPr/>
            </a:pPr>
            <a:endParaRPr lang="ru-RU" sz="3400">
              <a:solidFill>
                <a:prstClr val="black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pitchFamily="34" charset="0"/>
              <a:cs typeface="+mn-cs"/>
            </a:endParaRPr>
          </a:p>
          <a:p>
            <a:pPr fontAlgn="auto">
              <a:spcBef>
                <a:spcPct val="20000"/>
              </a:spcBef>
              <a:spcAft>
                <a:spcPts val="0"/>
              </a:spcAft>
              <a:buClr>
                <a:srgbClr val="EEECE1"/>
              </a:buClr>
              <a:buSzPct val="75000"/>
              <a:buFont typeface="Wingdings" pitchFamily="2" charset="2"/>
              <a:buNone/>
              <a:defRPr/>
            </a:pPr>
            <a:endParaRPr lang="ru-RU" sz="3400">
              <a:solidFill>
                <a:prstClr val="black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pitchFamily="34" charset="0"/>
              <a:cs typeface="+mn-cs"/>
            </a:endParaRPr>
          </a:p>
        </p:txBody>
      </p:sp>
      <p:sp>
        <p:nvSpPr>
          <p:cNvPr id="6151" name="Прямоугольник 2"/>
          <p:cNvSpPr>
            <a:spLocks noChangeArrowheads="1"/>
          </p:cNvSpPr>
          <p:nvPr/>
        </p:nvSpPr>
        <p:spPr bwMode="auto">
          <a:xfrm>
            <a:off x="1022350" y="614363"/>
            <a:ext cx="8374063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ru-RU" b="1"/>
              <a:t>Система мониторинга</a:t>
            </a:r>
            <a:endParaRPr lang="en-US" b="1"/>
          </a:p>
          <a:p>
            <a:endParaRPr lang="ru-RU" b="1"/>
          </a:p>
          <a:p>
            <a:pPr algn="ctr"/>
            <a:r>
              <a:rPr lang="ru-RU" sz="1600" b="1"/>
              <a:t>Построение отчетов по группе ТС за любой период времени</a:t>
            </a:r>
          </a:p>
          <a:p>
            <a:endParaRPr lang="ru-RU"/>
          </a:p>
          <a:p>
            <a:endParaRPr lang="ru-RU"/>
          </a:p>
          <a:p>
            <a:endParaRPr lang="ru-RU"/>
          </a:p>
          <a:p>
            <a:endParaRPr lang="ru-RU"/>
          </a:p>
          <a:p>
            <a:endParaRPr lang="ru-RU"/>
          </a:p>
          <a:p>
            <a:endParaRPr lang="ru-RU"/>
          </a:p>
          <a:p>
            <a:endParaRPr lang="ru-RU"/>
          </a:p>
          <a:p>
            <a:endParaRPr lang="ru-RU"/>
          </a:p>
          <a:p>
            <a:endParaRPr lang="ru-RU"/>
          </a:p>
          <a:p>
            <a:endParaRPr lang="ru-RU"/>
          </a:p>
          <a:p>
            <a:endParaRPr lang="ru-RU"/>
          </a:p>
          <a:p>
            <a:endParaRPr lang="ru-RU"/>
          </a:p>
          <a:p>
            <a:pPr algn="ctr"/>
            <a:r>
              <a:rPr lang="ru-RU"/>
              <a:t>Отображение местоположения ТС   </a:t>
            </a:r>
          </a:p>
        </p:txBody>
      </p:sp>
      <p:pic>
        <p:nvPicPr>
          <p:cNvPr id="6152" name="Рисунок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700213"/>
            <a:ext cx="8443913" cy="4233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iStock_000007404286Small"/>
          <p:cNvPicPr>
            <a:picLocks noChangeAspect="1" noChangeArrowheads="1"/>
          </p:cNvPicPr>
          <p:nvPr/>
        </p:nvPicPr>
        <p:blipFill>
          <a:blip r:embed="rId2">
            <a:lum bright="78000" contrast="-6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836613"/>
            <a:ext cx="8385175" cy="5472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Line 1535"/>
          <p:cNvSpPr>
            <a:spLocks noChangeShapeType="1"/>
          </p:cNvSpPr>
          <p:nvPr/>
        </p:nvSpPr>
        <p:spPr bwMode="auto">
          <a:xfrm>
            <a:off x="1052513" y="442913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7172" name="Group 1536"/>
          <p:cNvGrpSpPr>
            <a:grpSpLocks noChangeAspect="1"/>
          </p:cNvGrpSpPr>
          <p:nvPr/>
        </p:nvGrpSpPr>
        <p:grpSpPr bwMode="auto">
          <a:xfrm>
            <a:off x="115888" y="136525"/>
            <a:ext cx="792162" cy="552450"/>
            <a:chOff x="1887" y="1539"/>
            <a:chExt cx="4004" cy="2793"/>
          </a:xfrm>
        </p:grpSpPr>
        <p:grpSp>
          <p:nvGrpSpPr>
            <p:cNvPr id="7177" name="Group 1537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7454" name="Group 1538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7471" name="Freeform 1539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72" name="Rectangle 15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73" name="Rectangle 15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74" name="Freeform 1542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75" name="Rectangle 15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76" name="Rectangle 15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77" name="Rectangle 15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78" name="Rectangle 15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79" name="Rectangle 15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80" name="Rectangle 15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81" name="Freeform 1549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82" name="Rectangle 15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83" name="Rectangle 15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84" name="Rectangle 15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85" name="Freeform 1553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86" name="Rectangle 15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87" name="Rectangle 15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88" name="Rectangle 15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89" name="Rectangle 15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90" name="Rectangle 15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91" name="Rectangle 15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92" name="Freeform 1560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93" name="Rectangle 15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94" name="Rectangle 156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95" name="Rectangle 15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96" name="Freeform 1564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97" name="Rectangle 156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98" name="Rectangle 15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99" name="Rectangle 15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00" name="Rectangle 15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01" name="Rectangle 15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02" name="Rectangle 15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03" name="Freeform 1571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04" name="Rectangle 15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05" name="Rectangle 157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06" name="Freeform 1574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07" name="Rectangle 157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08" name="Rectangle 15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09" name="Rectangle 15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10" name="Rectangle 15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11" name="Rectangle 15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12" name="Rectangle 15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13" name="Rectangle 15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14" name="Freeform 1582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15" name="Rectangle 15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16" name="Rectangle 158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17" name="Freeform 1585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18" name="Rectangle 158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19" name="Rectangle 15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20" name="Rectangle 15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21" name="Rectangle 15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22" name="Rectangle 15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23" name="Rectangle 15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24" name="Rectangle 15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25" name="Freeform 1593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26" name="Rectangle 15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27" name="Rectangle 159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28" name="Freeform 1596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29" name="Rectangle 159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30" name="Rectangle 15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31" name="Rectangle 15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32" name="Rectangle 16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33" name="Rectangle 16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34" name="Rectangle 16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35" name="Rectangle 16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36" name="Freeform 1604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37" name="Rectangle 16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38" name="Freeform 1606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39" name="Rectangle 16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40" name="Rectangle 160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41" name="Rectangle 16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42" name="Rectangle 16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43" name="Rectangle 16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44" name="Rectangle 16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45" name="Rectangle 16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46" name="Rectangle 16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47" name="Freeform 1615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48" name="Rectangle 16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49" name="Freeform 1617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50" name="Rectangle 161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51" name="Rectangle 16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52" name="Rectangle 16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53" name="Rectangle 16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54" name="Rectangle 16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55" name="Rectangle 16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56" name="Rectangle 16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57" name="Rectangle 16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58" name="Freeform 1626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59" name="Rectangle 16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60" name="Freeform 1628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61" name="Rectangle 162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62" name="Rectangle 16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63" name="Rectangle 16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64" name="Rectangle 16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65" name="Rectangle 16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66" name="Rectangle 16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67" name="Rectangle 16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68" name="Rectangle 16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69" name="Freeform 1637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70" name="Rectangle 16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71" name="Freeform 1639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72" name="Rectangle 16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73" name="Rectangle 16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74" name="Rectangle 16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75" name="Rectangle 16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76" name="Rectangle 16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77" name="Rectangle 16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78" name="Rectangle 16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79" name="Rectangle 16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80" name="Freeform 1648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1" name="Freeform 1649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2" name="Rectangle 16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83" name="Rectangle 16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84" name="Rectangle 16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85" name="Rectangle 16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86" name="Rectangle 16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87" name="Rectangle 16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88" name="Rectangle 16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89" name="Rectangle 16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90" name="Rectangle 16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91" name="Freeform 1659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92" name="Freeform 1660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93" name="Rectangle 166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94" name="Rectangle 16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95" name="Rectangle 16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96" name="Rectangle 16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97" name="Rectangle 16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98" name="Rectangle 1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99" name="Rectangle 16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00" name="Rectangle 16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01" name="Rectangle 16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02" name="Freeform 1670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603" name="Freeform 1671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604" name="Rectangle 167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05" name="Rectangle 16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06" name="Rectangle 16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07" name="Rectangle 16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08" name="Rectangle 16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09" name="Rectangle 16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10" name="Rectangle 16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11" name="Rectangle 16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12" name="Rectangle 16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13" name="Freeform 1681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614" name="Rectangle 168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15" name="Rectangle 168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16" name="Rectangle 16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17" name="Rectangle 16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18" name="Rectangle 16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19" name="Rectangle 16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20" name="Rectangle 16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21" name="Rectangle 16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22" name="Rectangle 16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23" name="Rectangle 16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24" name="Freeform 1692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625" name="Rectangle 169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26" name="Rectangle 169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27" name="Rectangle 16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28" name="Rectangle 16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29" name="Rectangle 16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30" name="Rectangle 16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31" name="Rectangle 16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32" name="Rectangle 17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33" name="Rectangle 17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34" name="Rectangle 17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35" name="Freeform 1703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636" name="Rectangle 170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37" name="Rectangle 170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38" name="Rectangle 17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39" name="Rectangle 17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40" name="Rectangle 170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41" name="Rectangle 170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42" name="Rectangle 171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43" name="Rectangle 171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44" name="Rectangle 171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45" name="Freeform 1713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646" name="Freeform 1714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647" name="Rectangle 171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48" name="Rectangle 171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49" name="Rectangle 171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50" name="Rectangle 171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51" name="Rectangle 171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52" name="Rectangle 172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53" name="Rectangle 172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54" name="Rectangle 172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55" name="Rectangle 172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56" name="Freeform 1724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657" name="Freeform 1725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658" name="Rectangle 172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59" name="Rectangle 172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60" name="Rectangle 172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61" name="Rectangle 172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62" name="Rectangle 17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63" name="Rectangle 17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64" name="Rectangle 17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65" name="Rectangle 17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66" name="Rectangle 17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67" name="Freeform 1735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668" name="Freeform 1736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669" name="Rectangle 17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70" name="Rectangle 17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7455" name="Rectangle 1739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7456" name="Freeform 1740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57" name="Rectangle 1741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7458" name="Rectangle 1742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7459" name="Freeform 1743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60" name="Freeform 1744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61" name="Rectangle 1745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7462" name="Rectangle 1746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7463" name="Freeform 1747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64" name="Freeform 1748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65" name="Rectangle 1749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7466" name="Freeform 1750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67" name="Freeform 1751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68" name="Rectangle 1752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7469" name="Freeform 1753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70" name="Freeform 1754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7178" name="Freeform 1755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179" name="Line 1756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80" name="Freeform 1757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181" name="Freeform 1758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182" name="Freeform 1759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183" name="Freeform 1760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184" name="Freeform 1761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185" name="Freeform 1762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186" name="Freeform 1763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187" name="Freeform 1764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188" name="Freeform 1765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189" name="Freeform 1766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190" name="Freeform 1767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191" name="Freeform 1768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7192" name="Group 1769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7193" name="Freeform 1770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94" name="Freeform 1771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95" name="Freeform 1772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96" name="Freeform 1773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97" name="Freeform 1774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98" name="Freeform 1775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99" name="Freeform 1776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00" name="Freeform 1777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01" name="Freeform 1778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02" name="Freeform 1779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03" name="Freeform 1780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04" name="Freeform 1781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05" name="Freeform 1782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06" name="Freeform 1783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07" name="Freeform 1784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08" name="Freeform 1785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09" name="Freeform 1786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10" name="Freeform 1787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11" name="Freeform 1788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12" name="Freeform 1789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13" name="Freeform 1790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14" name="Freeform 1791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15" name="Freeform 1792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16" name="Freeform 1793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17" name="Freeform 1794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18" name="Freeform 1795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19" name="Freeform 1796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20" name="Freeform 1797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21" name="Freeform 1798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22" name="Freeform 1799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23" name="Freeform 1800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24" name="Freeform 1801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25" name="Freeform 1802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26" name="Freeform 1803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27" name="Freeform 1804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28" name="Freeform 1805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29" name="Freeform 1806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30" name="Freeform 1807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31" name="Freeform 1808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32" name="Freeform 1809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33" name="Freeform 1810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34" name="Freeform 1811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35" name="Freeform 1812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36" name="Freeform 1813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37" name="Freeform 1814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38" name="Freeform 1815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39" name="Freeform 1816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40" name="Freeform 1817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41" name="Freeform 1818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42" name="Freeform 1819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43" name="Freeform 1820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44" name="Freeform 1821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45" name="Freeform 1822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46" name="Freeform 1823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47" name="Freeform 1824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48" name="Freeform 1825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49" name="Freeform 1826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50" name="Freeform 1827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51" name="Freeform 1828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52" name="Freeform 1829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53" name="Freeform 1830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54" name="Freeform 1831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55" name="Freeform 1832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56" name="Freeform 1833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57" name="Freeform 1834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58" name="Freeform 1835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59" name="Freeform 1836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60" name="Freeform 1837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61" name="Freeform 1838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62" name="Freeform 1839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63" name="Freeform 1840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64" name="Freeform 1841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65" name="Freeform 1842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66" name="Freeform 1843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67" name="Freeform 1844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68" name="Freeform 1845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69" name="Freeform 1846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70" name="Freeform 1847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71" name="Freeform 1848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72" name="Freeform 1849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73" name="Freeform 1850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74" name="Freeform 1851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75" name="Freeform 1852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76" name="Freeform 1853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77" name="Freeform 1854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78" name="Freeform 1855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79" name="Freeform 1856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80" name="Freeform 1857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81" name="Freeform 1858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82" name="Freeform 1859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83" name="Freeform 1860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84" name="Freeform 1861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85" name="Freeform 1862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86" name="Freeform 1863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87" name="Freeform 1864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88" name="Freeform 1865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89" name="Freeform 1866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90" name="Freeform 1867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91" name="Freeform 1868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92" name="Freeform 1869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93" name="Freeform 1870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94" name="Freeform 1871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95" name="Freeform 1872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96" name="Freeform 1873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97" name="Freeform 1874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98" name="Freeform 1875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99" name="Freeform 1876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00" name="Freeform 1877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01" name="Freeform 1878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02" name="Freeform 1879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03" name="Freeform 1880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04" name="Freeform 1881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05" name="Freeform 1882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06" name="Freeform 1883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07" name="Freeform 1884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08" name="Freeform 1885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09" name="Freeform 1886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10" name="Freeform 1887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11" name="Freeform 1888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12" name="Freeform 1889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13" name="Freeform 1890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14" name="Freeform 1891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15" name="Freeform 1892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16" name="Freeform 1893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17" name="Freeform 1894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18" name="Freeform 1895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19" name="Freeform 1896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20" name="Freeform 1897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21" name="Freeform 1898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22" name="Freeform 1899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23" name="Freeform 1900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24" name="Freeform 1901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25" name="Freeform 1902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26" name="Freeform 1903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27" name="Freeform 1904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28" name="Freeform 1905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29" name="Freeform 1906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30" name="Freeform 1907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31" name="Freeform 1908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32" name="Freeform 1909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33" name="Freeform 1910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34" name="Freeform 1911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35" name="Freeform 1912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36" name="Freeform 1913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37" name="Freeform 1914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38" name="Freeform 1915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39" name="Freeform 1916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40" name="Freeform 1917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41" name="Freeform 1918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42" name="Freeform 1919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43" name="Freeform 1920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44" name="Freeform 1921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45" name="Freeform 1922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46" name="Freeform 1923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47" name="Freeform 1924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48" name="Freeform 1925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49" name="Freeform 1926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50" name="Freeform 1927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51" name="Freeform 1928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52" name="Freeform 1929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53" name="Freeform 1930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54" name="Freeform 1931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55" name="Freeform 1932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56" name="Freeform 1933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57" name="Freeform 1934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58" name="Freeform 1935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59" name="Freeform 1936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60" name="Freeform 1937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61" name="Freeform 1938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62" name="Freeform 1939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63" name="Freeform 1940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64" name="Freeform 1941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65" name="Freeform 1942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66" name="Freeform 1943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67" name="Freeform 1944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68" name="Freeform 1945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69" name="Freeform 1946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70" name="Freeform 1947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71" name="Freeform 1948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72" name="Freeform 1949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73" name="Freeform 1950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74" name="Freeform 1951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75" name="Freeform 1952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76" name="Freeform 1953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77" name="Freeform 1954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78" name="Freeform 1955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79" name="Freeform 1956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80" name="Freeform 1957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81" name="Freeform 1958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82" name="Freeform 1959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83" name="Freeform 1960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84" name="Freeform 1961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85" name="Freeform 1962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86" name="Freeform 1963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87" name="Freeform 1964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88" name="Freeform 1965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89" name="Freeform 1966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90" name="Freeform 1967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91" name="Freeform 1968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92" name="Freeform 1969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93" name="Freeform 1970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94" name="Freeform 1971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95" name="Freeform 1972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96" name="Freeform 1973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97" name="Freeform 1974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98" name="Freeform 1975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99" name="Freeform 1976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00" name="Freeform 1977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01" name="Freeform 1978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02" name="Freeform 1979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03" name="Freeform 1980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04" name="Freeform 1981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05" name="Freeform 1982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06" name="Freeform 1983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07" name="Freeform 1984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08" name="Freeform 1985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09" name="Freeform 1986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10" name="Freeform 1987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11" name="Freeform 1988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12" name="Freeform 1989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13" name="Freeform 1990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14" name="Freeform 1991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15" name="Freeform 1992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16" name="Freeform 1993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17" name="Freeform 1994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18" name="Freeform 1995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19" name="Freeform 1996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20" name="Freeform 1997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21" name="Freeform 1998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22" name="Freeform 1999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23" name="Freeform 2000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24" name="Freeform 2001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25" name="Freeform 2002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26" name="Freeform 2003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27" name="Freeform 2004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28" name="Freeform 2005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29" name="Freeform 2006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30" name="Freeform 2007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31" name="Freeform 2008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32" name="Freeform 2009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33" name="Freeform 2010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34" name="Freeform 2011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35" name="Freeform 2012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36" name="Freeform 2013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37" name="Freeform 2014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38" name="Freeform 2015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39" name="Freeform 2016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40" name="Freeform 2017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41" name="Freeform 2018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42" name="Freeform 2019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43" name="Freeform 2020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44" name="Freeform 2021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45" name="Freeform 2022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46" name="Freeform 2023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47" name="Freeform 2024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48" name="Freeform 2025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49" name="Freeform 2026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50" name="Freeform 2027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51" name="Freeform 2028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52" name="Freeform 2029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53" name="Freeform 2030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149" name="Text Box 556"/>
          <p:cNvSpPr txBox="1">
            <a:spLocks noChangeArrowheads="1"/>
          </p:cNvSpPr>
          <p:nvPr/>
        </p:nvSpPr>
        <p:spPr bwMode="auto">
          <a:xfrm>
            <a:off x="1074738" y="53975"/>
            <a:ext cx="7343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b="1" dirty="0" err="1" smtClean="0">
                <a:solidFill>
                  <a:prstClr val="black"/>
                </a:solidFill>
                <a:latin typeface="+mn-lt"/>
                <a:cs typeface="+mn-cs"/>
              </a:rPr>
              <a:t>Навигационно</a:t>
            </a:r>
            <a:r>
              <a:rPr lang="ru-RU" altLang="ru-RU" b="1" dirty="0" smtClean="0">
                <a:solidFill>
                  <a:prstClr val="black"/>
                </a:solidFill>
                <a:latin typeface="+mn-lt"/>
                <a:cs typeface="+mn-cs"/>
              </a:rPr>
              <a:t> – информационный центр</a:t>
            </a:r>
            <a:endParaRPr lang="ru-RU" altLang="ru-RU" b="1" dirty="0">
              <a:solidFill>
                <a:prstClr val="black"/>
              </a:solidFill>
              <a:latin typeface="+mn-lt"/>
              <a:cs typeface="+mn-cs"/>
            </a:endParaRPr>
          </a:p>
        </p:txBody>
      </p:sp>
      <p:sp>
        <p:nvSpPr>
          <p:cNvPr id="31747" name="Rectangle 3"/>
          <p:cNvSpPr>
            <a:spLocks noChangeArrowheads="1"/>
          </p:cNvSpPr>
          <p:nvPr/>
        </p:nvSpPr>
        <p:spPr bwMode="auto">
          <a:xfrm>
            <a:off x="908050" y="690563"/>
            <a:ext cx="7192963" cy="79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fontAlgn="auto">
              <a:spcBef>
                <a:spcPct val="20000"/>
              </a:spcBef>
              <a:spcAft>
                <a:spcPts val="0"/>
              </a:spcAft>
              <a:buClr>
                <a:srgbClr val="EEECE1"/>
              </a:buClr>
              <a:buSzPct val="75000"/>
              <a:buFont typeface="Wingdings" pitchFamily="2" charset="2"/>
              <a:buNone/>
              <a:defRPr/>
            </a:pPr>
            <a:endParaRPr lang="ru-RU" sz="3400">
              <a:solidFill>
                <a:prstClr val="black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pitchFamily="34" charset="0"/>
              <a:cs typeface="+mn-cs"/>
            </a:endParaRPr>
          </a:p>
          <a:p>
            <a:pPr fontAlgn="auto">
              <a:spcBef>
                <a:spcPct val="20000"/>
              </a:spcBef>
              <a:spcAft>
                <a:spcPts val="0"/>
              </a:spcAft>
              <a:buClr>
                <a:srgbClr val="EEECE1"/>
              </a:buClr>
              <a:buSzPct val="75000"/>
              <a:buFont typeface="Wingdings" pitchFamily="2" charset="2"/>
              <a:buNone/>
              <a:defRPr/>
            </a:pPr>
            <a:endParaRPr lang="ru-RU" sz="3400">
              <a:solidFill>
                <a:prstClr val="black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pitchFamily="34" charset="0"/>
              <a:cs typeface="+mn-cs"/>
            </a:endParaRPr>
          </a:p>
        </p:txBody>
      </p:sp>
      <p:sp>
        <p:nvSpPr>
          <p:cNvPr id="7175" name="Прямоугольник 2"/>
          <p:cNvSpPr>
            <a:spLocks noChangeArrowheads="1"/>
          </p:cNvSpPr>
          <p:nvPr/>
        </p:nvSpPr>
        <p:spPr bwMode="auto">
          <a:xfrm>
            <a:off x="1019175" y="533400"/>
            <a:ext cx="8374063" cy="421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ru-RU" b="1"/>
              <a:t>Система мониторинга</a:t>
            </a:r>
          </a:p>
          <a:p>
            <a:endParaRPr lang="ru-RU"/>
          </a:p>
          <a:p>
            <a:pPr algn="ctr"/>
            <a:r>
              <a:rPr lang="ru-RU" sz="1600" b="1"/>
              <a:t>Построение отчетов о маршруте движения отдельного ТС за любой период времени</a:t>
            </a:r>
          </a:p>
          <a:p>
            <a:endParaRPr lang="ru-RU"/>
          </a:p>
          <a:p>
            <a:endParaRPr lang="ru-RU"/>
          </a:p>
          <a:p>
            <a:endParaRPr lang="ru-RU"/>
          </a:p>
          <a:p>
            <a:endParaRPr lang="ru-RU"/>
          </a:p>
          <a:p>
            <a:endParaRPr lang="ru-RU"/>
          </a:p>
          <a:p>
            <a:endParaRPr lang="ru-RU"/>
          </a:p>
          <a:p>
            <a:endParaRPr lang="ru-RU"/>
          </a:p>
          <a:p>
            <a:endParaRPr lang="ru-RU"/>
          </a:p>
          <a:p>
            <a:endParaRPr lang="ru-RU"/>
          </a:p>
          <a:p>
            <a:endParaRPr lang="ru-RU"/>
          </a:p>
          <a:p>
            <a:endParaRPr lang="ru-RU"/>
          </a:p>
          <a:p>
            <a:endParaRPr lang="ru-RU"/>
          </a:p>
        </p:txBody>
      </p:sp>
      <p:pic>
        <p:nvPicPr>
          <p:cNvPr id="7176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7350" y="1628775"/>
            <a:ext cx="8632825" cy="424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iStock_000007404286Small"/>
          <p:cNvPicPr>
            <a:picLocks noChangeAspect="1" noChangeArrowheads="1"/>
          </p:cNvPicPr>
          <p:nvPr/>
        </p:nvPicPr>
        <p:blipFill>
          <a:blip r:embed="rId2">
            <a:lum bright="78000" contrast="-6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196975"/>
            <a:ext cx="8851900" cy="511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Line 1535"/>
          <p:cNvSpPr>
            <a:spLocks noChangeShapeType="1"/>
          </p:cNvSpPr>
          <p:nvPr/>
        </p:nvSpPr>
        <p:spPr bwMode="auto">
          <a:xfrm>
            <a:off x="1052513" y="442913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8196" name="Group 1536"/>
          <p:cNvGrpSpPr>
            <a:grpSpLocks noChangeAspect="1"/>
          </p:cNvGrpSpPr>
          <p:nvPr/>
        </p:nvGrpSpPr>
        <p:grpSpPr bwMode="auto">
          <a:xfrm>
            <a:off x="115888" y="136525"/>
            <a:ext cx="792162" cy="552450"/>
            <a:chOff x="1887" y="1539"/>
            <a:chExt cx="4004" cy="2793"/>
          </a:xfrm>
        </p:grpSpPr>
        <p:grpSp>
          <p:nvGrpSpPr>
            <p:cNvPr id="8200" name="Group 1537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8477" name="Group 1538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8494" name="Freeform 1539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95" name="Rectangle 15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496" name="Rectangle 15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497" name="Freeform 1542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98" name="Rectangle 15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499" name="Rectangle 15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00" name="Rectangle 15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01" name="Rectangle 15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02" name="Rectangle 15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03" name="Rectangle 15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04" name="Freeform 1549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05" name="Rectangle 15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06" name="Rectangle 15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07" name="Rectangle 15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08" name="Freeform 1553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09" name="Rectangle 15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10" name="Rectangle 15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11" name="Rectangle 15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12" name="Rectangle 15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13" name="Rectangle 15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14" name="Rectangle 15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15" name="Freeform 1560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16" name="Rectangle 15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17" name="Rectangle 156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18" name="Rectangle 15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19" name="Freeform 1564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20" name="Rectangle 156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21" name="Rectangle 15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22" name="Rectangle 15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23" name="Rectangle 15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24" name="Rectangle 15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25" name="Rectangle 15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26" name="Freeform 1571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27" name="Rectangle 15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28" name="Rectangle 157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29" name="Freeform 1574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30" name="Rectangle 157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31" name="Rectangle 15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32" name="Rectangle 15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33" name="Rectangle 15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34" name="Rectangle 15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35" name="Rectangle 15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36" name="Rectangle 15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37" name="Freeform 1582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38" name="Rectangle 15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39" name="Rectangle 158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40" name="Freeform 1585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41" name="Rectangle 158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42" name="Rectangle 15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43" name="Rectangle 15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44" name="Rectangle 15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45" name="Rectangle 15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46" name="Rectangle 15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47" name="Rectangle 15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48" name="Freeform 1593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49" name="Rectangle 15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50" name="Rectangle 159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51" name="Freeform 1596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52" name="Rectangle 159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53" name="Rectangle 15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54" name="Rectangle 15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55" name="Rectangle 16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56" name="Rectangle 16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57" name="Rectangle 16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58" name="Rectangle 16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59" name="Freeform 1604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60" name="Rectangle 16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61" name="Freeform 1606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62" name="Rectangle 16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63" name="Rectangle 160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64" name="Rectangle 16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65" name="Rectangle 16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66" name="Rectangle 16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67" name="Rectangle 16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68" name="Rectangle 16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69" name="Rectangle 16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70" name="Freeform 1615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71" name="Rectangle 16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72" name="Freeform 1617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73" name="Rectangle 161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74" name="Rectangle 16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75" name="Rectangle 16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76" name="Rectangle 16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77" name="Rectangle 16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78" name="Rectangle 16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79" name="Rectangle 16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80" name="Rectangle 16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81" name="Freeform 1626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82" name="Rectangle 16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83" name="Freeform 1628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84" name="Rectangle 162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85" name="Rectangle 16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86" name="Rectangle 16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87" name="Rectangle 16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88" name="Rectangle 16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89" name="Rectangle 16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90" name="Rectangle 16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91" name="Rectangle 16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92" name="Freeform 1637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93" name="Rectangle 16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94" name="Freeform 1639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95" name="Rectangle 16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96" name="Rectangle 16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97" name="Rectangle 16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98" name="Rectangle 16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99" name="Rectangle 16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00" name="Rectangle 16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01" name="Rectangle 16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02" name="Rectangle 16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03" name="Freeform 1648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04" name="Freeform 1649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05" name="Rectangle 16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06" name="Rectangle 16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07" name="Rectangle 16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08" name="Rectangle 16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09" name="Rectangle 16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10" name="Rectangle 16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11" name="Rectangle 16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12" name="Rectangle 16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13" name="Rectangle 16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14" name="Freeform 1659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15" name="Freeform 1660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16" name="Rectangle 166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17" name="Rectangle 16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18" name="Rectangle 16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19" name="Rectangle 16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20" name="Rectangle 16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21" name="Rectangle 1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22" name="Rectangle 16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23" name="Rectangle 16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24" name="Rectangle 16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25" name="Freeform 1670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26" name="Freeform 1671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27" name="Rectangle 167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28" name="Rectangle 16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29" name="Rectangle 16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30" name="Rectangle 16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31" name="Rectangle 16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32" name="Rectangle 16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33" name="Rectangle 16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34" name="Rectangle 16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35" name="Rectangle 16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36" name="Freeform 1681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37" name="Rectangle 168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38" name="Rectangle 168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39" name="Rectangle 16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40" name="Rectangle 16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41" name="Rectangle 16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42" name="Rectangle 16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43" name="Rectangle 16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44" name="Rectangle 16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45" name="Rectangle 16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46" name="Rectangle 16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47" name="Freeform 1692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48" name="Rectangle 169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49" name="Rectangle 169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50" name="Rectangle 16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51" name="Rectangle 16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52" name="Rectangle 16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53" name="Rectangle 16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54" name="Rectangle 16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55" name="Rectangle 17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56" name="Rectangle 17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57" name="Rectangle 17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58" name="Freeform 1703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59" name="Rectangle 170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60" name="Rectangle 170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61" name="Rectangle 17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62" name="Rectangle 17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63" name="Rectangle 170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64" name="Rectangle 170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65" name="Rectangle 171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66" name="Rectangle 171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67" name="Rectangle 171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68" name="Freeform 1713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69" name="Freeform 1714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70" name="Rectangle 171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71" name="Rectangle 171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72" name="Rectangle 171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73" name="Rectangle 171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74" name="Rectangle 171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75" name="Rectangle 172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76" name="Rectangle 172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77" name="Rectangle 172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78" name="Rectangle 172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79" name="Freeform 1724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80" name="Freeform 1725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81" name="Rectangle 172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82" name="Rectangle 172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83" name="Rectangle 172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84" name="Rectangle 172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85" name="Rectangle 17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86" name="Rectangle 17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87" name="Rectangle 17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88" name="Rectangle 17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89" name="Rectangle 17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90" name="Freeform 1735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91" name="Freeform 1736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92" name="Rectangle 17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93" name="Rectangle 17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8478" name="Rectangle 1739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8479" name="Freeform 1740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80" name="Rectangle 1741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8481" name="Rectangle 1742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8482" name="Freeform 1743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83" name="Freeform 1744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84" name="Rectangle 1745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8485" name="Rectangle 1746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8486" name="Freeform 1747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87" name="Freeform 1748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88" name="Rectangle 1749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8489" name="Freeform 1750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90" name="Freeform 1751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91" name="Rectangle 1752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8492" name="Freeform 1753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93" name="Freeform 1754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8201" name="Freeform 1755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202" name="Line 1756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03" name="Freeform 1757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204" name="Freeform 1758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205" name="Freeform 1759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206" name="Freeform 1760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207" name="Freeform 1761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208" name="Freeform 1762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209" name="Freeform 1763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210" name="Freeform 1764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211" name="Freeform 1765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212" name="Freeform 1766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213" name="Freeform 1767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214" name="Freeform 1768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8215" name="Group 1769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8216" name="Freeform 1770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17" name="Freeform 1771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18" name="Freeform 1772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19" name="Freeform 1773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20" name="Freeform 1774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21" name="Freeform 1775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22" name="Freeform 1776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23" name="Freeform 1777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24" name="Freeform 1778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25" name="Freeform 1779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26" name="Freeform 1780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27" name="Freeform 1781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28" name="Freeform 1782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29" name="Freeform 1783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30" name="Freeform 1784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31" name="Freeform 1785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32" name="Freeform 1786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33" name="Freeform 1787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34" name="Freeform 1788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35" name="Freeform 1789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36" name="Freeform 1790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37" name="Freeform 1791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38" name="Freeform 1792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39" name="Freeform 1793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40" name="Freeform 1794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41" name="Freeform 1795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42" name="Freeform 1796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43" name="Freeform 1797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44" name="Freeform 1798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45" name="Freeform 1799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46" name="Freeform 1800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47" name="Freeform 1801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48" name="Freeform 1802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49" name="Freeform 1803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50" name="Freeform 1804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51" name="Freeform 1805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52" name="Freeform 1806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53" name="Freeform 1807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54" name="Freeform 1808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55" name="Freeform 1809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56" name="Freeform 1810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57" name="Freeform 1811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58" name="Freeform 1812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59" name="Freeform 1813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60" name="Freeform 1814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61" name="Freeform 1815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62" name="Freeform 1816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63" name="Freeform 1817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64" name="Freeform 1818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65" name="Freeform 1819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66" name="Freeform 1820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67" name="Freeform 1821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68" name="Freeform 1822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69" name="Freeform 1823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70" name="Freeform 1824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71" name="Freeform 1825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72" name="Freeform 1826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73" name="Freeform 1827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74" name="Freeform 1828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75" name="Freeform 1829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76" name="Freeform 1830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77" name="Freeform 1831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78" name="Freeform 1832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79" name="Freeform 1833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80" name="Freeform 1834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81" name="Freeform 1835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82" name="Freeform 1836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83" name="Freeform 1837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84" name="Freeform 1838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85" name="Freeform 1839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86" name="Freeform 1840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87" name="Freeform 1841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88" name="Freeform 1842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89" name="Freeform 1843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90" name="Freeform 1844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91" name="Freeform 1845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92" name="Freeform 1846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93" name="Freeform 1847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94" name="Freeform 1848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95" name="Freeform 1849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96" name="Freeform 1850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97" name="Freeform 1851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98" name="Freeform 1852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99" name="Freeform 1853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00" name="Freeform 1854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01" name="Freeform 1855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02" name="Freeform 1856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03" name="Freeform 1857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04" name="Freeform 1858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05" name="Freeform 1859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06" name="Freeform 1860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07" name="Freeform 1861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08" name="Freeform 1862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09" name="Freeform 1863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10" name="Freeform 1864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11" name="Freeform 1865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12" name="Freeform 1866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13" name="Freeform 1867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14" name="Freeform 1868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15" name="Freeform 1869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16" name="Freeform 1870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17" name="Freeform 1871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18" name="Freeform 1872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19" name="Freeform 1873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20" name="Freeform 1874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21" name="Freeform 1875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22" name="Freeform 1876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23" name="Freeform 1877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24" name="Freeform 1878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25" name="Freeform 1879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26" name="Freeform 1880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27" name="Freeform 1881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28" name="Freeform 1882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29" name="Freeform 1883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30" name="Freeform 1884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31" name="Freeform 1885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32" name="Freeform 1886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33" name="Freeform 1887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34" name="Freeform 1888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35" name="Freeform 1889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36" name="Freeform 1890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37" name="Freeform 1891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38" name="Freeform 1892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39" name="Freeform 1893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40" name="Freeform 1894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41" name="Freeform 1895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42" name="Freeform 1896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43" name="Freeform 1897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44" name="Freeform 1898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45" name="Freeform 1899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46" name="Freeform 1900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47" name="Freeform 1901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48" name="Freeform 1902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49" name="Freeform 1903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50" name="Freeform 1904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51" name="Freeform 1905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52" name="Freeform 1906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53" name="Freeform 1907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54" name="Freeform 1908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55" name="Freeform 1909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56" name="Freeform 1910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57" name="Freeform 1911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58" name="Freeform 1912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59" name="Freeform 1913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60" name="Freeform 1914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61" name="Freeform 1915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62" name="Freeform 1916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63" name="Freeform 1917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64" name="Freeform 1918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65" name="Freeform 1919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66" name="Freeform 1920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67" name="Freeform 1921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68" name="Freeform 1922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69" name="Freeform 1923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70" name="Freeform 1924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71" name="Freeform 1925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72" name="Freeform 1926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73" name="Freeform 1927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74" name="Freeform 1928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75" name="Freeform 1929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76" name="Freeform 1930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77" name="Freeform 1931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78" name="Freeform 1932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79" name="Freeform 1933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80" name="Freeform 1934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81" name="Freeform 1935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82" name="Freeform 1936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83" name="Freeform 1937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84" name="Freeform 1938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85" name="Freeform 1939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86" name="Freeform 1940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87" name="Freeform 1941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88" name="Freeform 1942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89" name="Freeform 1943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90" name="Freeform 1944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91" name="Freeform 1945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92" name="Freeform 1946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93" name="Freeform 1947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94" name="Freeform 1948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95" name="Freeform 1949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96" name="Freeform 1950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97" name="Freeform 1951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98" name="Freeform 1952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99" name="Freeform 1953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00" name="Freeform 1954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01" name="Freeform 1955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02" name="Freeform 1956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03" name="Freeform 1957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04" name="Freeform 1958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05" name="Freeform 1959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06" name="Freeform 1960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07" name="Freeform 1961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08" name="Freeform 1962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09" name="Freeform 1963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10" name="Freeform 1964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11" name="Freeform 1965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12" name="Freeform 1966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13" name="Freeform 1967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14" name="Freeform 1968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15" name="Freeform 1969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16" name="Freeform 1970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17" name="Freeform 1971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18" name="Freeform 1972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19" name="Freeform 1973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20" name="Freeform 1974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21" name="Freeform 1975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22" name="Freeform 1976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23" name="Freeform 1977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24" name="Freeform 1978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25" name="Freeform 1979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26" name="Freeform 1980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27" name="Freeform 1981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28" name="Freeform 1982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29" name="Freeform 1983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30" name="Freeform 1984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31" name="Freeform 1985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32" name="Freeform 1986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33" name="Freeform 1987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34" name="Freeform 1988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35" name="Freeform 1989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36" name="Freeform 1990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37" name="Freeform 1991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38" name="Freeform 1992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39" name="Freeform 1993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40" name="Freeform 1994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41" name="Freeform 1995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42" name="Freeform 1996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43" name="Freeform 1997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44" name="Freeform 1998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45" name="Freeform 1999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46" name="Freeform 2000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47" name="Freeform 2001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48" name="Freeform 2002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49" name="Freeform 2003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50" name="Freeform 2004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51" name="Freeform 2005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52" name="Freeform 2006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53" name="Freeform 2007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54" name="Freeform 2008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55" name="Freeform 2009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56" name="Freeform 2010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57" name="Freeform 2011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58" name="Freeform 2012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59" name="Freeform 2013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60" name="Freeform 2014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61" name="Freeform 2015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62" name="Freeform 2016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63" name="Freeform 2017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64" name="Freeform 2018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65" name="Freeform 2019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66" name="Freeform 2020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67" name="Freeform 2021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68" name="Freeform 2022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69" name="Freeform 2023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70" name="Freeform 2024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71" name="Freeform 2025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72" name="Freeform 2026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73" name="Freeform 2027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74" name="Freeform 2028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75" name="Freeform 2029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76" name="Freeform 2030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149" name="Text Box 556"/>
          <p:cNvSpPr txBox="1">
            <a:spLocks noChangeArrowheads="1"/>
          </p:cNvSpPr>
          <p:nvPr/>
        </p:nvSpPr>
        <p:spPr bwMode="auto">
          <a:xfrm>
            <a:off x="1074738" y="53975"/>
            <a:ext cx="7343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b="1" dirty="0" err="1" smtClean="0">
                <a:solidFill>
                  <a:prstClr val="black"/>
                </a:solidFill>
                <a:latin typeface="+mn-lt"/>
                <a:cs typeface="+mn-cs"/>
              </a:rPr>
              <a:t>Навигационно</a:t>
            </a:r>
            <a:r>
              <a:rPr lang="ru-RU" altLang="ru-RU" b="1" dirty="0" smtClean="0">
                <a:solidFill>
                  <a:prstClr val="black"/>
                </a:solidFill>
                <a:latin typeface="+mn-lt"/>
                <a:cs typeface="+mn-cs"/>
              </a:rPr>
              <a:t> – информационный центр</a:t>
            </a:r>
            <a:endParaRPr lang="ru-RU" altLang="ru-RU" b="1" dirty="0">
              <a:solidFill>
                <a:prstClr val="black"/>
              </a:solidFill>
              <a:latin typeface="+mn-lt"/>
              <a:cs typeface="+mn-cs"/>
            </a:endParaRPr>
          </a:p>
        </p:txBody>
      </p:sp>
      <p:sp>
        <p:nvSpPr>
          <p:cNvPr id="8198" name="TextBox 3"/>
          <p:cNvSpPr txBox="1">
            <a:spLocks noChangeArrowheads="1"/>
          </p:cNvSpPr>
          <p:nvPr/>
        </p:nvSpPr>
        <p:spPr bwMode="auto">
          <a:xfrm>
            <a:off x="1103313" y="612775"/>
            <a:ext cx="6054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С 1 января 2014г. начата опытная эксплуатация участков</a:t>
            </a:r>
          </a:p>
          <a:p>
            <a:r>
              <a:rPr lang="ru-RU" sz="1600" b="1"/>
              <a:t>Региональной навигационно-информационной системы (РОНИС)</a:t>
            </a:r>
          </a:p>
        </p:txBody>
      </p:sp>
      <p:pic>
        <p:nvPicPr>
          <p:cNvPr id="819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8225" y="1412875"/>
            <a:ext cx="7642225" cy="5227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 descr="iStock_000007404286Small"/>
          <p:cNvPicPr>
            <a:picLocks noChangeAspect="1" noChangeArrowheads="1"/>
          </p:cNvPicPr>
          <p:nvPr/>
        </p:nvPicPr>
        <p:blipFill>
          <a:blip r:embed="rId2">
            <a:lum bright="78000" contrast="-6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196975"/>
            <a:ext cx="8851900" cy="511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Line 1535"/>
          <p:cNvSpPr>
            <a:spLocks noChangeShapeType="1"/>
          </p:cNvSpPr>
          <p:nvPr/>
        </p:nvSpPr>
        <p:spPr bwMode="auto">
          <a:xfrm>
            <a:off x="1052513" y="442913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9220" name="Group 1536"/>
          <p:cNvGrpSpPr>
            <a:grpSpLocks noChangeAspect="1"/>
          </p:cNvGrpSpPr>
          <p:nvPr/>
        </p:nvGrpSpPr>
        <p:grpSpPr bwMode="auto">
          <a:xfrm>
            <a:off x="115888" y="136525"/>
            <a:ext cx="792162" cy="552450"/>
            <a:chOff x="1887" y="1539"/>
            <a:chExt cx="4004" cy="2793"/>
          </a:xfrm>
        </p:grpSpPr>
        <p:grpSp>
          <p:nvGrpSpPr>
            <p:cNvPr id="9466" name="Group 1537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9743" name="Group 1538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9760" name="Freeform 1539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761" name="Rectangle 15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62" name="Rectangle 15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63" name="Freeform 1542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764" name="Rectangle 15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65" name="Rectangle 15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66" name="Rectangle 15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67" name="Rectangle 15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68" name="Rectangle 15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69" name="Rectangle 15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70" name="Freeform 1549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771" name="Rectangle 15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72" name="Rectangle 15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73" name="Rectangle 15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74" name="Freeform 1553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775" name="Rectangle 15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76" name="Rectangle 15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77" name="Rectangle 15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78" name="Rectangle 15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79" name="Rectangle 15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80" name="Rectangle 15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81" name="Freeform 1560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782" name="Rectangle 15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83" name="Rectangle 156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84" name="Rectangle 15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85" name="Freeform 1564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786" name="Rectangle 156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87" name="Rectangle 15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88" name="Rectangle 15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89" name="Rectangle 15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90" name="Rectangle 15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91" name="Rectangle 15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92" name="Freeform 1571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793" name="Rectangle 15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94" name="Rectangle 157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95" name="Freeform 1574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796" name="Rectangle 157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97" name="Rectangle 15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98" name="Rectangle 15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799" name="Rectangle 15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00" name="Rectangle 15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01" name="Rectangle 15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02" name="Rectangle 15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03" name="Freeform 1582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804" name="Rectangle 15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05" name="Rectangle 158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06" name="Freeform 1585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807" name="Rectangle 158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08" name="Rectangle 15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09" name="Rectangle 15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10" name="Rectangle 15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11" name="Rectangle 15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12" name="Rectangle 15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13" name="Rectangle 15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14" name="Freeform 1593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815" name="Rectangle 15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16" name="Rectangle 159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17" name="Freeform 1596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818" name="Rectangle 159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19" name="Rectangle 15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20" name="Rectangle 15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21" name="Rectangle 16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22" name="Rectangle 16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23" name="Rectangle 16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24" name="Rectangle 16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25" name="Freeform 1604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826" name="Rectangle 16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27" name="Freeform 1606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828" name="Rectangle 16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29" name="Rectangle 160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30" name="Rectangle 16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31" name="Rectangle 16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32" name="Rectangle 16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33" name="Rectangle 16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34" name="Rectangle 16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35" name="Rectangle 16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36" name="Freeform 1615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837" name="Rectangle 16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38" name="Freeform 1617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839" name="Rectangle 161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40" name="Rectangle 16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41" name="Rectangle 16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42" name="Rectangle 16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43" name="Rectangle 16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44" name="Rectangle 16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45" name="Rectangle 16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46" name="Rectangle 16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47" name="Freeform 1626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848" name="Rectangle 16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49" name="Freeform 1628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850" name="Rectangle 162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51" name="Rectangle 16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52" name="Rectangle 16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53" name="Rectangle 16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54" name="Rectangle 16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55" name="Rectangle 16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56" name="Rectangle 16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57" name="Rectangle 16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58" name="Freeform 1637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859" name="Rectangle 16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60" name="Freeform 1639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861" name="Rectangle 16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62" name="Rectangle 16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63" name="Rectangle 16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64" name="Rectangle 16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65" name="Rectangle 16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66" name="Rectangle 16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67" name="Rectangle 16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68" name="Rectangle 16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69" name="Freeform 1648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870" name="Freeform 1649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871" name="Rectangle 16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72" name="Rectangle 16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73" name="Rectangle 16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74" name="Rectangle 16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75" name="Rectangle 16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76" name="Rectangle 16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77" name="Rectangle 16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78" name="Rectangle 16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79" name="Rectangle 16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80" name="Freeform 1659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881" name="Freeform 1660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882" name="Rectangle 166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83" name="Rectangle 16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84" name="Rectangle 16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85" name="Rectangle 16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86" name="Rectangle 16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87" name="Rectangle 1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88" name="Rectangle 16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89" name="Rectangle 16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90" name="Rectangle 16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91" name="Freeform 1670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892" name="Freeform 1671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893" name="Rectangle 167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94" name="Rectangle 16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95" name="Rectangle 16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96" name="Rectangle 16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97" name="Rectangle 16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98" name="Rectangle 16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899" name="Rectangle 16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00" name="Rectangle 16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01" name="Rectangle 16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02" name="Freeform 1681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903" name="Rectangle 168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04" name="Rectangle 168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05" name="Rectangle 16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06" name="Rectangle 16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07" name="Rectangle 16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08" name="Rectangle 16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09" name="Rectangle 16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10" name="Rectangle 16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11" name="Rectangle 16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12" name="Rectangle 16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13" name="Freeform 1692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914" name="Rectangle 169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15" name="Rectangle 169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16" name="Rectangle 16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17" name="Rectangle 16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18" name="Rectangle 16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19" name="Rectangle 16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20" name="Rectangle 16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21" name="Rectangle 17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22" name="Rectangle 17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23" name="Rectangle 17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24" name="Freeform 1703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925" name="Rectangle 170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26" name="Rectangle 170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27" name="Rectangle 17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28" name="Rectangle 17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29" name="Rectangle 170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30" name="Rectangle 170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31" name="Rectangle 171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32" name="Rectangle 171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33" name="Rectangle 171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34" name="Freeform 1713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935" name="Freeform 1714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936" name="Rectangle 171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37" name="Rectangle 171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38" name="Rectangle 171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39" name="Rectangle 171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40" name="Rectangle 171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41" name="Rectangle 172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42" name="Rectangle 172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43" name="Rectangle 172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44" name="Rectangle 172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45" name="Freeform 1724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946" name="Freeform 1725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947" name="Rectangle 172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48" name="Rectangle 172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49" name="Rectangle 172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50" name="Rectangle 172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51" name="Rectangle 17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52" name="Rectangle 17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53" name="Rectangle 17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54" name="Rectangle 17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55" name="Rectangle 17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56" name="Freeform 1735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957" name="Freeform 1736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958" name="Rectangle 17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959" name="Rectangle 17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9744" name="Rectangle 1739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9745" name="Freeform 1740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46" name="Rectangle 1741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9747" name="Rectangle 1742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9748" name="Freeform 1743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49" name="Freeform 1744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50" name="Rectangle 1745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9751" name="Rectangle 1746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9752" name="Freeform 1747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53" name="Freeform 1748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54" name="Rectangle 1749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9755" name="Freeform 1750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56" name="Freeform 1751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57" name="Rectangle 1752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9758" name="Freeform 1753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59" name="Freeform 1754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9467" name="Freeform 1755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468" name="Line 1756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69" name="Freeform 1757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470" name="Freeform 1758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471" name="Freeform 1759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472" name="Freeform 1760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473" name="Freeform 1761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474" name="Freeform 1762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475" name="Freeform 1763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476" name="Freeform 1764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477" name="Freeform 1765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478" name="Freeform 1766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479" name="Freeform 1767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480" name="Freeform 1768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9481" name="Group 1769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9482" name="Freeform 1770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83" name="Freeform 1771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84" name="Freeform 1772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85" name="Freeform 1773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86" name="Freeform 1774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87" name="Freeform 1775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88" name="Freeform 1776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89" name="Freeform 1777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90" name="Freeform 1778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91" name="Freeform 1779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92" name="Freeform 1780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93" name="Freeform 1781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94" name="Freeform 1782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95" name="Freeform 1783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96" name="Freeform 1784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97" name="Freeform 1785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98" name="Freeform 1786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99" name="Freeform 1787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00" name="Freeform 1788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01" name="Freeform 1789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02" name="Freeform 1790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03" name="Freeform 1791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04" name="Freeform 1792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05" name="Freeform 1793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06" name="Freeform 1794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07" name="Freeform 1795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08" name="Freeform 1796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09" name="Freeform 1797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10" name="Freeform 1798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11" name="Freeform 1799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12" name="Freeform 1800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13" name="Freeform 1801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14" name="Freeform 1802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15" name="Freeform 1803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16" name="Freeform 1804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17" name="Freeform 1805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18" name="Freeform 1806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19" name="Freeform 1807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20" name="Freeform 1808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21" name="Freeform 1809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22" name="Freeform 1810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23" name="Freeform 1811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24" name="Freeform 1812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25" name="Freeform 1813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26" name="Freeform 1814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27" name="Freeform 1815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28" name="Freeform 1816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29" name="Freeform 1817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30" name="Freeform 1818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31" name="Freeform 1819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32" name="Freeform 1820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33" name="Freeform 1821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34" name="Freeform 1822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35" name="Freeform 1823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36" name="Freeform 1824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37" name="Freeform 1825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38" name="Freeform 1826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39" name="Freeform 1827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40" name="Freeform 1828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41" name="Freeform 1829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42" name="Freeform 1830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43" name="Freeform 1831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44" name="Freeform 1832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45" name="Freeform 1833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46" name="Freeform 1834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47" name="Freeform 1835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48" name="Freeform 1836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49" name="Freeform 1837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50" name="Freeform 1838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51" name="Freeform 1839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52" name="Freeform 1840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53" name="Freeform 1841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54" name="Freeform 1842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55" name="Freeform 1843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56" name="Freeform 1844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57" name="Freeform 1845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58" name="Freeform 1846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59" name="Freeform 1847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60" name="Freeform 1848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61" name="Freeform 1849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62" name="Freeform 1850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63" name="Freeform 1851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64" name="Freeform 1852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65" name="Freeform 1853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66" name="Freeform 1854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67" name="Freeform 1855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68" name="Freeform 1856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69" name="Freeform 1857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70" name="Freeform 1858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71" name="Freeform 1859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72" name="Freeform 1860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73" name="Freeform 1861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74" name="Freeform 1862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75" name="Freeform 1863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76" name="Freeform 1864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77" name="Freeform 1865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78" name="Freeform 1866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79" name="Freeform 1867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80" name="Freeform 1868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81" name="Freeform 1869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82" name="Freeform 1870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83" name="Freeform 1871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84" name="Freeform 1872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85" name="Freeform 1873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86" name="Freeform 1874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87" name="Freeform 1875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88" name="Freeform 1876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89" name="Freeform 1877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90" name="Freeform 1878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91" name="Freeform 1879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92" name="Freeform 1880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93" name="Freeform 1881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94" name="Freeform 1882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95" name="Freeform 1883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96" name="Freeform 1884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97" name="Freeform 1885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98" name="Freeform 1886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99" name="Freeform 1887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00" name="Freeform 1888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01" name="Freeform 1889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02" name="Freeform 1890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03" name="Freeform 1891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04" name="Freeform 1892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05" name="Freeform 1893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06" name="Freeform 1894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07" name="Freeform 1895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08" name="Freeform 1896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09" name="Freeform 1897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10" name="Freeform 1898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11" name="Freeform 1899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12" name="Freeform 1900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13" name="Freeform 1901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14" name="Freeform 1902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15" name="Freeform 1903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16" name="Freeform 1904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17" name="Freeform 1905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18" name="Freeform 1906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19" name="Freeform 1907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20" name="Freeform 1908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21" name="Freeform 1909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22" name="Freeform 1910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23" name="Freeform 1911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24" name="Freeform 1912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25" name="Freeform 1913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26" name="Freeform 1914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27" name="Freeform 1915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28" name="Freeform 1916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29" name="Freeform 1917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30" name="Freeform 1918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31" name="Freeform 1919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32" name="Freeform 1920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33" name="Freeform 1921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34" name="Freeform 1922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35" name="Freeform 1923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36" name="Freeform 1924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37" name="Freeform 1925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38" name="Freeform 1926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39" name="Freeform 1927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40" name="Freeform 1928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41" name="Freeform 1929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42" name="Freeform 1930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43" name="Freeform 1931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44" name="Freeform 1932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45" name="Freeform 1933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46" name="Freeform 1934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47" name="Freeform 1935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48" name="Freeform 1936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49" name="Freeform 1937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50" name="Freeform 1938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51" name="Freeform 1939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52" name="Freeform 1940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53" name="Freeform 1941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54" name="Freeform 1942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55" name="Freeform 1943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56" name="Freeform 1944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57" name="Freeform 1945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58" name="Freeform 1946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59" name="Freeform 1947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60" name="Freeform 1948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61" name="Freeform 1949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62" name="Freeform 1950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63" name="Freeform 1951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64" name="Freeform 1952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65" name="Freeform 1953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66" name="Freeform 1954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67" name="Freeform 1955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68" name="Freeform 1956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69" name="Freeform 1957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70" name="Freeform 1958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71" name="Freeform 1959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72" name="Freeform 1960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73" name="Freeform 1961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74" name="Freeform 1962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75" name="Freeform 1963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76" name="Freeform 1964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77" name="Freeform 1965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78" name="Freeform 1966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79" name="Freeform 1967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80" name="Freeform 1968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81" name="Freeform 1969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82" name="Freeform 1970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83" name="Freeform 1971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84" name="Freeform 1972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85" name="Freeform 1973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86" name="Freeform 1974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87" name="Freeform 1975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88" name="Freeform 1976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89" name="Freeform 1977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90" name="Freeform 1978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91" name="Freeform 1979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92" name="Freeform 1980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93" name="Freeform 1981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94" name="Freeform 1982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95" name="Freeform 1983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96" name="Freeform 1984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97" name="Freeform 1985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98" name="Freeform 1986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99" name="Freeform 1987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00" name="Freeform 1988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01" name="Freeform 1989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02" name="Freeform 1990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03" name="Freeform 1991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04" name="Freeform 1992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05" name="Freeform 1993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06" name="Freeform 1994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07" name="Freeform 1995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08" name="Freeform 1996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09" name="Freeform 1997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10" name="Freeform 1998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11" name="Freeform 1999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12" name="Freeform 2000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13" name="Freeform 2001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14" name="Freeform 2002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15" name="Freeform 2003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16" name="Freeform 2004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17" name="Freeform 2005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18" name="Freeform 2006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19" name="Freeform 2007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20" name="Freeform 2008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21" name="Freeform 2009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22" name="Freeform 2010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23" name="Freeform 2011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24" name="Freeform 2012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25" name="Freeform 2013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26" name="Freeform 2014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27" name="Freeform 2015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28" name="Freeform 2016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29" name="Freeform 2017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30" name="Freeform 2018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31" name="Freeform 2019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32" name="Freeform 2020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33" name="Freeform 2021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34" name="Freeform 2022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35" name="Freeform 2023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36" name="Freeform 2024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37" name="Freeform 2025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38" name="Freeform 2026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39" name="Freeform 2027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40" name="Freeform 2028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41" name="Freeform 2029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42" name="Freeform 2030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149" name="Text Box 556"/>
          <p:cNvSpPr txBox="1">
            <a:spLocks noChangeArrowheads="1"/>
          </p:cNvSpPr>
          <p:nvPr/>
        </p:nvSpPr>
        <p:spPr bwMode="auto">
          <a:xfrm>
            <a:off x="1074738" y="53975"/>
            <a:ext cx="7343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b="1" dirty="0" err="1" smtClean="0">
                <a:solidFill>
                  <a:prstClr val="black"/>
                </a:solidFill>
                <a:latin typeface="+mn-lt"/>
                <a:cs typeface="+mn-cs"/>
              </a:rPr>
              <a:t>Навигационно</a:t>
            </a:r>
            <a:r>
              <a:rPr lang="ru-RU" altLang="ru-RU" b="1" dirty="0" smtClean="0">
                <a:solidFill>
                  <a:prstClr val="black"/>
                </a:solidFill>
                <a:latin typeface="+mn-lt"/>
                <a:cs typeface="+mn-cs"/>
              </a:rPr>
              <a:t> – информационный центр</a:t>
            </a:r>
            <a:endParaRPr lang="ru-RU" altLang="ru-RU" b="1" dirty="0">
              <a:solidFill>
                <a:prstClr val="black"/>
              </a:solidFill>
              <a:latin typeface="+mn-lt"/>
              <a:cs typeface="+mn-cs"/>
            </a:endParaRPr>
          </a:p>
        </p:txBody>
      </p:sp>
      <p:sp>
        <p:nvSpPr>
          <p:cNvPr id="9222" name="TextBox 3"/>
          <p:cNvSpPr txBox="1">
            <a:spLocks noChangeArrowheads="1"/>
          </p:cNvSpPr>
          <p:nvPr/>
        </p:nvSpPr>
        <p:spPr bwMode="auto">
          <a:xfrm>
            <a:off x="2484438" y="601663"/>
            <a:ext cx="39957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РОНИС – структура </a:t>
            </a:r>
            <a:r>
              <a:rPr lang="ru-RU" b="1"/>
              <a:t>загружаемых</a:t>
            </a:r>
            <a:r>
              <a:rPr lang="ru-RU" sz="1600" b="1"/>
              <a:t> данных</a:t>
            </a:r>
          </a:p>
        </p:txBody>
      </p:sp>
      <p:sp>
        <p:nvSpPr>
          <p:cNvPr id="9223" name="TextBox 4"/>
          <p:cNvSpPr txBox="1">
            <a:spLocks noChangeArrowheads="1"/>
          </p:cNvSpPr>
          <p:nvPr/>
        </p:nvSpPr>
        <p:spPr bwMode="auto">
          <a:xfrm>
            <a:off x="536575" y="1058863"/>
            <a:ext cx="39925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Список транспортных средств и водителей</a:t>
            </a:r>
          </a:p>
        </p:txBody>
      </p:sp>
      <p:sp>
        <p:nvSpPr>
          <p:cNvPr id="9224" name="TextBox 506"/>
          <p:cNvSpPr txBox="1">
            <a:spLocks noChangeArrowheads="1"/>
          </p:cNvSpPr>
          <p:nvPr/>
        </p:nvSpPr>
        <p:spPr bwMode="auto">
          <a:xfrm>
            <a:off x="534988" y="3752850"/>
            <a:ext cx="2652712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Список заказов на доставку</a:t>
            </a:r>
          </a:p>
        </p:txBody>
      </p:sp>
      <p:graphicFrame>
        <p:nvGraphicFramePr>
          <p:cNvPr id="9" name="Таблица 8"/>
          <p:cNvGraphicFramePr>
            <a:graphicFrameLocks noGrp="1"/>
          </p:cNvGraphicFramePr>
          <p:nvPr/>
        </p:nvGraphicFramePr>
        <p:xfrm>
          <a:off x="644525" y="4090988"/>
          <a:ext cx="8229599" cy="2568573"/>
        </p:xfrm>
        <a:graphic>
          <a:graphicData uri="http://schemas.openxmlformats.org/drawingml/2006/table">
            <a:tbl>
              <a:tblPr/>
              <a:tblGrid>
                <a:gridCol w="435821"/>
                <a:gridCol w="1604192"/>
                <a:gridCol w="2002923"/>
                <a:gridCol w="695459"/>
                <a:gridCol w="695459"/>
                <a:gridCol w="605049"/>
                <a:gridCol w="482185"/>
                <a:gridCol w="491458"/>
                <a:gridCol w="639822"/>
                <a:gridCol w="577231"/>
              </a:tblGrid>
              <a:tr h="94668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Дата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Название точки доставки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Адрес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Вес, кг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Количество тары, ед.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Код контрагента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№ заявки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Начало временного окна доставки  (ЧЧ:ММ)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Завершение временного окна доставки  (ЧЧ:ММ)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Время на разгрузку, мин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833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13.03.13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"Евроторг" 19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г.Молодечно, ул. Громадовская, 8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215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25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00005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1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10:00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12:00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30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29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13.03.13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маг.№6 Молодечноторга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г.Молодечно, ул. Великий Гостинец, 72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72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12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00008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2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8:00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15:00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30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29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13.03.13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Доброном 3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г.Молодечно, ул. Замковая, 3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54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9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00004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3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12:00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18:00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30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29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13.03.13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Проходная завода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г.Молодечно, ул. Элеваторная, 1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65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31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00010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4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30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29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13.03.13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Автобаза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г.Молодечно, ул. Либаво-Роменская, 159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50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15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00002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5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30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29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13.03.13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маг.№1 Молодечноторга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г.Молодечно, ул. Хмельницкого, 1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108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26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00008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6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10:00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12:00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30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29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13.03.13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маг.№45 Молодечноторга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г.Молодечно, ул. Замковая, 100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76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3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00008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7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20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29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13.03.13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Карибия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г.Молодечно, пл. Центральная, 4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33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0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00006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8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12:00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18:00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30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29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13.03.13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маг.№25 Молодечноторга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г.Молодечно, ул. Волынца,  6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85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6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00008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9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12:00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17:00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30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29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13.03.13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"Евроторг" 20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г.Молодечно, ул. Строителей, 13а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60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4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00005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10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13:00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15:00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20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29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13.03.13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Магазин "Андема"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г.Молодечно, ул. Дудко, 7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33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0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00001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11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15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29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13.03.13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маг.№8 Молодечноторга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г.Молодечно, ул. Великий Гостинец,  107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60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2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00008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12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20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29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13.03.13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"Евроторг" 21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effectLst/>
                          <a:latin typeface="Arial"/>
                        </a:rPr>
                        <a:t>г.Молодечно, ул. Дроздовича, 1-2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115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7</a:t>
                      </a:r>
                    </a:p>
                  </a:txBody>
                  <a:tcPr marL="6959" marR="6959" marT="696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00005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13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1" i="0" u="none" strike="noStrike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600" b="1" i="0" u="none" strike="noStrike" dirty="0">
                          <a:effectLst/>
                          <a:latin typeface="Arial"/>
                        </a:rPr>
                        <a:t>30</a:t>
                      </a:r>
                    </a:p>
                  </a:txBody>
                  <a:tcPr marL="6959" marR="6959" marT="6961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0" name="Таблица 9"/>
          <p:cNvGraphicFramePr>
            <a:graphicFrameLocks noGrp="1"/>
          </p:cNvGraphicFramePr>
          <p:nvPr/>
        </p:nvGraphicFramePr>
        <p:xfrm>
          <a:off x="638175" y="1557338"/>
          <a:ext cx="6388101" cy="1981200"/>
        </p:xfrm>
        <a:graphic>
          <a:graphicData uri="http://schemas.openxmlformats.org/drawingml/2006/table">
            <a:tbl>
              <a:tblPr/>
              <a:tblGrid>
                <a:gridCol w="751728"/>
                <a:gridCol w="1268739"/>
                <a:gridCol w="989616"/>
                <a:gridCol w="748556"/>
                <a:gridCol w="685119"/>
                <a:gridCol w="735869"/>
                <a:gridCol w="1208474"/>
              </a:tblGrid>
              <a:tr h="58102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гаражный номер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модель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гос номер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грузоподъемность, т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тип топлива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расход топлива, л/100 км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водитель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02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МАЗ-104С-21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1212АЕ-5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Диз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36,3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Табаков Л.В.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02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Фольксваген </a:t>
                      </a: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LT46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ОА 3030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3,4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Диз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14,7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Шаломатов Д.З.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02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КАМАЗ 5320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АВ6060-5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Диз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25,5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Бабенин Д.Ю.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02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ВОЛЬВО  </a:t>
                      </a: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F-12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КМ 3535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Диз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24,5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Чеботаев А.М.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02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ГАЗ-3302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4040 АН-5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Диз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16,3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Маруга А.К.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02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Фольксваген </a:t>
                      </a: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LT46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ОА 2020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3,4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Диз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14,7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Радеонов К.Р.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02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Ивеко 35с13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0101АА5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1,4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А92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15,2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Ханыгин</a:t>
                      </a:r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А.М.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iStock_000007404286Small"/>
          <p:cNvPicPr>
            <a:picLocks noChangeAspect="1" noChangeArrowheads="1"/>
          </p:cNvPicPr>
          <p:nvPr/>
        </p:nvPicPr>
        <p:blipFill>
          <a:blip r:embed="rId2">
            <a:lum bright="78000" contrast="-6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196975"/>
            <a:ext cx="8851900" cy="511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Line 1535"/>
          <p:cNvSpPr>
            <a:spLocks noChangeShapeType="1"/>
          </p:cNvSpPr>
          <p:nvPr/>
        </p:nvSpPr>
        <p:spPr bwMode="auto">
          <a:xfrm>
            <a:off x="1052513" y="442913"/>
            <a:ext cx="8027987" cy="0"/>
          </a:xfrm>
          <a:prstGeom prst="line">
            <a:avLst/>
          </a:prstGeom>
          <a:noFill/>
          <a:ln w="381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10244" name="Group 1536"/>
          <p:cNvGrpSpPr>
            <a:grpSpLocks noChangeAspect="1"/>
          </p:cNvGrpSpPr>
          <p:nvPr/>
        </p:nvGrpSpPr>
        <p:grpSpPr bwMode="auto">
          <a:xfrm>
            <a:off x="115888" y="136525"/>
            <a:ext cx="792162" cy="552450"/>
            <a:chOff x="1887" y="1539"/>
            <a:chExt cx="4004" cy="2793"/>
          </a:xfrm>
        </p:grpSpPr>
        <p:grpSp>
          <p:nvGrpSpPr>
            <p:cNvPr id="10251" name="Group 1537"/>
            <p:cNvGrpSpPr>
              <a:grpSpLocks noChangeAspect="1"/>
            </p:cNvGrpSpPr>
            <p:nvPr/>
          </p:nvGrpSpPr>
          <p:grpSpPr bwMode="auto">
            <a:xfrm>
              <a:off x="3750" y="3771"/>
              <a:ext cx="283" cy="556"/>
              <a:chOff x="3750" y="3771"/>
              <a:chExt cx="283" cy="556"/>
            </a:xfrm>
          </p:grpSpPr>
          <p:grpSp>
            <p:nvGrpSpPr>
              <p:cNvPr id="10528" name="Group 1538"/>
              <p:cNvGrpSpPr>
                <a:grpSpLocks noChangeAspect="1"/>
              </p:cNvGrpSpPr>
              <p:nvPr/>
            </p:nvGrpSpPr>
            <p:grpSpPr bwMode="auto">
              <a:xfrm>
                <a:off x="3750" y="3771"/>
                <a:ext cx="283" cy="436"/>
                <a:chOff x="3750" y="3771"/>
                <a:chExt cx="283" cy="436"/>
              </a:xfrm>
            </p:grpSpPr>
            <p:sp>
              <p:nvSpPr>
                <p:cNvPr id="10545" name="Freeform 1539"/>
                <p:cNvSpPr>
                  <a:spLocks noChangeAspect="1"/>
                </p:cNvSpPr>
                <p:nvPr/>
              </p:nvSpPr>
              <p:spPr bwMode="auto">
                <a:xfrm>
                  <a:off x="3750" y="3771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0 w 28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83"/>
                    <a:gd name="T10" fmla="*/ 0 h 1"/>
                    <a:gd name="T11" fmla="*/ 283 w 28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546" name="Rectangle 15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47" name="Rectangle 15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1"/>
                  <a:ext cx="283" cy="5"/>
                </a:xfrm>
                <a:prstGeom prst="rect">
                  <a:avLst/>
                </a:pr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48" name="Freeform 1542"/>
                <p:cNvSpPr>
                  <a:spLocks noChangeAspect="1"/>
                </p:cNvSpPr>
                <p:nvPr/>
              </p:nvSpPr>
              <p:spPr bwMode="auto">
                <a:xfrm>
                  <a:off x="3750" y="3776"/>
                  <a:ext cx="283" cy="1"/>
                </a:xfrm>
                <a:custGeom>
                  <a:avLst/>
                  <a:gdLst>
                    <a:gd name="T0" fmla="*/ 0 w 283"/>
                    <a:gd name="T1" fmla="*/ 0 h 1"/>
                    <a:gd name="T2" fmla="*/ 283 w 283"/>
                    <a:gd name="T3" fmla="*/ 0 h 1"/>
                    <a:gd name="T4" fmla="*/ 278 w 283"/>
                    <a:gd name="T5" fmla="*/ 0 h 1"/>
                    <a:gd name="T6" fmla="*/ 0 w 283"/>
                    <a:gd name="T7" fmla="*/ 0 h 1"/>
                    <a:gd name="T8" fmla="*/ 0 w 28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1"/>
                    <a:gd name="T17" fmla="*/ 283 w 28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1">
                      <a:moveTo>
                        <a:pt x="0" y="0"/>
                      </a:moveTo>
                      <a:lnTo>
                        <a:pt x="283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549" name="Rectangle 15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76"/>
                  <a:ext cx="278" cy="4"/>
                </a:xfrm>
                <a:prstGeom prst="rect">
                  <a:avLst/>
                </a:prstGeom>
                <a:solidFill>
                  <a:srgbClr val="0505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50" name="Rectangle 15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0"/>
                </a:xfrm>
                <a:prstGeom prst="rect">
                  <a:avLst/>
                </a:prstGeom>
                <a:solidFill>
                  <a:srgbClr val="0707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51" name="Rectangle 15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0"/>
                  <a:ext cx="278" cy="5"/>
                </a:xfrm>
                <a:prstGeom prst="rect">
                  <a:avLst/>
                </a:prstGeom>
                <a:solidFill>
                  <a:srgbClr val="0909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52" name="Rectangle 15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0"/>
                </a:xfrm>
                <a:prstGeom prst="rect">
                  <a:avLst/>
                </a:prstGeom>
                <a:solidFill>
                  <a:srgbClr val="0B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53" name="Rectangle 15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85"/>
                  <a:ext cx="278" cy="5"/>
                </a:xfrm>
                <a:prstGeom prst="rect">
                  <a:avLst/>
                </a:pr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54" name="Rectangle 154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0" y="3790"/>
                  <a:ext cx="278" cy="0"/>
                </a:xfrm>
                <a:prstGeom prst="rect">
                  <a:avLst/>
                </a:pr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55" name="Freeform 1549"/>
                <p:cNvSpPr>
                  <a:spLocks noChangeAspect="1"/>
                </p:cNvSpPr>
                <p:nvPr/>
              </p:nvSpPr>
              <p:spPr bwMode="auto">
                <a:xfrm>
                  <a:off x="3750" y="3790"/>
                  <a:ext cx="278" cy="1"/>
                </a:xfrm>
                <a:custGeom>
                  <a:avLst/>
                  <a:gdLst>
                    <a:gd name="T0" fmla="*/ 0 w 278"/>
                    <a:gd name="T1" fmla="*/ 0 h 1"/>
                    <a:gd name="T2" fmla="*/ 278 w 278"/>
                    <a:gd name="T3" fmla="*/ 0 h 1"/>
                    <a:gd name="T4" fmla="*/ 278 w 278"/>
                    <a:gd name="T5" fmla="*/ 0 h 1"/>
                    <a:gd name="T6" fmla="*/ 4 w 278"/>
                    <a:gd name="T7" fmla="*/ 0 h 1"/>
                    <a:gd name="T8" fmla="*/ 0 w 2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8"/>
                    <a:gd name="T16" fmla="*/ 0 h 1"/>
                    <a:gd name="T17" fmla="*/ 278 w 2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8" h="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556" name="Rectangle 15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0"/>
                  <a:ext cx="274" cy="5"/>
                </a:xfrm>
                <a:prstGeom prst="rect">
                  <a:avLst/>
                </a:prstGeom>
                <a:solidFill>
                  <a:srgbClr val="1313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57" name="Rectangle 15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0"/>
                </a:xfrm>
                <a:prstGeom prst="rect">
                  <a:avLst/>
                </a:prstGeom>
                <a:solidFill>
                  <a:srgbClr val="151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58" name="Rectangle 15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795"/>
                  <a:ext cx="274" cy="5"/>
                </a:xfrm>
                <a:prstGeom prst="rect">
                  <a:avLst/>
                </a:prstGeom>
                <a:solidFill>
                  <a:srgbClr val="1717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59" name="Freeform 1553"/>
                <p:cNvSpPr>
                  <a:spLocks noChangeAspect="1"/>
                </p:cNvSpPr>
                <p:nvPr/>
              </p:nvSpPr>
              <p:spPr bwMode="auto">
                <a:xfrm>
                  <a:off x="3754" y="3800"/>
                  <a:ext cx="274" cy="1"/>
                </a:xfrm>
                <a:custGeom>
                  <a:avLst/>
                  <a:gdLst>
                    <a:gd name="T0" fmla="*/ 0 w 274"/>
                    <a:gd name="T1" fmla="*/ 0 h 1"/>
                    <a:gd name="T2" fmla="*/ 274 w 274"/>
                    <a:gd name="T3" fmla="*/ 0 h 1"/>
                    <a:gd name="T4" fmla="*/ 269 w 274"/>
                    <a:gd name="T5" fmla="*/ 0 h 1"/>
                    <a:gd name="T6" fmla="*/ 0 w 274"/>
                    <a:gd name="T7" fmla="*/ 0 h 1"/>
                    <a:gd name="T8" fmla="*/ 0 w 27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4"/>
                    <a:gd name="T16" fmla="*/ 0 h 1"/>
                    <a:gd name="T17" fmla="*/ 274 w 27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4" h="1">
                      <a:moveTo>
                        <a:pt x="0" y="0"/>
                      </a:moveTo>
                      <a:lnTo>
                        <a:pt x="274" y="0"/>
                      </a:lnTo>
                      <a:lnTo>
                        <a:pt x="26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560" name="Rectangle 15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0"/>
                  <a:ext cx="269" cy="4"/>
                </a:xfrm>
                <a:prstGeom prst="rect">
                  <a:avLst/>
                </a:pr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61" name="Rectangle 15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0"/>
                </a:xfrm>
                <a:prstGeom prst="rect">
                  <a:avLst/>
                </a:prstGeom>
                <a:solidFill>
                  <a:srgbClr val="1D1D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62" name="Rectangle 15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4"/>
                  <a:ext cx="269" cy="5"/>
                </a:xfrm>
                <a:prstGeom prst="rect">
                  <a:avLst/>
                </a:prstGeom>
                <a:solidFill>
                  <a:srgbClr val="1F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63" name="Rectangle 15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0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64" name="Rectangle 15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09"/>
                  <a:ext cx="269" cy="5"/>
                </a:xfrm>
                <a:prstGeom prst="rect">
                  <a:avLst/>
                </a:prstGeom>
                <a:solidFill>
                  <a:srgbClr val="232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65" name="Rectangle 155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4" y="3814"/>
                  <a:ext cx="269" cy="0"/>
                </a:xfrm>
                <a:prstGeom prst="rect">
                  <a:avLst/>
                </a:prstGeom>
                <a:solidFill>
                  <a:srgbClr val="25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66" name="Freeform 1560"/>
                <p:cNvSpPr>
                  <a:spLocks noChangeAspect="1"/>
                </p:cNvSpPr>
                <p:nvPr/>
              </p:nvSpPr>
              <p:spPr bwMode="auto">
                <a:xfrm>
                  <a:off x="3754" y="3814"/>
                  <a:ext cx="269" cy="5"/>
                </a:xfrm>
                <a:custGeom>
                  <a:avLst/>
                  <a:gdLst>
                    <a:gd name="T0" fmla="*/ 0 w 269"/>
                    <a:gd name="T1" fmla="*/ 0 h 5"/>
                    <a:gd name="T2" fmla="*/ 269 w 269"/>
                    <a:gd name="T3" fmla="*/ 0 h 5"/>
                    <a:gd name="T4" fmla="*/ 269 w 269"/>
                    <a:gd name="T5" fmla="*/ 5 h 5"/>
                    <a:gd name="T6" fmla="*/ 5 w 269"/>
                    <a:gd name="T7" fmla="*/ 5 h 5"/>
                    <a:gd name="T8" fmla="*/ 0 w 2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9"/>
                    <a:gd name="T16" fmla="*/ 0 h 5"/>
                    <a:gd name="T17" fmla="*/ 269 w 26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9" h="5">
                      <a:moveTo>
                        <a:pt x="0" y="0"/>
                      </a:moveTo>
                      <a:lnTo>
                        <a:pt x="269" y="0"/>
                      </a:lnTo>
                      <a:lnTo>
                        <a:pt x="269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567" name="Rectangle 15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929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68" name="Rectangle 1562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0"/>
                </a:xfrm>
                <a:prstGeom prst="rect">
                  <a:avLst/>
                </a:pr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69" name="Rectangle 1563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19"/>
                  <a:ext cx="264" cy="5"/>
                </a:xfrm>
                <a:prstGeom prst="rect">
                  <a:avLst/>
                </a:pr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70" name="Freeform 1564"/>
                <p:cNvSpPr>
                  <a:spLocks noChangeAspect="1"/>
                </p:cNvSpPr>
                <p:nvPr/>
              </p:nvSpPr>
              <p:spPr bwMode="auto">
                <a:xfrm>
                  <a:off x="3759" y="3824"/>
                  <a:ext cx="264" cy="1"/>
                </a:xfrm>
                <a:custGeom>
                  <a:avLst/>
                  <a:gdLst>
                    <a:gd name="T0" fmla="*/ 0 w 264"/>
                    <a:gd name="T1" fmla="*/ 0 h 1"/>
                    <a:gd name="T2" fmla="*/ 264 w 264"/>
                    <a:gd name="T3" fmla="*/ 0 h 1"/>
                    <a:gd name="T4" fmla="*/ 260 w 264"/>
                    <a:gd name="T5" fmla="*/ 0 h 1"/>
                    <a:gd name="T6" fmla="*/ 0 w 264"/>
                    <a:gd name="T7" fmla="*/ 0 h 1"/>
                    <a:gd name="T8" fmla="*/ 0 w 2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4"/>
                    <a:gd name="T16" fmla="*/ 0 h 1"/>
                    <a:gd name="T17" fmla="*/ 264 w 2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4" h="1">
                      <a:moveTo>
                        <a:pt x="0" y="0"/>
                      </a:moveTo>
                      <a:lnTo>
                        <a:pt x="264" y="0"/>
                      </a:lnTo>
                      <a:lnTo>
                        <a:pt x="2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571" name="Rectangle 1565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4"/>
                  <a:ext cx="260" cy="4"/>
                </a:xfrm>
                <a:prstGeom prst="rect">
                  <a:avLst/>
                </a:prstGeom>
                <a:solidFill>
                  <a:srgbClr val="3131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72" name="Rectangle 15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73" name="Rectangle 1567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28"/>
                  <a:ext cx="260" cy="5"/>
                </a:xfrm>
                <a:prstGeom prst="rect">
                  <a:avLst/>
                </a:prstGeom>
                <a:solidFill>
                  <a:srgbClr val="353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74" name="Rectangle 1568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0"/>
                </a:xfrm>
                <a:prstGeom prst="rect">
                  <a:avLst/>
                </a:prstGeom>
                <a:solidFill>
                  <a:srgbClr val="373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75" name="Rectangle 1569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3"/>
                  <a:ext cx="260" cy="5"/>
                </a:xfrm>
                <a:prstGeom prst="rect">
                  <a:avLst/>
                </a:prstGeom>
                <a:solidFill>
                  <a:srgbClr val="39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76" name="Rectangle 1570"/>
                <p:cNvSpPr>
                  <a:spLocks noChangeAspect="1" noChangeArrowheads="1"/>
                </p:cNvSpPr>
                <p:nvPr/>
              </p:nvSpPr>
              <p:spPr bwMode="auto">
                <a:xfrm>
                  <a:off x="3759" y="3838"/>
                  <a:ext cx="260" cy="0"/>
                </a:xfrm>
                <a:prstGeom prst="rect">
                  <a:avLst/>
                </a:pr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77" name="Freeform 1571"/>
                <p:cNvSpPr>
                  <a:spLocks noChangeAspect="1"/>
                </p:cNvSpPr>
                <p:nvPr/>
              </p:nvSpPr>
              <p:spPr bwMode="auto">
                <a:xfrm>
                  <a:off x="3759" y="3838"/>
                  <a:ext cx="260" cy="5"/>
                </a:xfrm>
                <a:custGeom>
                  <a:avLst/>
                  <a:gdLst>
                    <a:gd name="T0" fmla="*/ 0 w 260"/>
                    <a:gd name="T1" fmla="*/ 0 h 5"/>
                    <a:gd name="T2" fmla="*/ 260 w 260"/>
                    <a:gd name="T3" fmla="*/ 0 h 5"/>
                    <a:gd name="T4" fmla="*/ 260 w 260"/>
                    <a:gd name="T5" fmla="*/ 5 h 5"/>
                    <a:gd name="T6" fmla="*/ 5 w 260"/>
                    <a:gd name="T7" fmla="*/ 5 h 5"/>
                    <a:gd name="T8" fmla="*/ 0 w 26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5"/>
                    <a:gd name="T17" fmla="*/ 260 w 26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5">
                      <a:moveTo>
                        <a:pt x="0" y="0"/>
                      </a:moveTo>
                      <a:lnTo>
                        <a:pt x="260" y="0"/>
                      </a:lnTo>
                      <a:lnTo>
                        <a:pt x="26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578" name="Rectangle 157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0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79" name="Rectangle 157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3"/>
                  <a:ext cx="255" cy="5"/>
                </a:xfrm>
                <a:prstGeom prst="rect">
                  <a:avLst/>
                </a:prstGeom>
                <a:solidFill>
                  <a:srgbClr val="4141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80" name="Freeform 1574"/>
                <p:cNvSpPr>
                  <a:spLocks noChangeAspect="1"/>
                </p:cNvSpPr>
                <p:nvPr/>
              </p:nvSpPr>
              <p:spPr bwMode="auto">
                <a:xfrm>
                  <a:off x="3764" y="3848"/>
                  <a:ext cx="255" cy="1"/>
                </a:xfrm>
                <a:custGeom>
                  <a:avLst/>
                  <a:gdLst>
                    <a:gd name="T0" fmla="*/ 0 w 255"/>
                    <a:gd name="T1" fmla="*/ 0 h 1"/>
                    <a:gd name="T2" fmla="*/ 255 w 255"/>
                    <a:gd name="T3" fmla="*/ 0 h 1"/>
                    <a:gd name="T4" fmla="*/ 250 w 255"/>
                    <a:gd name="T5" fmla="*/ 0 h 1"/>
                    <a:gd name="T6" fmla="*/ 0 w 255"/>
                    <a:gd name="T7" fmla="*/ 0 h 1"/>
                    <a:gd name="T8" fmla="*/ 0 w 25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5"/>
                    <a:gd name="T16" fmla="*/ 0 h 1"/>
                    <a:gd name="T17" fmla="*/ 255 w 25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5" h="1">
                      <a:moveTo>
                        <a:pt x="0" y="0"/>
                      </a:moveTo>
                      <a:lnTo>
                        <a:pt x="255" y="0"/>
                      </a:lnTo>
                      <a:lnTo>
                        <a:pt x="2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581" name="Rectangle 1575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0"/>
                </a:xfrm>
                <a:prstGeom prst="rect">
                  <a:avLst/>
                </a:prstGeom>
                <a:solidFill>
                  <a:srgbClr val="45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82" name="Rectangle 157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48"/>
                  <a:ext cx="250" cy="4"/>
                </a:xfrm>
                <a:prstGeom prst="rect">
                  <a:avLst/>
                </a:prstGeom>
                <a:solidFill>
                  <a:srgbClr val="4747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83" name="Rectangle 157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0"/>
                </a:xfrm>
                <a:prstGeom prst="rect">
                  <a:avLst/>
                </a:pr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84" name="Rectangle 157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2"/>
                  <a:ext cx="250" cy="5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85" name="Rectangle 157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0"/>
                </a:xfrm>
                <a:prstGeom prst="rect">
                  <a:avLst/>
                </a:pr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86" name="Rectangle 158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57"/>
                  <a:ext cx="250" cy="5"/>
                </a:xfrm>
                <a:prstGeom prst="rect">
                  <a:avLst/>
                </a:prstGeom>
                <a:solidFill>
                  <a:srgbClr val="4F4F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87" name="Rectangle 158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4" y="3862"/>
                  <a:ext cx="250" cy="0"/>
                </a:xfrm>
                <a:prstGeom prst="rect">
                  <a:avLst/>
                </a:prstGeom>
                <a:solidFill>
                  <a:srgbClr val="5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88" name="Freeform 1582"/>
                <p:cNvSpPr>
                  <a:spLocks noChangeAspect="1"/>
                </p:cNvSpPr>
                <p:nvPr/>
              </p:nvSpPr>
              <p:spPr bwMode="auto">
                <a:xfrm>
                  <a:off x="3764" y="3862"/>
                  <a:ext cx="250" cy="5"/>
                </a:xfrm>
                <a:custGeom>
                  <a:avLst/>
                  <a:gdLst>
                    <a:gd name="T0" fmla="*/ 0 w 250"/>
                    <a:gd name="T1" fmla="*/ 0 h 5"/>
                    <a:gd name="T2" fmla="*/ 250 w 250"/>
                    <a:gd name="T3" fmla="*/ 0 h 5"/>
                    <a:gd name="T4" fmla="*/ 250 w 250"/>
                    <a:gd name="T5" fmla="*/ 5 h 5"/>
                    <a:gd name="T6" fmla="*/ 5 w 250"/>
                    <a:gd name="T7" fmla="*/ 5 h 5"/>
                    <a:gd name="T8" fmla="*/ 0 w 25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0"/>
                    <a:gd name="T16" fmla="*/ 0 h 5"/>
                    <a:gd name="T17" fmla="*/ 250 w 25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0" h="5">
                      <a:moveTo>
                        <a:pt x="0" y="0"/>
                      </a:moveTo>
                      <a:lnTo>
                        <a:pt x="250" y="0"/>
                      </a:lnTo>
                      <a:lnTo>
                        <a:pt x="25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3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589" name="Rectangle 1583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0"/>
                </a:xfrm>
                <a:prstGeom prst="rect">
                  <a:avLst/>
                </a:prstGeom>
                <a:solidFill>
                  <a:srgbClr val="55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90" name="Rectangle 1584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67"/>
                  <a:ext cx="245" cy="5"/>
                </a:xfrm>
                <a:prstGeom prst="rect">
                  <a:avLst/>
                </a:prstGeom>
                <a:solidFill>
                  <a:srgbClr val="575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91" name="Freeform 1585"/>
                <p:cNvSpPr>
                  <a:spLocks noChangeAspect="1"/>
                </p:cNvSpPr>
                <p:nvPr/>
              </p:nvSpPr>
              <p:spPr bwMode="auto">
                <a:xfrm>
                  <a:off x="3769" y="3872"/>
                  <a:ext cx="245" cy="1"/>
                </a:xfrm>
                <a:custGeom>
                  <a:avLst/>
                  <a:gdLst>
                    <a:gd name="T0" fmla="*/ 0 w 245"/>
                    <a:gd name="T1" fmla="*/ 0 h 1"/>
                    <a:gd name="T2" fmla="*/ 245 w 245"/>
                    <a:gd name="T3" fmla="*/ 0 h 1"/>
                    <a:gd name="T4" fmla="*/ 240 w 245"/>
                    <a:gd name="T5" fmla="*/ 0 h 1"/>
                    <a:gd name="T6" fmla="*/ 0 w 245"/>
                    <a:gd name="T7" fmla="*/ 0 h 1"/>
                    <a:gd name="T8" fmla="*/ 0 w 24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5"/>
                    <a:gd name="T16" fmla="*/ 0 h 1"/>
                    <a:gd name="T17" fmla="*/ 245 w 24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5" h="1">
                      <a:moveTo>
                        <a:pt x="0" y="0"/>
                      </a:moveTo>
                      <a:lnTo>
                        <a:pt x="245" y="0"/>
                      </a:lnTo>
                      <a:lnTo>
                        <a:pt x="2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592" name="Rectangle 1586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0"/>
                </a:xfrm>
                <a:prstGeom prst="rect">
                  <a:avLst/>
                </a:pr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93" name="Rectangle 1587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2"/>
                  <a:ext cx="240" cy="4"/>
                </a:xfrm>
                <a:prstGeom prst="rect">
                  <a:avLst/>
                </a:prstGeom>
                <a:solidFill>
                  <a:srgbClr val="5D5D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94" name="Rectangle 1588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0"/>
                </a:xfrm>
                <a:prstGeom prst="rect">
                  <a:avLst/>
                </a:pr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95" name="Rectangle 1589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76"/>
                  <a:ext cx="240" cy="5"/>
                </a:xfrm>
                <a:prstGeom prst="rect">
                  <a:avLst/>
                </a:prstGeom>
                <a:solidFill>
                  <a:srgbClr val="616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96" name="Rectangle 1590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0"/>
                </a:xfrm>
                <a:prstGeom prst="rect">
                  <a:avLst/>
                </a:prstGeom>
                <a:solidFill>
                  <a:srgbClr val="6363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97" name="Rectangle 1591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1"/>
                  <a:ext cx="240" cy="5"/>
                </a:xfrm>
                <a:prstGeom prst="rect">
                  <a:avLst/>
                </a:prstGeom>
                <a:solidFill>
                  <a:srgbClr val="65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98" name="Rectangle 1592"/>
                <p:cNvSpPr>
                  <a:spLocks noChangeAspect="1" noChangeArrowheads="1"/>
                </p:cNvSpPr>
                <p:nvPr/>
              </p:nvSpPr>
              <p:spPr bwMode="auto">
                <a:xfrm>
                  <a:off x="3769" y="3886"/>
                  <a:ext cx="240" cy="0"/>
                </a:xfrm>
                <a:prstGeom prst="rect">
                  <a:avLst/>
                </a:prstGeom>
                <a:solidFill>
                  <a:srgbClr val="6767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599" name="Freeform 1593"/>
                <p:cNvSpPr>
                  <a:spLocks noChangeAspect="1"/>
                </p:cNvSpPr>
                <p:nvPr/>
              </p:nvSpPr>
              <p:spPr bwMode="auto">
                <a:xfrm>
                  <a:off x="3769" y="3886"/>
                  <a:ext cx="240" cy="5"/>
                </a:xfrm>
                <a:custGeom>
                  <a:avLst/>
                  <a:gdLst>
                    <a:gd name="T0" fmla="*/ 0 w 240"/>
                    <a:gd name="T1" fmla="*/ 0 h 5"/>
                    <a:gd name="T2" fmla="*/ 240 w 240"/>
                    <a:gd name="T3" fmla="*/ 0 h 5"/>
                    <a:gd name="T4" fmla="*/ 240 w 240"/>
                    <a:gd name="T5" fmla="*/ 5 h 5"/>
                    <a:gd name="T6" fmla="*/ 5 w 240"/>
                    <a:gd name="T7" fmla="*/ 5 h 5"/>
                    <a:gd name="T8" fmla="*/ 0 w 24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0"/>
                    <a:gd name="T16" fmla="*/ 0 h 5"/>
                    <a:gd name="T17" fmla="*/ 240 w 24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0" h="5">
                      <a:moveTo>
                        <a:pt x="0" y="0"/>
                      </a:moveTo>
                      <a:lnTo>
                        <a:pt x="240" y="0"/>
                      </a:lnTo>
                      <a:lnTo>
                        <a:pt x="240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600" name="Rectangle 159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0"/>
                </a:xfrm>
                <a:prstGeom prst="rect">
                  <a:avLst/>
                </a:prstGeom>
                <a:solidFill>
                  <a:srgbClr val="6B6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01" name="Rectangle 159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1"/>
                  <a:ext cx="235" cy="4"/>
                </a:xfrm>
                <a:prstGeom prst="rect">
                  <a:avLst/>
                </a:pr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02" name="Freeform 1596"/>
                <p:cNvSpPr>
                  <a:spLocks noChangeAspect="1"/>
                </p:cNvSpPr>
                <p:nvPr/>
              </p:nvSpPr>
              <p:spPr bwMode="auto">
                <a:xfrm>
                  <a:off x="3774" y="3895"/>
                  <a:ext cx="235" cy="1"/>
                </a:xfrm>
                <a:custGeom>
                  <a:avLst/>
                  <a:gdLst>
                    <a:gd name="T0" fmla="*/ 0 w 235"/>
                    <a:gd name="T1" fmla="*/ 0 h 1"/>
                    <a:gd name="T2" fmla="*/ 235 w 235"/>
                    <a:gd name="T3" fmla="*/ 0 h 1"/>
                    <a:gd name="T4" fmla="*/ 230 w 235"/>
                    <a:gd name="T5" fmla="*/ 0 h 1"/>
                    <a:gd name="T6" fmla="*/ 0 w 235"/>
                    <a:gd name="T7" fmla="*/ 0 h 1"/>
                    <a:gd name="T8" fmla="*/ 0 w 235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1"/>
                    <a:gd name="T17" fmla="*/ 235 w 23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1">
                      <a:moveTo>
                        <a:pt x="0" y="0"/>
                      </a:moveTo>
                      <a:lnTo>
                        <a:pt x="235" y="0"/>
                      </a:lnTo>
                      <a:lnTo>
                        <a:pt x="2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603" name="Rectangle 159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895"/>
                  <a:ext cx="230" cy="5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04" name="Rectangle 159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3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05" name="Rectangle 159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0"/>
                </a:xfrm>
                <a:prstGeom prst="rect">
                  <a:avLst/>
                </a:prstGeom>
                <a:solidFill>
                  <a:srgbClr val="75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06" name="Rectangle 160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0"/>
                  <a:ext cx="230" cy="5"/>
                </a:xfrm>
                <a:prstGeom prst="rect">
                  <a:avLst/>
                </a:prstGeom>
                <a:solidFill>
                  <a:srgbClr val="7777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07" name="Rectangle 160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0"/>
                </a:xfrm>
                <a:prstGeom prst="rect">
                  <a:avLst/>
                </a:pr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08" name="Rectangle 160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05"/>
                  <a:ext cx="230" cy="5"/>
                </a:xfrm>
                <a:prstGeom prst="rect">
                  <a:avLst/>
                </a:prstGeom>
                <a:solidFill>
                  <a:srgbClr val="7B7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09" name="Rectangle 160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4" y="3910"/>
                  <a:ext cx="230" cy="0"/>
                </a:xfrm>
                <a:prstGeom prst="rect">
                  <a:avLst/>
                </a:prstGeom>
                <a:solidFill>
                  <a:srgbClr val="7D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10" name="Freeform 1604"/>
                <p:cNvSpPr>
                  <a:spLocks noChangeAspect="1"/>
                </p:cNvSpPr>
                <p:nvPr/>
              </p:nvSpPr>
              <p:spPr bwMode="auto">
                <a:xfrm>
                  <a:off x="3774" y="3910"/>
                  <a:ext cx="230" cy="5"/>
                </a:xfrm>
                <a:custGeom>
                  <a:avLst/>
                  <a:gdLst>
                    <a:gd name="T0" fmla="*/ 0 w 230"/>
                    <a:gd name="T1" fmla="*/ 0 h 5"/>
                    <a:gd name="T2" fmla="*/ 230 w 230"/>
                    <a:gd name="T3" fmla="*/ 0 h 5"/>
                    <a:gd name="T4" fmla="*/ 230 w 230"/>
                    <a:gd name="T5" fmla="*/ 5 h 5"/>
                    <a:gd name="T6" fmla="*/ 4 w 230"/>
                    <a:gd name="T7" fmla="*/ 5 h 5"/>
                    <a:gd name="T8" fmla="*/ 0 w 230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0"/>
                    <a:gd name="T16" fmla="*/ 0 h 5"/>
                    <a:gd name="T17" fmla="*/ 230 w 23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0" h="5">
                      <a:moveTo>
                        <a:pt x="0" y="0"/>
                      </a:moveTo>
                      <a:lnTo>
                        <a:pt x="230" y="0"/>
                      </a:lnTo>
                      <a:lnTo>
                        <a:pt x="230" y="5"/>
                      </a:lnTo>
                      <a:lnTo>
                        <a:pt x="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611" name="Rectangle 1605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5"/>
                  <a:ext cx="226" cy="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12" name="Freeform 1606"/>
                <p:cNvSpPr>
                  <a:spLocks noChangeAspect="1"/>
                </p:cNvSpPr>
                <p:nvPr/>
              </p:nvSpPr>
              <p:spPr bwMode="auto">
                <a:xfrm>
                  <a:off x="3778" y="3915"/>
                  <a:ext cx="226" cy="4"/>
                </a:xfrm>
                <a:custGeom>
                  <a:avLst/>
                  <a:gdLst>
                    <a:gd name="T0" fmla="*/ 0 w 226"/>
                    <a:gd name="T1" fmla="*/ 0 h 4"/>
                    <a:gd name="T2" fmla="*/ 226 w 226"/>
                    <a:gd name="T3" fmla="*/ 0 h 4"/>
                    <a:gd name="T4" fmla="*/ 221 w 226"/>
                    <a:gd name="T5" fmla="*/ 4 h 4"/>
                    <a:gd name="T6" fmla="*/ 0 w 226"/>
                    <a:gd name="T7" fmla="*/ 4 h 4"/>
                    <a:gd name="T8" fmla="*/ 0 w 22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"/>
                    <a:gd name="T16" fmla="*/ 0 h 4"/>
                    <a:gd name="T17" fmla="*/ 226 w 22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" h="4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1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613" name="Rectangle 1607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14" name="Rectangle 1608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19"/>
                  <a:ext cx="221" cy="5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15" name="Rectangle 1609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0"/>
                </a:xfrm>
                <a:prstGeom prst="rect">
                  <a:avLst/>
                </a:pr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16" name="Rectangle 1610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4"/>
                  <a:ext cx="221" cy="5"/>
                </a:xfrm>
                <a:prstGeom prst="rect">
                  <a:avLst/>
                </a:prstGeom>
                <a:solidFill>
                  <a:srgbClr val="8383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17" name="Rectangle 1611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18" name="Rectangle 1612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0"/>
                </a:xfrm>
                <a:prstGeom prst="rect">
                  <a:avLst/>
                </a:prstGeom>
                <a:solidFill>
                  <a:srgbClr val="84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19" name="Rectangle 1613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29"/>
                  <a:ext cx="221" cy="5"/>
                </a:xfrm>
                <a:prstGeom prst="rect">
                  <a:avLst/>
                </a:prstGeom>
                <a:solidFill>
                  <a:srgbClr val="8585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20" name="Rectangle 1614"/>
                <p:cNvSpPr>
                  <a:spLocks noChangeAspect="1" noChangeArrowheads="1"/>
                </p:cNvSpPr>
                <p:nvPr/>
              </p:nvSpPr>
              <p:spPr bwMode="auto">
                <a:xfrm>
                  <a:off x="3778" y="3934"/>
                  <a:ext cx="221" cy="0"/>
                </a:xfrm>
                <a:prstGeom prst="rect">
                  <a:avLst/>
                </a:pr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21" name="Freeform 1615"/>
                <p:cNvSpPr>
                  <a:spLocks noChangeAspect="1"/>
                </p:cNvSpPr>
                <p:nvPr/>
              </p:nvSpPr>
              <p:spPr bwMode="auto">
                <a:xfrm>
                  <a:off x="3778" y="3934"/>
                  <a:ext cx="221" cy="5"/>
                </a:xfrm>
                <a:custGeom>
                  <a:avLst/>
                  <a:gdLst>
                    <a:gd name="T0" fmla="*/ 0 w 221"/>
                    <a:gd name="T1" fmla="*/ 0 h 5"/>
                    <a:gd name="T2" fmla="*/ 221 w 221"/>
                    <a:gd name="T3" fmla="*/ 0 h 5"/>
                    <a:gd name="T4" fmla="*/ 221 w 221"/>
                    <a:gd name="T5" fmla="*/ 5 h 5"/>
                    <a:gd name="T6" fmla="*/ 5 w 221"/>
                    <a:gd name="T7" fmla="*/ 5 h 5"/>
                    <a:gd name="T8" fmla="*/ 0 w 22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"/>
                    <a:gd name="T16" fmla="*/ 0 h 5"/>
                    <a:gd name="T17" fmla="*/ 221 w 22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" h="5">
                      <a:moveTo>
                        <a:pt x="0" y="0"/>
                      </a:moveTo>
                      <a:lnTo>
                        <a:pt x="221" y="0"/>
                      </a:lnTo>
                      <a:lnTo>
                        <a:pt x="221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622" name="Rectangle 161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39"/>
                  <a:ext cx="216" cy="0"/>
                </a:xfrm>
                <a:prstGeom prst="rect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23" name="Freeform 1617"/>
                <p:cNvSpPr>
                  <a:spLocks noChangeAspect="1"/>
                </p:cNvSpPr>
                <p:nvPr/>
              </p:nvSpPr>
              <p:spPr bwMode="auto">
                <a:xfrm>
                  <a:off x="3783" y="3939"/>
                  <a:ext cx="216" cy="4"/>
                </a:xfrm>
                <a:custGeom>
                  <a:avLst/>
                  <a:gdLst>
                    <a:gd name="T0" fmla="*/ 0 w 216"/>
                    <a:gd name="T1" fmla="*/ 0 h 4"/>
                    <a:gd name="T2" fmla="*/ 216 w 216"/>
                    <a:gd name="T3" fmla="*/ 0 h 4"/>
                    <a:gd name="T4" fmla="*/ 212 w 216"/>
                    <a:gd name="T5" fmla="*/ 4 h 4"/>
                    <a:gd name="T6" fmla="*/ 0 w 216"/>
                    <a:gd name="T7" fmla="*/ 4 h 4"/>
                    <a:gd name="T8" fmla="*/ 0 w 21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6"/>
                    <a:gd name="T16" fmla="*/ 0 h 4"/>
                    <a:gd name="T17" fmla="*/ 216 w 21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6" h="4">
                      <a:moveTo>
                        <a:pt x="0" y="0"/>
                      </a:moveTo>
                      <a:lnTo>
                        <a:pt x="216" y="0"/>
                      </a:lnTo>
                      <a:lnTo>
                        <a:pt x="21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624" name="Rectangle 1618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0"/>
                </a:xfrm>
                <a:prstGeom prst="rect">
                  <a:avLst/>
                </a:prstGeom>
                <a:solidFill>
                  <a:srgbClr val="88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25" name="Rectangle 161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3"/>
                  <a:ext cx="212" cy="5"/>
                </a:xfrm>
                <a:prstGeom prst="rect">
                  <a:avLst/>
                </a:pr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26" name="Rectangle 162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0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27" name="Rectangle 162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48"/>
                  <a:ext cx="212" cy="5"/>
                </a:xfrm>
                <a:prstGeom prst="rect">
                  <a:avLst/>
                </a:prstGeom>
                <a:solidFill>
                  <a:srgbClr val="8A8A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28" name="Rectangle 162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B8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29" name="Rectangle 162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0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30" name="Rectangle 162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3"/>
                  <a:ext cx="212" cy="5"/>
                </a:xfrm>
                <a:prstGeom prst="rect">
                  <a:avLst/>
                </a:prstGeom>
                <a:solidFill>
                  <a:srgbClr val="8C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31" name="Rectangle 162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3" y="3958"/>
                  <a:ext cx="212" cy="0"/>
                </a:xfrm>
                <a:prstGeom prst="rect">
                  <a:avLst/>
                </a:prstGeom>
                <a:solidFill>
                  <a:srgbClr val="8D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32" name="Freeform 1626"/>
                <p:cNvSpPr>
                  <a:spLocks noChangeAspect="1"/>
                </p:cNvSpPr>
                <p:nvPr/>
              </p:nvSpPr>
              <p:spPr bwMode="auto">
                <a:xfrm>
                  <a:off x="3783" y="3958"/>
                  <a:ext cx="212" cy="5"/>
                </a:xfrm>
                <a:custGeom>
                  <a:avLst/>
                  <a:gdLst>
                    <a:gd name="T0" fmla="*/ 0 w 212"/>
                    <a:gd name="T1" fmla="*/ 0 h 5"/>
                    <a:gd name="T2" fmla="*/ 212 w 212"/>
                    <a:gd name="T3" fmla="*/ 0 h 5"/>
                    <a:gd name="T4" fmla="*/ 212 w 212"/>
                    <a:gd name="T5" fmla="*/ 5 h 5"/>
                    <a:gd name="T6" fmla="*/ 5 w 212"/>
                    <a:gd name="T7" fmla="*/ 5 h 5"/>
                    <a:gd name="T8" fmla="*/ 0 w 21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5"/>
                    <a:gd name="T17" fmla="*/ 212 w 21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5">
                      <a:moveTo>
                        <a:pt x="0" y="0"/>
                      </a:moveTo>
                      <a:lnTo>
                        <a:pt x="212" y="0"/>
                      </a:lnTo>
                      <a:lnTo>
                        <a:pt x="21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633" name="Rectangle 1627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3"/>
                  <a:ext cx="207" cy="0"/>
                </a:xfrm>
                <a:prstGeom prst="rect">
                  <a:avLst/>
                </a:prstGeom>
                <a:solidFill>
                  <a:srgbClr val="8E8E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34" name="Freeform 1628"/>
                <p:cNvSpPr>
                  <a:spLocks noChangeAspect="1"/>
                </p:cNvSpPr>
                <p:nvPr/>
              </p:nvSpPr>
              <p:spPr bwMode="auto">
                <a:xfrm>
                  <a:off x="3788" y="3963"/>
                  <a:ext cx="207" cy="4"/>
                </a:xfrm>
                <a:custGeom>
                  <a:avLst/>
                  <a:gdLst>
                    <a:gd name="T0" fmla="*/ 0 w 207"/>
                    <a:gd name="T1" fmla="*/ 0 h 4"/>
                    <a:gd name="T2" fmla="*/ 207 w 207"/>
                    <a:gd name="T3" fmla="*/ 0 h 4"/>
                    <a:gd name="T4" fmla="*/ 202 w 207"/>
                    <a:gd name="T5" fmla="*/ 4 h 4"/>
                    <a:gd name="T6" fmla="*/ 0 w 207"/>
                    <a:gd name="T7" fmla="*/ 4 h 4"/>
                    <a:gd name="T8" fmla="*/ 0 w 20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7"/>
                    <a:gd name="T16" fmla="*/ 0 h 4"/>
                    <a:gd name="T17" fmla="*/ 207 w 20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7" h="4">
                      <a:moveTo>
                        <a:pt x="0" y="0"/>
                      </a:moveTo>
                      <a:lnTo>
                        <a:pt x="207" y="0"/>
                      </a:lnTo>
                      <a:lnTo>
                        <a:pt x="20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F8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635" name="Rectangle 1629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0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36" name="Rectangle 1630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67"/>
                  <a:ext cx="202" cy="5"/>
                </a:xfrm>
                <a:prstGeom prst="rect">
                  <a:avLst/>
                </a:prstGeom>
                <a:solidFill>
                  <a:srgbClr val="909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37" name="Rectangle 1631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0"/>
                </a:xfrm>
                <a:prstGeom prst="rect">
                  <a:avLst/>
                </a:prstGeom>
                <a:solidFill>
                  <a:srgbClr val="9191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38" name="Rectangle 1632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2"/>
                  <a:ext cx="202" cy="5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39" name="Rectangle 16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0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40" name="Rectangle 1634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77"/>
                  <a:ext cx="202" cy="5"/>
                </a:xfrm>
                <a:prstGeom prst="rect">
                  <a:avLst/>
                </a:pr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41" name="Rectangle 16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42" name="Rectangle 1636"/>
                <p:cNvSpPr>
                  <a:spLocks noChangeAspect="1" noChangeArrowheads="1"/>
                </p:cNvSpPr>
                <p:nvPr/>
              </p:nvSpPr>
              <p:spPr bwMode="auto">
                <a:xfrm>
                  <a:off x="3788" y="3982"/>
                  <a:ext cx="202" cy="0"/>
                </a:xfrm>
                <a:prstGeom prst="rect">
                  <a:avLst/>
                </a:pr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43" name="Freeform 1637"/>
                <p:cNvSpPr>
                  <a:spLocks noChangeAspect="1"/>
                </p:cNvSpPr>
                <p:nvPr/>
              </p:nvSpPr>
              <p:spPr bwMode="auto">
                <a:xfrm>
                  <a:off x="3788" y="3982"/>
                  <a:ext cx="202" cy="5"/>
                </a:xfrm>
                <a:custGeom>
                  <a:avLst/>
                  <a:gdLst>
                    <a:gd name="T0" fmla="*/ 0 w 202"/>
                    <a:gd name="T1" fmla="*/ 0 h 5"/>
                    <a:gd name="T2" fmla="*/ 202 w 202"/>
                    <a:gd name="T3" fmla="*/ 0 h 5"/>
                    <a:gd name="T4" fmla="*/ 202 w 202"/>
                    <a:gd name="T5" fmla="*/ 5 h 5"/>
                    <a:gd name="T6" fmla="*/ 5 w 202"/>
                    <a:gd name="T7" fmla="*/ 5 h 5"/>
                    <a:gd name="T8" fmla="*/ 0 w 20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2"/>
                    <a:gd name="T16" fmla="*/ 0 h 5"/>
                    <a:gd name="T17" fmla="*/ 202 w 20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2" h="5">
                      <a:moveTo>
                        <a:pt x="0" y="0"/>
                      </a:moveTo>
                      <a:lnTo>
                        <a:pt x="202" y="0"/>
                      </a:lnTo>
                      <a:lnTo>
                        <a:pt x="20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644" name="Rectangle 163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87"/>
                  <a:ext cx="197" cy="0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45" name="Freeform 1639"/>
                <p:cNvSpPr>
                  <a:spLocks noChangeAspect="1"/>
                </p:cNvSpPr>
                <p:nvPr/>
              </p:nvSpPr>
              <p:spPr bwMode="auto">
                <a:xfrm>
                  <a:off x="3793" y="3987"/>
                  <a:ext cx="197" cy="4"/>
                </a:xfrm>
                <a:custGeom>
                  <a:avLst/>
                  <a:gdLst>
                    <a:gd name="T0" fmla="*/ 0 w 197"/>
                    <a:gd name="T1" fmla="*/ 0 h 4"/>
                    <a:gd name="T2" fmla="*/ 197 w 197"/>
                    <a:gd name="T3" fmla="*/ 0 h 4"/>
                    <a:gd name="T4" fmla="*/ 192 w 197"/>
                    <a:gd name="T5" fmla="*/ 4 h 4"/>
                    <a:gd name="T6" fmla="*/ 0 w 197"/>
                    <a:gd name="T7" fmla="*/ 4 h 4"/>
                    <a:gd name="T8" fmla="*/ 0 w 197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"/>
                    <a:gd name="T16" fmla="*/ 0 h 4"/>
                    <a:gd name="T17" fmla="*/ 197 w 19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" h="4">
                      <a:moveTo>
                        <a:pt x="0" y="0"/>
                      </a:moveTo>
                      <a:lnTo>
                        <a:pt x="197" y="0"/>
                      </a:lnTo>
                      <a:lnTo>
                        <a:pt x="19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646" name="Rectangle 164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0"/>
                </a:xfrm>
                <a:prstGeom prst="rect">
                  <a:avLst/>
                </a:prstGeom>
                <a:solidFill>
                  <a:srgbClr val="9797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47" name="Rectangle 164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1"/>
                  <a:ext cx="192" cy="5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48" name="Rectangle 164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0"/>
                </a:xfrm>
                <a:prstGeom prst="rect">
                  <a:avLst/>
                </a:prstGeom>
                <a:solidFill>
                  <a:srgbClr val="98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49" name="Rectangle 164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3996"/>
                  <a:ext cx="192" cy="5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50" name="Rectangle 164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0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51" name="Rectangle 164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1"/>
                  <a:ext cx="192" cy="5"/>
                </a:xfrm>
                <a:prstGeom prst="rect">
                  <a:avLst/>
                </a:prstGeom>
                <a:solidFill>
                  <a:srgbClr val="9A9A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52" name="Rectangle 164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B9B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53" name="Rectangle 164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3" y="4006"/>
                  <a:ext cx="192" cy="0"/>
                </a:xfrm>
                <a:prstGeom prst="rect">
                  <a:avLst/>
                </a:pr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54" name="Freeform 1648"/>
                <p:cNvSpPr>
                  <a:spLocks noChangeAspect="1"/>
                </p:cNvSpPr>
                <p:nvPr/>
              </p:nvSpPr>
              <p:spPr bwMode="auto">
                <a:xfrm>
                  <a:off x="3793" y="4006"/>
                  <a:ext cx="192" cy="5"/>
                </a:xfrm>
                <a:custGeom>
                  <a:avLst/>
                  <a:gdLst>
                    <a:gd name="T0" fmla="*/ 0 w 192"/>
                    <a:gd name="T1" fmla="*/ 0 h 5"/>
                    <a:gd name="T2" fmla="*/ 192 w 192"/>
                    <a:gd name="T3" fmla="*/ 0 h 5"/>
                    <a:gd name="T4" fmla="*/ 192 w 192"/>
                    <a:gd name="T5" fmla="*/ 5 h 5"/>
                    <a:gd name="T6" fmla="*/ 5 w 192"/>
                    <a:gd name="T7" fmla="*/ 5 h 5"/>
                    <a:gd name="T8" fmla="*/ 0 w 19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2"/>
                    <a:gd name="T16" fmla="*/ 0 h 5"/>
                    <a:gd name="T17" fmla="*/ 192 w 19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2" h="5">
                      <a:moveTo>
                        <a:pt x="0" y="0"/>
                      </a:moveTo>
                      <a:lnTo>
                        <a:pt x="192" y="0"/>
                      </a:lnTo>
                      <a:lnTo>
                        <a:pt x="192" y="5"/>
                      </a:ln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655" name="Freeform 1649"/>
                <p:cNvSpPr>
                  <a:spLocks noChangeAspect="1"/>
                </p:cNvSpPr>
                <p:nvPr/>
              </p:nvSpPr>
              <p:spPr bwMode="auto">
                <a:xfrm>
                  <a:off x="3798" y="4011"/>
                  <a:ext cx="187" cy="1"/>
                </a:xfrm>
                <a:custGeom>
                  <a:avLst/>
                  <a:gdLst>
                    <a:gd name="T0" fmla="*/ 0 w 187"/>
                    <a:gd name="T1" fmla="*/ 0 h 1"/>
                    <a:gd name="T2" fmla="*/ 187 w 187"/>
                    <a:gd name="T3" fmla="*/ 0 h 1"/>
                    <a:gd name="T4" fmla="*/ 182 w 187"/>
                    <a:gd name="T5" fmla="*/ 0 h 1"/>
                    <a:gd name="T6" fmla="*/ 0 w 187"/>
                    <a:gd name="T7" fmla="*/ 0 h 1"/>
                    <a:gd name="T8" fmla="*/ 0 w 187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7"/>
                    <a:gd name="T16" fmla="*/ 0 h 1"/>
                    <a:gd name="T17" fmla="*/ 187 w 187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7" h="1">
                      <a:moveTo>
                        <a:pt x="0" y="0"/>
                      </a:move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656" name="Rectangle 1650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1"/>
                  <a:ext cx="182" cy="4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57" name="Rectangle 1651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0"/>
                </a:xfrm>
                <a:prstGeom prst="rect">
                  <a:avLst/>
                </a:pr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58" name="Rectangle 1652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15"/>
                  <a:ext cx="182" cy="5"/>
                </a:xfrm>
                <a:prstGeom prst="rect">
                  <a:avLst/>
                </a:pr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59" name="Rectangle 1653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0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60" name="Rectangle 1654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0"/>
                  <a:ext cx="182" cy="5"/>
                </a:xfrm>
                <a:prstGeom prst="rect">
                  <a:avLst/>
                </a:pr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61" name="Rectangle 1655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0"/>
                </a:xfrm>
                <a:prstGeom prst="rect">
                  <a:avLst/>
                </a:pr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62" name="Rectangle 1656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25"/>
                  <a:ext cx="182" cy="5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63" name="Rectangle 1657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0"/>
                </a:xfrm>
                <a:prstGeom prst="rect">
                  <a:avLst/>
                </a:prstGeom>
                <a:solidFill>
                  <a:srgbClr val="A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64" name="Rectangle 1658"/>
                <p:cNvSpPr>
                  <a:spLocks noChangeAspect="1" noChangeArrowheads="1"/>
                </p:cNvSpPr>
                <p:nvPr/>
              </p:nvSpPr>
              <p:spPr bwMode="auto">
                <a:xfrm>
                  <a:off x="3798" y="4030"/>
                  <a:ext cx="182" cy="5"/>
                </a:xfrm>
                <a:prstGeom prst="rect">
                  <a:avLst/>
                </a:prstGeom>
                <a:solidFill>
                  <a:srgbClr val="A3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65" name="Freeform 1659"/>
                <p:cNvSpPr>
                  <a:spLocks noChangeAspect="1"/>
                </p:cNvSpPr>
                <p:nvPr/>
              </p:nvSpPr>
              <p:spPr bwMode="auto">
                <a:xfrm>
                  <a:off x="3798" y="4035"/>
                  <a:ext cx="182" cy="1"/>
                </a:xfrm>
                <a:custGeom>
                  <a:avLst/>
                  <a:gdLst>
                    <a:gd name="T0" fmla="*/ 0 w 182"/>
                    <a:gd name="T1" fmla="*/ 0 h 1"/>
                    <a:gd name="T2" fmla="*/ 182 w 182"/>
                    <a:gd name="T3" fmla="*/ 0 h 1"/>
                    <a:gd name="T4" fmla="*/ 182 w 182"/>
                    <a:gd name="T5" fmla="*/ 0 h 1"/>
                    <a:gd name="T6" fmla="*/ 4 w 182"/>
                    <a:gd name="T7" fmla="*/ 0 h 1"/>
                    <a:gd name="T8" fmla="*/ 0 w 18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2"/>
                    <a:gd name="T16" fmla="*/ 0 h 1"/>
                    <a:gd name="T17" fmla="*/ 182 w 18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2" h="1">
                      <a:moveTo>
                        <a:pt x="0" y="0"/>
                      </a:moveTo>
                      <a:lnTo>
                        <a:pt x="18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666" name="Freeform 1660"/>
                <p:cNvSpPr>
                  <a:spLocks noChangeAspect="1"/>
                </p:cNvSpPr>
                <p:nvPr/>
              </p:nvSpPr>
              <p:spPr bwMode="auto">
                <a:xfrm>
                  <a:off x="3802" y="4035"/>
                  <a:ext cx="178" cy="1"/>
                </a:xfrm>
                <a:custGeom>
                  <a:avLst/>
                  <a:gdLst>
                    <a:gd name="T0" fmla="*/ 0 w 178"/>
                    <a:gd name="T1" fmla="*/ 0 h 1"/>
                    <a:gd name="T2" fmla="*/ 178 w 178"/>
                    <a:gd name="T3" fmla="*/ 0 h 1"/>
                    <a:gd name="T4" fmla="*/ 173 w 178"/>
                    <a:gd name="T5" fmla="*/ 0 h 1"/>
                    <a:gd name="T6" fmla="*/ 0 w 178"/>
                    <a:gd name="T7" fmla="*/ 0 h 1"/>
                    <a:gd name="T8" fmla="*/ 0 w 178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1"/>
                    <a:gd name="T17" fmla="*/ 178 w 17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1">
                      <a:moveTo>
                        <a:pt x="0" y="0"/>
                      </a:moveTo>
                      <a:lnTo>
                        <a:pt x="178" y="0"/>
                      </a:lnTo>
                      <a:lnTo>
                        <a:pt x="1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A4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667" name="Rectangle 1661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5"/>
                  <a:ext cx="173" cy="4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68" name="Rectangle 166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0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69" name="Rectangle 166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39"/>
                  <a:ext cx="173" cy="5"/>
                </a:xfrm>
                <a:prstGeom prst="rect">
                  <a:avLst/>
                </a:pr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70" name="Rectangle 166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0"/>
                </a:xfrm>
                <a:prstGeom prst="rect">
                  <a:avLst/>
                </a:prstGeom>
                <a:solidFill>
                  <a:srgbClr val="A7A7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71" name="Rectangle 166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4"/>
                  <a:ext cx="173" cy="5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72" name="Rectangle 1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0"/>
                </a:xfrm>
                <a:prstGeom prst="rect">
                  <a:avLst/>
                </a:prstGeom>
                <a:solidFill>
                  <a:srgbClr val="A8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73" name="Rectangle 166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49"/>
                  <a:ext cx="173" cy="5"/>
                </a:xfrm>
                <a:prstGeom prst="rect">
                  <a:avLst/>
                </a:prstGeom>
                <a:solidFill>
                  <a:srgbClr val="A9A9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74" name="Rectangle 166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0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75" name="Rectangle 166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2" y="4054"/>
                  <a:ext cx="173" cy="5"/>
                </a:xfrm>
                <a:prstGeom prst="rect">
                  <a:avLst/>
                </a:pr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76" name="Freeform 1670"/>
                <p:cNvSpPr>
                  <a:spLocks noChangeAspect="1"/>
                </p:cNvSpPr>
                <p:nvPr/>
              </p:nvSpPr>
              <p:spPr bwMode="auto">
                <a:xfrm>
                  <a:off x="3802" y="4059"/>
                  <a:ext cx="173" cy="1"/>
                </a:xfrm>
                <a:custGeom>
                  <a:avLst/>
                  <a:gdLst>
                    <a:gd name="T0" fmla="*/ 0 w 173"/>
                    <a:gd name="T1" fmla="*/ 0 h 1"/>
                    <a:gd name="T2" fmla="*/ 173 w 173"/>
                    <a:gd name="T3" fmla="*/ 0 h 1"/>
                    <a:gd name="T4" fmla="*/ 173 w 173"/>
                    <a:gd name="T5" fmla="*/ 0 h 1"/>
                    <a:gd name="T6" fmla="*/ 5 w 173"/>
                    <a:gd name="T7" fmla="*/ 0 h 1"/>
                    <a:gd name="T8" fmla="*/ 0 w 17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"/>
                    <a:gd name="T16" fmla="*/ 0 h 1"/>
                    <a:gd name="T17" fmla="*/ 173 w 17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" h="1">
                      <a:moveTo>
                        <a:pt x="0" y="0"/>
                      </a:moveTo>
                      <a:lnTo>
                        <a:pt x="173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677" name="Freeform 1671"/>
                <p:cNvSpPr>
                  <a:spLocks noChangeAspect="1"/>
                </p:cNvSpPr>
                <p:nvPr/>
              </p:nvSpPr>
              <p:spPr bwMode="auto">
                <a:xfrm>
                  <a:off x="3807" y="4059"/>
                  <a:ext cx="168" cy="4"/>
                </a:xfrm>
                <a:custGeom>
                  <a:avLst/>
                  <a:gdLst>
                    <a:gd name="T0" fmla="*/ 0 w 168"/>
                    <a:gd name="T1" fmla="*/ 0 h 4"/>
                    <a:gd name="T2" fmla="*/ 168 w 168"/>
                    <a:gd name="T3" fmla="*/ 0 h 4"/>
                    <a:gd name="T4" fmla="*/ 164 w 168"/>
                    <a:gd name="T5" fmla="*/ 4 h 4"/>
                    <a:gd name="T6" fmla="*/ 0 w 168"/>
                    <a:gd name="T7" fmla="*/ 4 h 4"/>
                    <a:gd name="T8" fmla="*/ 0 w 16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4"/>
                    <a:gd name="T17" fmla="*/ 168 w 16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4">
                      <a:moveTo>
                        <a:pt x="0" y="0"/>
                      </a:moveTo>
                      <a:lnTo>
                        <a:pt x="168" y="0"/>
                      </a:lnTo>
                      <a:lnTo>
                        <a:pt x="16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678" name="Rectangle 1672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CAC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79" name="Rectangle 1673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0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80" name="Rectangle 1674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3"/>
                  <a:ext cx="164" cy="5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81" name="Rectangle 1675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0"/>
                </a:xfrm>
                <a:prstGeom prst="rect">
                  <a:avLst/>
                </a:prstGeom>
                <a:solidFill>
                  <a:srgbClr val="AE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82" name="Rectangle 1676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68"/>
                  <a:ext cx="164" cy="5"/>
                </a:xfrm>
                <a:prstGeom prst="rect">
                  <a:avLst/>
                </a:pr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83" name="Rectangle 1677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0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84" name="Rectangle 1678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3"/>
                  <a:ext cx="164" cy="5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85" name="Rectangle 1679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0"/>
                </a:xfrm>
                <a:prstGeom prst="rect">
                  <a:avLst/>
                </a:prstGeom>
                <a:solidFill>
                  <a:srgbClr val="B1B1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86" name="Rectangle 16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7" y="4078"/>
                  <a:ext cx="164" cy="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87" name="Freeform 1681"/>
                <p:cNvSpPr>
                  <a:spLocks noChangeAspect="1"/>
                </p:cNvSpPr>
                <p:nvPr/>
              </p:nvSpPr>
              <p:spPr bwMode="auto">
                <a:xfrm>
                  <a:off x="3807" y="4083"/>
                  <a:ext cx="164" cy="1"/>
                </a:xfrm>
                <a:custGeom>
                  <a:avLst/>
                  <a:gdLst>
                    <a:gd name="T0" fmla="*/ 0 w 164"/>
                    <a:gd name="T1" fmla="*/ 0 h 1"/>
                    <a:gd name="T2" fmla="*/ 164 w 164"/>
                    <a:gd name="T3" fmla="*/ 0 h 1"/>
                    <a:gd name="T4" fmla="*/ 159 w 164"/>
                    <a:gd name="T5" fmla="*/ 0 h 1"/>
                    <a:gd name="T6" fmla="*/ 5 w 164"/>
                    <a:gd name="T7" fmla="*/ 0 h 1"/>
                    <a:gd name="T8" fmla="*/ 0 w 16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4"/>
                    <a:gd name="T16" fmla="*/ 0 h 1"/>
                    <a:gd name="T17" fmla="*/ 164 w 16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4" h="1">
                      <a:moveTo>
                        <a:pt x="0" y="0"/>
                      </a:moveTo>
                      <a:lnTo>
                        <a:pt x="164" y="0"/>
                      </a:lnTo>
                      <a:lnTo>
                        <a:pt x="15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688" name="Rectangle 168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3"/>
                  <a:ext cx="154" cy="4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89" name="Rectangle 168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90" name="Rectangle 168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0"/>
                </a:xfrm>
                <a:prstGeom prst="rect">
                  <a:avLst/>
                </a:pr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91" name="Rectangle 168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87"/>
                  <a:ext cx="154" cy="5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92" name="Rectangle 168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0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93" name="Rectangle 168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2"/>
                  <a:ext cx="154" cy="5"/>
                </a:xfrm>
                <a:prstGeom prst="rect">
                  <a:avLst/>
                </a:prstGeom>
                <a:solidFill>
                  <a:srgbClr val="B6B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94" name="Rectangle 168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0"/>
                </a:xfrm>
                <a:prstGeom prst="rect">
                  <a:avLst/>
                </a:prstGeom>
                <a:solidFill>
                  <a:srgbClr val="B7B7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95" name="Rectangle 168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097"/>
                  <a:ext cx="154" cy="5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96" name="Rectangle 169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0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97" name="Rectangle 169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2" y="4102"/>
                  <a:ext cx="154" cy="5"/>
                </a:xfrm>
                <a:prstGeom prst="rect">
                  <a:avLst/>
                </a:pr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698" name="Freeform 1692"/>
                <p:cNvSpPr>
                  <a:spLocks noChangeAspect="1"/>
                </p:cNvSpPr>
                <p:nvPr/>
              </p:nvSpPr>
              <p:spPr bwMode="auto">
                <a:xfrm>
                  <a:off x="3812" y="4107"/>
                  <a:ext cx="154" cy="1"/>
                </a:xfrm>
                <a:custGeom>
                  <a:avLst/>
                  <a:gdLst>
                    <a:gd name="T0" fmla="*/ 0 w 154"/>
                    <a:gd name="T1" fmla="*/ 0 h 1"/>
                    <a:gd name="T2" fmla="*/ 154 w 154"/>
                    <a:gd name="T3" fmla="*/ 0 h 1"/>
                    <a:gd name="T4" fmla="*/ 149 w 154"/>
                    <a:gd name="T5" fmla="*/ 0 h 1"/>
                    <a:gd name="T6" fmla="*/ 5 w 154"/>
                    <a:gd name="T7" fmla="*/ 0 h 1"/>
                    <a:gd name="T8" fmla="*/ 0 w 15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1"/>
                    <a:gd name="T17" fmla="*/ 154 w 15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1">
                      <a:moveTo>
                        <a:pt x="0" y="0"/>
                      </a:move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699" name="Rectangle 1693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07"/>
                  <a:ext cx="144" cy="4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00" name="Rectangle 1694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0"/>
                </a:xfrm>
                <a:prstGeom prst="rect">
                  <a:avLst/>
                </a:prstGeom>
                <a:solidFill>
                  <a:srgbClr val="BBBB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01" name="Rectangle 1695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1"/>
                  <a:ext cx="144" cy="5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02" name="Rectangle 1696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C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03" name="Rectangle 1697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0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04" name="Rectangle 1698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16"/>
                  <a:ext cx="144" cy="5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05" name="Rectangle 1699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0"/>
                </a:xfrm>
                <a:prstGeom prst="rect">
                  <a:avLst/>
                </a:pr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06" name="Rectangle 1700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1"/>
                  <a:ext cx="144" cy="5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07" name="Rectangle 1701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0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08" name="Rectangle 1702"/>
                <p:cNvSpPr>
                  <a:spLocks noChangeAspect="1" noChangeArrowheads="1"/>
                </p:cNvSpPr>
                <p:nvPr/>
              </p:nvSpPr>
              <p:spPr bwMode="auto">
                <a:xfrm>
                  <a:off x="3817" y="4126"/>
                  <a:ext cx="144" cy="5"/>
                </a:xfrm>
                <a:prstGeom prst="rect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09" name="Freeform 1703"/>
                <p:cNvSpPr>
                  <a:spLocks noChangeAspect="1"/>
                </p:cNvSpPr>
                <p:nvPr/>
              </p:nvSpPr>
              <p:spPr bwMode="auto">
                <a:xfrm>
                  <a:off x="3817" y="4131"/>
                  <a:ext cx="144" cy="1"/>
                </a:xfrm>
                <a:custGeom>
                  <a:avLst/>
                  <a:gdLst>
                    <a:gd name="T0" fmla="*/ 0 w 144"/>
                    <a:gd name="T1" fmla="*/ 0 h 1"/>
                    <a:gd name="T2" fmla="*/ 144 w 144"/>
                    <a:gd name="T3" fmla="*/ 0 h 1"/>
                    <a:gd name="T4" fmla="*/ 139 w 144"/>
                    <a:gd name="T5" fmla="*/ 0 h 1"/>
                    <a:gd name="T6" fmla="*/ 5 w 144"/>
                    <a:gd name="T7" fmla="*/ 0 h 1"/>
                    <a:gd name="T8" fmla="*/ 0 w 144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1"/>
                    <a:gd name="T17" fmla="*/ 144 w 144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1">
                      <a:moveTo>
                        <a:pt x="0" y="0"/>
                      </a:moveTo>
                      <a:lnTo>
                        <a:pt x="144" y="0"/>
                      </a:lnTo>
                      <a:lnTo>
                        <a:pt x="139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710" name="Rectangle 1704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1"/>
                  <a:ext cx="134" cy="4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11" name="Rectangle 170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0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12" name="Rectangle 170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35"/>
                  <a:ext cx="134" cy="5"/>
                </a:xfrm>
                <a:prstGeom prst="rect">
                  <a:avLst/>
                </a:prstGeom>
                <a:solidFill>
                  <a:srgbClr val="C3C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13" name="Rectangle 170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0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14" name="Rectangle 170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0"/>
                  <a:ext cx="134" cy="5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15" name="Rectangle 170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5C5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16" name="Rectangle 171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0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17" name="Rectangle 171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45"/>
                  <a:ext cx="134" cy="5"/>
                </a:xfrm>
                <a:prstGeom prst="rect">
                  <a:avLst/>
                </a:prstGeom>
                <a:solidFill>
                  <a:srgbClr val="C6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18" name="Rectangle 171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2" y="4150"/>
                  <a:ext cx="134" cy="0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19" name="Freeform 1713"/>
                <p:cNvSpPr>
                  <a:spLocks noChangeAspect="1"/>
                </p:cNvSpPr>
                <p:nvPr/>
              </p:nvSpPr>
              <p:spPr bwMode="auto">
                <a:xfrm>
                  <a:off x="3822" y="4150"/>
                  <a:ext cx="134" cy="5"/>
                </a:xfrm>
                <a:custGeom>
                  <a:avLst/>
                  <a:gdLst>
                    <a:gd name="T0" fmla="*/ 0 w 134"/>
                    <a:gd name="T1" fmla="*/ 0 h 5"/>
                    <a:gd name="T2" fmla="*/ 134 w 134"/>
                    <a:gd name="T3" fmla="*/ 0 h 5"/>
                    <a:gd name="T4" fmla="*/ 129 w 134"/>
                    <a:gd name="T5" fmla="*/ 5 h 5"/>
                    <a:gd name="T6" fmla="*/ 0 w 134"/>
                    <a:gd name="T7" fmla="*/ 5 h 5"/>
                    <a:gd name="T8" fmla="*/ 0 w 13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"/>
                    <a:gd name="T16" fmla="*/ 0 h 5"/>
                    <a:gd name="T17" fmla="*/ 134 w 13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" h="5">
                      <a:moveTo>
                        <a:pt x="0" y="0"/>
                      </a:moveTo>
                      <a:lnTo>
                        <a:pt x="134" y="0"/>
                      </a:lnTo>
                      <a:lnTo>
                        <a:pt x="129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720" name="Freeform 1714"/>
                <p:cNvSpPr>
                  <a:spLocks noChangeAspect="1"/>
                </p:cNvSpPr>
                <p:nvPr/>
              </p:nvSpPr>
              <p:spPr bwMode="auto">
                <a:xfrm>
                  <a:off x="3822" y="4155"/>
                  <a:ext cx="129" cy="1"/>
                </a:xfrm>
                <a:custGeom>
                  <a:avLst/>
                  <a:gdLst>
                    <a:gd name="T0" fmla="*/ 0 w 129"/>
                    <a:gd name="T1" fmla="*/ 0 h 1"/>
                    <a:gd name="T2" fmla="*/ 129 w 129"/>
                    <a:gd name="T3" fmla="*/ 0 h 1"/>
                    <a:gd name="T4" fmla="*/ 129 w 129"/>
                    <a:gd name="T5" fmla="*/ 0 h 1"/>
                    <a:gd name="T6" fmla="*/ 4 w 129"/>
                    <a:gd name="T7" fmla="*/ 0 h 1"/>
                    <a:gd name="T8" fmla="*/ 0 w 1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9"/>
                    <a:gd name="T16" fmla="*/ 0 h 1"/>
                    <a:gd name="T17" fmla="*/ 129 w 129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9" h="1">
                      <a:moveTo>
                        <a:pt x="0" y="0"/>
                      </a:moveTo>
                      <a:lnTo>
                        <a:pt x="129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721" name="Rectangle 1715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5"/>
                  <a:ext cx="125" cy="4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22" name="Rectangle 1716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0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23" name="Rectangle 1717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59"/>
                  <a:ext cx="125" cy="5"/>
                </a:xfrm>
                <a:prstGeom prst="rect">
                  <a:avLst/>
                </a:prstGeom>
                <a:solidFill>
                  <a:srgbClr val="CA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24" name="Rectangle 1718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0"/>
                </a:xfrm>
                <a:prstGeom prst="rect">
                  <a:avLst/>
                </a:prstGeom>
                <a:solidFill>
                  <a:srgbClr val="CBCB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25" name="Rectangle 1719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4"/>
                  <a:ext cx="125" cy="5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26" name="Rectangle 1720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27" name="Rectangle 1721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0"/>
                </a:xfrm>
                <a:prstGeom prst="rect">
                  <a:avLst/>
                </a:prstGeom>
                <a:solidFill>
                  <a:srgbClr val="CDCD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28" name="Rectangle 1722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69"/>
                  <a:ext cx="125" cy="5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29" name="Rectangle 1723"/>
                <p:cNvSpPr>
                  <a:spLocks noChangeAspect="1" noChangeArrowheads="1"/>
                </p:cNvSpPr>
                <p:nvPr/>
              </p:nvSpPr>
              <p:spPr bwMode="auto">
                <a:xfrm>
                  <a:off x="3826" y="4174"/>
                  <a:ext cx="125" cy="0"/>
                </a:xfrm>
                <a:prstGeom prst="rect">
                  <a:avLst/>
                </a:pr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30" name="Freeform 1724"/>
                <p:cNvSpPr>
                  <a:spLocks noChangeAspect="1"/>
                </p:cNvSpPr>
                <p:nvPr/>
              </p:nvSpPr>
              <p:spPr bwMode="auto">
                <a:xfrm>
                  <a:off x="3826" y="4174"/>
                  <a:ext cx="125" cy="5"/>
                </a:xfrm>
                <a:custGeom>
                  <a:avLst/>
                  <a:gdLst>
                    <a:gd name="T0" fmla="*/ 0 w 125"/>
                    <a:gd name="T1" fmla="*/ 0 h 5"/>
                    <a:gd name="T2" fmla="*/ 125 w 125"/>
                    <a:gd name="T3" fmla="*/ 0 h 5"/>
                    <a:gd name="T4" fmla="*/ 121 w 125"/>
                    <a:gd name="T5" fmla="*/ 5 h 5"/>
                    <a:gd name="T6" fmla="*/ 0 w 125"/>
                    <a:gd name="T7" fmla="*/ 5 h 5"/>
                    <a:gd name="T8" fmla="*/ 0 w 12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5"/>
                    <a:gd name="T17" fmla="*/ 125 w 12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5">
                      <a:moveTo>
                        <a:pt x="0" y="0"/>
                      </a:moveTo>
                      <a:lnTo>
                        <a:pt x="125" y="0"/>
                      </a:lnTo>
                      <a:lnTo>
                        <a:pt x="12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731" name="Freeform 1725"/>
                <p:cNvSpPr>
                  <a:spLocks noChangeAspect="1"/>
                </p:cNvSpPr>
                <p:nvPr/>
              </p:nvSpPr>
              <p:spPr bwMode="auto">
                <a:xfrm>
                  <a:off x="3826" y="4179"/>
                  <a:ext cx="121" cy="1"/>
                </a:xfrm>
                <a:custGeom>
                  <a:avLst/>
                  <a:gdLst>
                    <a:gd name="T0" fmla="*/ 0 w 121"/>
                    <a:gd name="T1" fmla="*/ 0 h 1"/>
                    <a:gd name="T2" fmla="*/ 121 w 121"/>
                    <a:gd name="T3" fmla="*/ 0 h 1"/>
                    <a:gd name="T4" fmla="*/ 121 w 121"/>
                    <a:gd name="T5" fmla="*/ 0 h 1"/>
                    <a:gd name="T6" fmla="*/ 5 w 121"/>
                    <a:gd name="T7" fmla="*/ 0 h 1"/>
                    <a:gd name="T8" fmla="*/ 0 w 12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1"/>
                    <a:gd name="T16" fmla="*/ 0 h 1"/>
                    <a:gd name="T17" fmla="*/ 121 w 12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1" h="1">
                      <a:moveTo>
                        <a:pt x="0" y="0"/>
                      </a:moveTo>
                      <a:lnTo>
                        <a:pt x="12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732" name="Rectangle 1726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79"/>
                  <a:ext cx="116" cy="4"/>
                </a:xfrm>
                <a:prstGeom prst="rect">
                  <a:avLst/>
                </a:prstGeom>
                <a:solidFill>
                  <a:srgbClr val="D0D0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33" name="Rectangle 172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0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34" name="Rectangle 172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3"/>
                  <a:ext cx="116" cy="5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35" name="Rectangle 1729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0"/>
                </a:xfrm>
                <a:prstGeom prst="rect">
                  <a:avLst/>
                </a:pr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36" name="Rectangle 1730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88"/>
                  <a:ext cx="116" cy="5"/>
                </a:xfrm>
                <a:prstGeom prst="rect">
                  <a:avLst/>
                </a:prstGeom>
                <a:solidFill>
                  <a:srgbClr val="D3D3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37" name="Rectangle 1731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0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38" name="Rectangle 1732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3"/>
                  <a:ext cx="116" cy="5"/>
                </a:xfrm>
                <a:prstGeom prst="rect">
                  <a:avLst/>
                </a:pr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39" name="Rectangle 1733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5D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40" name="Rectangle 1734"/>
                <p:cNvSpPr>
                  <a:spLocks noChangeAspect="1" noChangeArrowheads="1"/>
                </p:cNvSpPr>
                <p:nvPr/>
              </p:nvSpPr>
              <p:spPr bwMode="auto">
                <a:xfrm>
                  <a:off x="3831" y="4198"/>
                  <a:ext cx="116" cy="0"/>
                </a:xfrm>
                <a:prstGeom prst="rect">
                  <a:avLst/>
                </a:pr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41" name="Freeform 1735"/>
                <p:cNvSpPr>
                  <a:spLocks noChangeAspect="1"/>
                </p:cNvSpPr>
                <p:nvPr/>
              </p:nvSpPr>
              <p:spPr bwMode="auto">
                <a:xfrm>
                  <a:off x="3831" y="4198"/>
                  <a:ext cx="116" cy="5"/>
                </a:xfrm>
                <a:custGeom>
                  <a:avLst/>
                  <a:gdLst>
                    <a:gd name="T0" fmla="*/ 0 w 116"/>
                    <a:gd name="T1" fmla="*/ 0 h 5"/>
                    <a:gd name="T2" fmla="*/ 116 w 116"/>
                    <a:gd name="T3" fmla="*/ 0 h 5"/>
                    <a:gd name="T4" fmla="*/ 111 w 116"/>
                    <a:gd name="T5" fmla="*/ 5 h 5"/>
                    <a:gd name="T6" fmla="*/ 0 w 116"/>
                    <a:gd name="T7" fmla="*/ 5 h 5"/>
                    <a:gd name="T8" fmla="*/ 0 w 1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6"/>
                    <a:gd name="T16" fmla="*/ 0 h 5"/>
                    <a:gd name="T17" fmla="*/ 116 w 1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6" h="5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111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742" name="Freeform 1736"/>
                <p:cNvSpPr>
                  <a:spLocks noChangeAspect="1"/>
                </p:cNvSpPr>
                <p:nvPr/>
              </p:nvSpPr>
              <p:spPr bwMode="auto">
                <a:xfrm>
                  <a:off x="3831" y="4203"/>
                  <a:ext cx="111" cy="1"/>
                </a:xfrm>
                <a:custGeom>
                  <a:avLst/>
                  <a:gdLst>
                    <a:gd name="T0" fmla="*/ 0 w 111"/>
                    <a:gd name="T1" fmla="*/ 0 h 1"/>
                    <a:gd name="T2" fmla="*/ 111 w 111"/>
                    <a:gd name="T3" fmla="*/ 0 h 1"/>
                    <a:gd name="T4" fmla="*/ 111 w 111"/>
                    <a:gd name="T5" fmla="*/ 0 h 1"/>
                    <a:gd name="T6" fmla="*/ 5 w 111"/>
                    <a:gd name="T7" fmla="*/ 0 h 1"/>
                    <a:gd name="T8" fmla="*/ 0 w 111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"/>
                    <a:gd name="T17" fmla="*/ 111 w 111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743" name="Rectangle 1737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3"/>
                  <a:ext cx="106" cy="4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10744" name="Rectangle 1738"/>
                <p:cNvSpPr>
                  <a:spLocks noChangeAspect="1" noChangeArrowheads="1"/>
                </p:cNvSpPr>
                <p:nvPr/>
              </p:nvSpPr>
              <p:spPr bwMode="auto">
                <a:xfrm>
                  <a:off x="3836" y="4207"/>
                  <a:ext cx="106" cy="0"/>
                </a:xfrm>
                <a:prstGeom prst="rect">
                  <a:avLst/>
                </a:prstGeom>
                <a:solidFill>
                  <a:srgbClr val="D8D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 altLang="ru-RU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10529" name="Rectangle 1739"/>
              <p:cNvSpPr>
                <a:spLocks noChangeAspect="1" noChangeArrowheads="1"/>
              </p:cNvSpPr>
              <p:nvPr/>
            </p:nvSpPr>
            <p:spPr bwMode="auto">
              <a:xfrm>
                <a:off x="3836" y="4217"/>
                <a:ext cx="106" cy="5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0530" name="Freeform 1740"/>
              <p:cNvSpPr>
                <a:spLocks noChangeAspect="1"/>
              </p:cNvSpPr>
              <p:nvPr/>
            </p:nvSpPr>
            <p:spPr bwMode="auto">
              <a:xfrm>
                <a:off x="3836" y="4227"/>
                <a:ext cx="101" cy="1"/>
              </a:xfrm>
              <a:custGeom>
                <a:avLst/>
                <a:gdLst>
                  <a:gd name="T0" fmla="*/ 0 w 101"/>
                  <a:gd name="T1" fmla="*/ 0 h 1"/>
                  <a:gd name="T2" fmla="*/ 101 w 101"/>
                  <a:gd name="T3" fmla="*/ 0 h 1"/>
                  <a:gd name="T4" fmla="*/ 101 w 101"/>
                  <a:gd name="T5" fmla="*/ 0 h 1"/>
                  <a:gd name="T6" fmla="*/ 5 w 101"/>
                  <a:gd name="T7" fmla="*/ 0 h 1"/>
                  <a:gd name="T8" fmla="*/ 0 w 10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"/>
                  <a:gd name="T17" fmla="*/ 101 w 10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">
                    <a:moveTo>
                      <a:pt x="0" y="0"/>
                    </a:moveTo>
                    <a:lnTo>
                      <a:pt x="10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31" name="Rectangle 1741"/>
              <p:cNvSpPr>
                <a:spLocks noChangeAspect="1" noChangeArrowheads="1"/>
              </p:cNvSpPr>
              <p:nvPr/>
            </p:nvSpPr>
            <p:spPr bwMode="auto">
              <a:xfrm>
                <a:off x="3841" y="4227"/>
                <a:ext cx="96" cy="4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0532" name="Rectangle 1742"/>
              <p:cNvSpPr>
                <a:spLocks noChangeAspect="1" noChangeArrowheads="1"/>
              </p:cNvSpPr>
              <p:nvPr/>
            </p:nvSpPr>
            <p:spPr bwMode="auto">
              <a:xfrm>
                <a:off x="3841" y="4241"/>
                <a:ext cx="96" cy="5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0533" name="Freeform 1743"/>
              <p:cNvSpPr>
                <a:spLocks noChangeAspect="1"/>
              </p:cNvSpPr>
              <p:nvPr/>
            </p:nvSpPr>
            <p:spPr bwMode="auto">
              <a:xfrm>
                <a:off x="3841" y="4246"/>
                <a:ext cx="96" cy="5"/>
              </a:xfrm>
              <a:custGeom>
                <a:avLst/>
                <a:gdLst>
                  <a:gd name="T0" fmla="*/ 0 w 96"/>
                  <a:gd name="T1" fmla="*/ 0 h 5"/>
                  <a:gd name="T2" fmla="*/ 96 w 96"/>
                  <a:gd name="T3" fmla="*/ 0 h 5"/>
                  <a:gd name="T4" fmla="*/ 91 w 96"/>
                  <a:gd name="T5" fmla="*/ 5 h 5"/>
                  <a:gd name="T6" fmla="*/ 0 w 96"/>
                  <a:gd name="T7" fmla="*/ 5 h 5"/>
                  <a:gd name="T8" fmla="*/ 0 w 9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5"/>
                  <a:gd name="T17" fmla="*/ 96 w 9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5">
                    <a:moveTo>
                      <a:pt x="0" y="0"/>
                    </a:moveTo>
                    <a:lnTo>
                      <a:pt x="96" y="0"/>
                    </a:lnTo>
                    <a:lnTo>
                      <a:pt x="9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34" name="Freeform 1744"/>
              <p:cNvSpPr>
                <a:spLocks noChangeAspect="1"/>
              </p:cNvSpPr>
              <p:nvPr/>
            </p:nvSpPr>
            <p:spPr bwMode="auto">
              <a:xfrm>
                <a:off x="3841" y="4251"/>
                <a:ext cx="91" cy="1"/>
              </a:xfrm>
              <a:custGeom>
                <a:avLst/>
                <a:gdLst>
                  <a:gd name="T0" fmla="*/ 0 w 91"/>
                  <a:gd name="T1" fmla="*/ 0 h 1"/>
                  <a:gd name="T2" fmla="*/ 91 w 91"/>
                  <a:gd name="T3" fmla="*/ 0 h 1"/>
                  <a:gd name="T4" fmla="*/ 91 w 91"/>
                  <a:gd name="T5" fmla="*/ 0 h 1"/>
                  <a:gd name="T6" fmla="*/ 5 w 91"/>
                  <a:gd name="T7" fmla="*/ 0 h 1"/>
                  <a:gd name="T8" fmla="*/ 0 w 9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1"/>
                  <a:gd name="T17" fmla="*/ 91 w 9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1">
                    <a:moveTo>
                      <a:pt x="0" y="0"/>
                    </a:moveTo>
                    <a:lnTo>
                      <a:pt x="9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35" name="Rectangle 1745"/>
              <p:cNvSpPr>
                <a:spLocks noChangeAspect="1" noChangeArrowheads="1"/>
              </p:cNvSpPr>
              <p:nvPr/>
            </p:nvSpPr>
            <p:spPr bwMode="auto">
              <a:xfrm>
                <a:off x="3846" y="4251"/>
                <a:ext cx="86" cy="4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0536" name="Rectangle 1746"/>
              <p:cNvSpPr>
                <a:spLocks noChangeAspect="1" noChangeArrowheads="1"/>
              </p:cNvSpPr>
              <p:nvPr/>
            </p:nvSpPr>
            <p:spPr bwMode="auto">
              <a:xfrm>
                <a:off x="3846" y="4265"/>
                <a:ext cx="86" cy="5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0537" name="Freeform 1747"/>
              <p:cNvSpPr>
                <a:spLocks noChangeAspect="1"/>
              </p:cNvSpPr>
              <p:nvPr/>
            </p:nvSpPr>
            <p:spPr bwMode="auto">
              <a:xfrm>
                <a:off x="3846" y="4270"/>
                <a:ext cx="86" cy="5"/>
              </a:xfrm>
              <a:custGeom>
                <a:avLst/>
                <a:gdLst>
                  <a:gd name="T0" fmla="*/ 0 w 86"/>
                  <a:gd name="T1" fmla="*/ 0 h 5"/>
                  <a:gd name="T2" fmla="*/ 86 w 86"/>
                  <a:gd name="T3" fmla="*/ 0 h 5"/>
                  <a:gd name="T4" fmla="*/ 81 w 86"/>
                  <a:gd name="T5" fmla="*/ 5 h 5"/>
                  <a:gd name="T6" fmla="*/ 0 w 86"/>
                  <a:gd name="T7" fmla="*/ 5 h 5"/>
                  <a:gd name="T8" fmla="*/ 0 w 8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5"/>
                  <a:gd name="T17" fmla="*/ 86 w 8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5">
                    <a:moveTo>
                      <a:pt x="0" y="0"/>
                    </a:moveTo>
                    <a:lnTo>
                      <a:pt x="86" y="0"/>
                    </a:lnTo>
                    <a:lnTo>
                      <a:pt x="8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38" name="Freeform 1748"/>
              <p:cNvSpPr>
                <a:spLocks noChangeAspect="1"/>
              </p:cNvSpPr>
              <p:nvPr/>
            </p:nvSpPr>
            <p:spPr bwMode="auto">
              <a:xfrm>
                <a:off x="3846" y="4275"/>
                <a:ext cx="81" cy="4"/>
              </a:xfrm>
              <a:custGeom>
                <a:avLst/>
                <a:gdLst>
                  <a:gd name="T0" fmla="*/ 0 w 81"/>
                  <a:gd name="T1" fmla="*/ 0 h 4"/>
                  <a:gd name="T2" fmla="*/ 81 w 81"/>
                  <a:gd name="T3" fmla="*/ 0 h 4"/>
                  <a:gd name="T4" fmla="*/ 81 w 81"/>
                  <a:gd name="T5" fmla="*/ 4 h 4"/>
                  <a:gd name="T6" fmla="*/ 4 w 81"/>
                  <a:gd name="T7" fmla="*/ 4 h 4"/>
                  <a:gd name="T8" fmla="*/ 0 w 8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"/>
                  <a:gd name="T17" fmla="*/ 81 w 8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">
                    <a:moveTo>
                      <a:pt x="0" y="0"/>
                    </a:moveTo>
                    <a:lnTo>
                      <a:pt x="81" y="0"/>
                    </a:lnTo>
                    <a:lnTo>
                      <a:pt x="81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39" name="Rectangle 1749"/>
              <p:cNvSpPr>
                <a:spLocks noChangeAspect="1" noChangeArrowheads="1"/>
              </p:cNvSpPr>
              <p:nvPr/>
            </p:nvSpPr>
            <p:spPr bwMode="auto">
              <a:xfrm>
                <a:off x="3850" y="4289"/>
                <a:ext cx="77" cy="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0540" name="Freeform 1750"/>
              <p:cNvSpPr>
                <a:spLocks noChangeAspect="1"/>
              </p:cNvSpPr>
              <p:nvPr/>
            </p:nvSpPr>
            <p:spPr bwMode="auto">
              <a:xfrm>
                <a:off x="3850" y="4294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77 w 77"/>
                  <a:gd name="T3" fmla="*/ 0 h 5"/>
                  <a:gd name="T4" fmla="*/ 73 w 77"/>
                  <a:gd name="T5" fmla="*/ 5 h 5"/>
                  <a:gd name="T6" fmla="*/ 0 w 77"/>
                  <a:gd name="T7" fmla="*/ 5 h 5"/>
                  <a:gd name="T8" fmla="*/ 0 w 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5"/>
                  <a:gd name="T17" fmla="*/ 77 w 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5">
                    <a:moveTo>
                      <a:pt x="0" y="0"/>
                    </a:moveTo>
                    <a:lnTo>
                      <a:pt x="77" y="0"/>
                    </a:lnTo>
                    <a:lnTo>
                      <a:pt x="7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41" name="Freeform 1751"/>
              <p:cNvSpPr>
                <a:spLocks noChangeAspect="1"/>
              </p:cNvSpPr>
              <p:nvPr/>
            </p:nvSpPr>
            <p:spPr bwMode="auto">
              <a:xfrm>
                <a:off x="3850" y="4299"/>
                <a:ext cx="73" cy="4"/>
              </a:xfrm>
              <a:custGeom>
                <a:avLst/>
                <a:gdLst>
                  <a:gd name="T0" fmla="*/ 0 w 73"/>
                  <a:gd name="T1" fmla="*/ 0 h 4"/>
                  <a:gd name="T2" fmla="*/ 73 w 73"/>
                  <a:gd name="T3" fmla="*/ 0 h 4"/>
                  <a:gd name="T4" fmla="*/ 73 w 73"/>
                  <a:gd name="T5" fmla="*/ 4 h 4"/>
                  <a:gd name="T6" fmla="*/ 5 w 73"/>
                  <a:gd name="T7" fmla="*/ 4 h 4"/>
                  <a:gd name="T8" fmla="*/ 0 w 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"/>
                  <a:gd name="T17" fmla="*/ 73 w 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">
                    <a:moveTo>
                      <a:pt x="0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42" name="Rectangle 1752"/>
              <p:cNvSpPr>
                <a:spLocks noChangeAspect="1" noChangeArrowheads="1"/>
              </p:cNvSpPr>
              <p:nvPr/>
            </p:nvSpPr>
            <p:spPr bwMode="auto">
              <a:xfrm>
                <a:off x="3855" y="4313"/>
                <a:ext cx="6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altLang="ru-RU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0543" name="Freeform 1753"/>
              <p:cNvSpPr>
                <a:spLocks noChangeAspect="1"/>
              </p:cNvSpPr>
              <p:nvPr/>
            </p:nvSpPr>
            <p:spPr bwMode="auto">
              <a:xfrm>
                <a:off x="3855" y="4318"/>
                <a:ext cx="68" cy="1"/>
              </a:xfrm>
              <a:custGeom>
                <a:avLst/>
                <a:gdLst>
                  <a:gd name="T0" fmla="*/ 0 w 68"/>
                  <a:gd name="T1" fmla="*/ 0 h 1"/>
                  <a:gd name="T2" fmla="*/ 68 w 68"/>
                  <a:gd name="T3" fmla="*/ 0 h 1"/>
                  <a:gd name="T4" fmla="*/ 63 w 68"/>
                  <a:gd name="T5" fmla="*/ 0 h 1"/>
                  <a:gd name="T6" fmla="*/ 0 w 68"/>
                  <a:gd name="T7" fmla="*/ 0 h 1"/>
                  <a:gd name="T8" fmla="*/ 0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1"/>
                  <a:gd name="T17" fmla="*/ 68 w 68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1">
                    <a:moveTo>
                      <a:pt x="0" y="0"/>
                    </a:moveTo>
                    <a:lnTo>
                      <a:pt x="68" y="0"/>
                    </a:lnTo>
                    <a:lnTo>
                      <a:pt x="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44" name="Freeform 1754"/>
              <p:cNvSpPr>
                <a:spLocks noChangeAspect="1"/>
              </p:cNvSpPr>
              <p:nvPr/>
            </p:nvSpPr>
            <p:spPr bwMode="auto">
              <a:xfrm>
                <a:off x="3855" y="4323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63 w 63"/>
                  <a:gd name="T3" fmla="*/ 0 h 4"/>
                  <a:gd name="T4" fmla="*/ 63 w 63"/>
                  <a:gd name="T5" fmla="*/ 4 h 4"/>
                  <a:gd name="T6" fmla="*/ 5 w 63"/>
                  <a:gd name="T7" fmla="*/ 4 h 4"/>
                  <a:gd name="T8" fmla="*/ 0 w 6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"/>
                  <a:gd name="T17" fmla="*/ 63 w 6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">
                    <a:moveTo>
                      <a:pt x="0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0252" name="Freeform 1755"/>
            <p:cNvSpPr>
              <a:spLocks noChangeAspect="1"/>
            </p:cNvSpPr>
            <p:nvPr/>
          </p:nvSpPr>
          <p:spPr bwMode="auto">
            <a:xfrm>
              <a:off x="3750" y="3771"/>
              <a:ext cx="283" cy="561"/>
            </a:xfrm>
            <a:custGeom>
              <a:avLst/>
              <a:gdLst>
                <a:gd name="T0" fmla="*/ 0 w 283"/>
                <a:gd name="T1" fmla="*/ 0 h 561"/>
                <a:gd name="T2" fmla="*/ 283 w 283"/>
                <a:gd name="T3" fmla="*/ 0 h 561"/>
                <a:gd name="T4" fmla="*/ 168 w 283"/>
                <a:gd name="T5" fmla="*/ 561 h 561"/>
                <a:gd name="T6" fmla="*/ 110 w 283"/>
                <a:gd name="T7" fmla="*/ 561 h 561"/>
                <a:gd name="T8" fmla="*/ 0 w 28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61"/>
                <a:gd name="T17" fmla="*/ 283 w 28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61">
                  <a:moveTo>
                    <a:pt x="0" y="0"/>
                  </a:moveTo>
                  <a:lnTo>
                    <a:pt x="283" y="0"/>
                  </a:lnTo>
                  <a:lnTo>
                    <a:pt x="168" y="561"/>
                  </a:lnTo>
                  <a:lnTo>
                    <a:pt x="110" y="56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00FF"/>
                </a:gs>
                <a:gs pos="100000">
                  <a:srgbClr val="99CCFF"/>
                </a:gs>
              </a:gsLst>
              <a:lin ang="5400000" scaled="1"/>
            </a:gradFill>
            <a:ln w="0">
              <a:solidFill>
                <a:srgbClr val="3333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253" name="Line 1756"/>
            <p:cNvSpPr>
              <a:spLocks noChangeAspect="1" noChangeShapeType="1"/>
            </p:cNvSpPr>
            <p:nvPr/>
          </p:nvSpPr>
          <p:spPr bwMode="auto">
            <a:xfrm>
              <a:off x="2756" y="1731"/>
              <a:ext cx="1" cy="1"/>
            </a:xfrm>
            <a:prstGeom prst="line">
              <a:avLst/>
            </a:prstGeom>
            <a:noFill/>
            <a:ln w="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54" name="Freeform 1757"/>
            <p:cNvSpPr>
              <a:spLocks noChangeAspect="1"/>
            </p:cNvSpPr>
            <p:nvPr/>
          </p:nvSpPr>
          <p:spPr bwMode="auto">
            <a:xfrm>
              <a:off x="4623" y="1539"/>
              <a:ext cx="1268" cy="1123"/>
            </a:xfrm>
            <a:custGeom>
              <a:avLst/>
              <a:gdLst>
                <a:gd name="T0" fmla="*/ 1268 w 1268"/>
                <a:gd name="T1" fmla="*/ 1123 h 1123"/>
                <a:gd name="T2" fmla="*/ 1268 w 1268"/>
                <a:gd name="T3" fmla="*/ 1075 h 1123"/>
                <a:gd name="T4" fmla="*/ 1263 w 1268"/>
                <a:gd name="T5" fmla="*/ 1032 h 1123"/>
                <a:gd name="T6" fmla="*/ 1258 w 1268"/>
                <a:gd name="T7" fmla="*/ 984 h 1123"/>
                <a:gd name="T8" fmla="*/ 1244 w 1268"/>
                <a:gd name="T9" fmla="*/ 936 h 1123"/>
                <a:gd name="T10" fmla="*/ 1234 w 1268"/>
                <a:gd name="T11" fmla="*/ 893 h 1123"/>
                <a:gd name="T12" fmla="*/ 1215 w 1268"/>
                <a:gd name="T13" fmla="*/ 850 h 1123"/>
                <a:gd name="T14" fmla="*/ 1196 w 1268"/>
                <a:gd name="T15" fmla="*/ 802 h 1123"/>
                <a:gd name="T16" fmla="*/ 1177 w 1268"/>
                <a:gd name="T17" fmla="*/ 758 h 1123"/>
                <a:gd name="T18" fmla="*/ 1153 w 1268"/>
                <a:gd name="T19" fmla="*/ 715 h 1123"/>
                <a:gd name="T20" fmla="*/ 1124 w 1268"/>
                <a:gd name="T21" fmla="*/ 677 h 1123"/>
                <a:gd name="T22" fmla="*/ 1095 w 1268"/>
                <a:gd name="T23" fmla="*/ 634 h 1123"/>
                <a:gd name="T24" fmla="*/ 1061 w 1268"/>
                <a:gd name="T25" fmla="*/ 595 h 1123"/>
                <a:gd name="T26" fmla="*/ 994 w 1268"/>
                <a:gd name="T27" fmla="*/ 514 h 1123"/>
                <a:gd name="T28" fmla="*/ 913 w 1268"/>
                <a:gd name="T29" fmla="*/ 442 h 1123"/>
                <a:gd name="T30" fmla="*/ 826 w 1268"/>
                <a:gd name="T31" fmla="*/ 370 h 1123"/>
                <a:gd name="T32" fmla="*/ 730 w 1268"/>
                <a:gd name="T33" fmla="*/ 303 h 1123"/>
                <a:gd name="T34" fmla="*/ 624 w 1268"/>
                <a:gd name="T35" fmla="*/ 240 h 1123"/>
                <a:gd name="T36" fmla="*/ 514 w 1268"/>
                <a:gd name="T37" fmla="*/ 183 h 1123"/>
                <a:gd name="T38" fmla="*/ 399 w 1268"/>
                <a:gd name="T39" fmla="*/ 125 h 1123"/>
                <a:gd name="T40" fmla="*/ 274 w 1268"/>
                <a:gd name="T41" fmla="*/ 82 h 1123"/>
                <a:gd name="T42" fmla="*/ 144 w 1268"/>
                <a:gd name="T43" fmla="*/ 39 h 1123"/>
                <a:gd name="T44" fmla="*/ 10 w 1268"/>
                <a:gd name="T45" fmla="*/ 0 h 1123"/>
                <a:gd name="T46" fmla="*/ 0 w 1268"/>
                <a:gd name="T47" fmla="*/ 43 h 1123"/>
                <a:gd name="T48" fmla="*/ 130 w 1268"/>
                <a:gd name="T49" fmla="*/ 77 h 1123"/>
                <a:gd name="T50" fmla="*/ 260 w 1268"/>
                <a:gd name="T51" fmla="*/ 115 h 1123"/>
                <a:gd name="T52" fmla="*/ 380 w 1268"/>
                <a:gd name="T53" fmla="*/ 163 h 1123"/>
                <a:gd name="T54" fmla="*/ 495 w 1268"/>
                <a:gd name="T55" fmla="*/ 216 h 1123"/>
                <a:gd name="T56" fmla="*/ 605 w 1268"/>
                <a:gd name="T57" fmla="*/ 274 h 1123"/>
                <a:gd name="T58" fmla="*/ 706 w 1268"/>
                <a:gd name="T59" fmla="*/ 336 h 1123"/>
                <a:gd name="T60" fmla="*/ 802 w 1268"/>
                <a:gd name="T61" fmla="*/ 399 h 1123"/>
                <a:gd name="T62" fmla="*/ 889 w 1268"/>
                <a:gd name="T63" fmla="*/ 470 h 1123"/>
                <a:gd name="T64" fmla="*/ 965 w 1268"/>
                <a:gd name="T65" fmla="*/ 542 h 1123"/>
                <a:gd name="T66" fmla="*/ 1033 w 1268"/>
                <a:gd name="T67" fmla="*/ 619 h 1123"/>
                <a:gd name="T68" fmla="*/ 1061 w 1268"/>
                <a:gd name="T69" fmla="*/ 658 h 1123"/>
                <a:gd name="T70" fmla="*/ 1090 w 1268"/>
                <a:gd name="T71" fmla="*/ 696 h 1123"/>
                <a:gd name="T72" fmla="*/ 1119 w 1268"/>
                <a:gd name="T73" fmla="*/ 739 h 1123"/>
                <a:gd name="T74" fmla="*/ 1138 w 1268"/>
                <a:gd name="T75" fmla="*/ 778 h 1123"/>
                <a:gd name="T76" fmla="*/ 1162 w 1268"/>
                <a:gd name="T77" fmla="*/ 821 h 1123"/>
                <a:gd name="T78" fmla="*/ 1177 w 1268"/>
                <a:gd name="T79" fmla="*/ 864 h 1123"/>
                <a:gd name="T80" fmla="*/ 1196 w 1268"/>
                <a:gd name="T81" fmla="*/ 907 h 1123"/>
                <a:gd name="T82" fmla="*/ 1205 w 1268"/>
                <a:gd name="T83" fmla="*/ 950 h 1123"/>
                <a:gd name="T84" fmla="*/ 1215 w 1268"/>
                <a:gd name="T85" fmla="*/ 994 h 1123"/>
                <a:gd name="T86" fmla="*/ 1225 w 1268"/>
                <a:gd name="T87" fmla="*/ 1037 h 1123"/>
                <a:gd name="T88" fmla="*/ 1229 w 1268"/>
                <a:gd name="T89" fmla="*/ 1080 h 1123"/>
                <a:gd name="T90" fmla="*/ 1229 w 1268"/>
                <a:gd name="T91" fmla="*/ 1123 h 1123"/>
                <a:gd name="T92" fmla="*/ 1268 w 1268"/>
                <a:gd name="T93" fmla="*/ 1123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8"/>
                <a:gd name="T142" fmla="*/ 0 h 1123"/>
                <a:gd name="T143" fmla="*/ 1268 w 1268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8" h="1123">
                  <a:moveTo>
                    <a:pt x="1268" y="1123"/>
                  </a:moveTo>
                  <a:lnTo>
                    <a:pt x="1268" y="1075"/>
                  </a:lnTo>
                  <a:lnTo>
                    <a:pt x="1263" y="1032"/>
                  </a:lnTo>
                  <a:lnTo>
                    <a:pt x="1258" y="984"/>
                  </a:lnTo>
                  <a:lnTo>
                    <a:pt x="1244" y="936"/>
                  </a:lnTo>
                  <a:lnTo>
                    <a:pt x="1234" y="893"/>
                  </a:lnTo>
                  <a:lnTo>
                    <a:pt x="1215" y="850"/>
                  </a:lnTo>
                  <a:lnTo>
                    <a:pt x="1196" y="802"/>
                  </a:lnTo>
                  <a:lnTo>
                    <a:pt x="1177" y="758"/>
                  </a:lnTo>
                  <a:lnTo>
                    <a:pt x="1153" y="715"/>
                  </a:lnTo>
                  <a:lnTo>
                    <a:pt x="1124" y="677"/>
                  </a:lnTo>
                  <a:lnTo>
                    <a:pt x="1095" y="634"/>
                  </a:lnTo>
                  <a:lnTo>
                    <a:pt x="1061" y="595"/>
                  </a:lnTo>
                  <a:lnTo>
                    <a:pt x="994" y="514"/>
                  </a:lnTo>
                  <a:lnTo>
                    <a:pt x="913" y="442"/>
                  </a:lnTo>
                  <a:lnTo>
                    <a:pt x="826" y="370"/>
                  </a:lnTo>
                  <a:lnTo>
                    <a:pt x="730" y="303"/>
                  </a:lnTo>
                  <a:lnTo>
                    <a:pt x="624" y="240"/>
                  </a:lnTo>
                  <a:lnTo>
                    <a:pt x="514" y="183"/>
                  </a:lnTo>
                  <a:lnTo>
                    <a:pt x="399" y="125"/>
                  </a:lnTo>
                  <a:lnTo>
                    <a:pt x="274" y="82"/>
                  </a:lnTo>
                  <a:lnTo>
                    <a:pt x="144" y="39"/>
                  </a:lnTo>
                  <a:lnTo>
                    <a:pt x="10" y="0"/>
                  </a:lnTo>
                  <a:lnTo>
                    <a:pt x="0" y="43"/>
                  </a:lnTo>
                  <a:lnTo>
                    <a:pt x="130" y="77"/>
                  </a:lnTo>
                  <a:lnTo>
                    <a:pt x="260" y="115"/>
                  </a:lnTo>
                  <a:lnTo>
                    <a:pt x="380" y="163"/>
                  </a:lnTo>
                  <a:lnTo>
                    <a:pt x="495" y="216"/>
                  </a:lnTo>
                  <a:lnTo>
                    <a:pt x="605" y="274"/>
                  </a:lnTo>
                  <a:lnTo>
                    <a:pt x="706" y="336"/>
                  </a:lnTo>
                  <a:lnTo>
                    <a:pt x="802" y="399"/>
                  </a:lnTo>
                  <a:lnTo>
                    <a:pt x="889" y="470"/>
                  </a:lnTo>
                  <a:lnTo>
                    <a:pt x="965" y="542"/>
                  </a:lnTo>
                  <a:lnTo>
                    <a:pt x="1033" y="619"/>
                  </a:lnTo>
                  <a:lnTo>
                    <a:pt x="1061" y="658"/>
                  </a:lnTo>
                  <a:lnTo>
                    <a:pt x="1090" y="696"/>
                  </a:lnTo>
                  <a:lnTo>
                    <a:pt x="1119" y="739"/>
                  </a:lnTo>
                  <a:lnTo>
                    <a:pt x="1138" y="778"/>
                  </a:lnTo>
                  <a:lnTo>
                    <a:pt x="1162" y="821"/>
                  </a:lnTo>
                  <a:lnTo>
                    <a:pt x="1177" y="864"/>
                  </a:lnTo>
                  <a:lnTo>
                    <a:pt x="1196" y="907"/>
                  </a:lnTo>
                  <a:lnTo>
                    <a:pt x="1205" y="950"/>
                  </a:lnTo>
                  <a:lnTo>
                    <a:pt x="1215" y="994"/>
                  </a:lnTo>
                  <a:lnTo>
                    <a:pt x="1225" y="1037"/>
                  </a:lnTo>
                  <a:lnTo>
                    <a:pt x="1229" y="1080"/>
                  </a:lnTo>
                  <a:lnTo>
                    <a:pt x="1229" y="1123"/>
                  </a:lnTo>
                  <a:lnTo>
                    <a:pt x="1268" y="112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255" name="Freeform 1758"/>
            <p:cNvSpPr>
              <a:spLocks noChangeAspect="1"/>
            </p:cNvSpPr>
            <p:nvPr/>
          </p:nvSpPr>
          <p:spPr bwMode="auto">
            <a:xfrm>
              <a:off x="4311" y="2662"/>
              <a:ext cx="1580" cy="1147"/>
            </a:xfrm>
            <a:custGeom>
              <a:avLst/>
              <a:gdLst>
                <a:gd name="T0" fmla="*/ 5 w 1580"/>
                <a:gd name="T1" fmla="*/ 1147 h 1147"/>
                <a:gd name="T2" fmla="*/ 173 w 1580"/>
                <a:gd name="T3" fmla="*/ 1123 h 1147"/>
                <a:gd name="T4" fmla="*/ 332 w 1580"/>
                <a:gd name="T5" fmla="*/ 1090 h 1147"/>
                <a:gd name="T6" fmla="*/ 485 w 1580"/>
                <a:gd name="T7" fmla="*/ 1046 h 1147"/>
                <a:gd name="T8" fmla="*/ 629 w 1580"/>
                <a:gd name="T9" fmla="*/ 998 h 1147"/>
                <a:gd name="T10" fmla="*/ 768 w 1580"/>
                <a:gd name="T11" fmla="*/ 946 h 1147"/>
                <a:gd name="T12" fmla="*/ 898 w 1580"/>
                <a:gd name="T13" fmla="*/ 883 h 1147"/>
                <a:gd name="T14" fmla="*/ 960 w 1580"/>
                <a:gd name="T15" fmla="*/ 850 h 1147"/>
                <a:gd name="T16" fmla="*/ 1018 w 1580"/>
                <a:gd name="T17" fmla="*/ 816 h 1147"/>
                <a:gd name="T18" fmla="*/ 1076 w 1580"/>
                <a:gd name="T19" fmla="*/ 782 h 1147"/>
                <a:gd name="T20" fmla="*/ 1129 w 1580"/>
                <a:gd name="T21" fmla="*/ 744 h 1147"/>
                <a:gd name="T22" fmla="*/ 1181 w 1580"/>
                <a:gd name="T23" fmla="*/ 706 h 1147"/>
                <a:gd name="T24" fmla="*/ 1229 w 1580"/>
                <a:gd name="T25" fmla="*/ 667 h 1147"/>
                <a:gd name="T26" fmla="*/ 1273 w 1580"/>
                <a:gd name="T27" fmla="*/ 629 h 1147"/>
                <a:gd name="T28" fmla="*/ 1316 w 1580"/>
                <a:gd name="T29" fmla="*/ 586 h 1147"/>
                <a:gd name="T30" fmla="*/ 1359 w 1580"/>
                <a:gd name="T31" fmla="*/ 542 h 1147"/>
                <a:gd name="T32" fmla="*/ 1397 w 1580"/>
                <a:gd name="T33" fmla="*/ 499 h 1147"/>
                <a:gd name="T34" fmla="*/ 1431 w 1580"/>
                <a:gd name="T35" fmla="*/ 451 h 1147"/>
                <a:gd name="T36" fmla="*/ 1460 w 1580"/>
                <a:gd name="T37" fmla="*/ 403 h 1147"/>
                <a:gd name="T38" fmla="*/ 1489 w 1580"/>
                <a:gd name="T39" fmla="*/ 355 h 1147"/>
                <a:gd name="T40" fmla="*/ 1513 w 1580"/>
                <a:gd name="T41" fmla="*/ 307 h 1147"/>
                <a:gd name="T42" fmla="*/ 1532 w 1580"/>
                <a:gd name="T43" fmla="*/ 259 h 1147"/>
                <a:gd name="T44" fmla="*/ 1551 w 1580"/>
                <a:gd name="T45" fmla="*/ 211 h 1147"/>
                <a:gd name="T46" fmla="*/ 1565 w 1580"/>
                <a:gd name="T47" fmla="*/ 159 h 1147"/>
                <a:gd name="T48" fmla="*/ 1575 w 1580"/>
                <a:gd name="T49" fmla="*/ 106 h 1147"/>
                <a:gd name="T50" fmla="*/ 1580 w 1580"/>
                <a:gd name="T51" fmla="*/ 53 h 1147"/>
                <a:gd name="T52" fmla="*/ 1580 w 1580"/>
                <a:gd name="T53" fmla="*/ 0 h 1147"/>
                <a:gd name="T54" fmla="*/ 1541 w 1580"/>
                <a:gd name="T55" fmla="*/ 0 h 1147"/>
                <a:gd name="T56" fmla="*/ 1541 w 1580"/>
                <a:gd name="T57" fmla="*/ 48 h 1147"/>
                <a:gd name="T58" fmla="*/ 1537 w 1580"/>
                <a:gd name="T59" fmla="*/ 101 h 1147"/>
                <a:gd name="T60" fmla="*/ 1527 w 1580"/>
                <a:gd name="T61" fmla="*/ 149 h 1147"/>
                <a:gd name="T62" fmla="*/ 1513 w 1580"/>
                <a:gd name="T63" fmla="*/ 197 h 1147"/>
                <a:gd name="T64" fmla="*/ 1498 w 1580"/>
                <a:gd name="T65" fmla="*/ 245 h 1147"/>
                <a:gd name="T66" fmla="*/ 1474 w 1580"/>
                <a:gd name="T67" fmla="*/ 293 h 1147"/>
                <a:gd name="T68" fmla="*/ 1455 w 1580"/>
                <a:gd name="T69" fmla="*/ 341 h 1147"/>
                <a:gd name="T70" fmla="*/ 1426 w 1580"/>
                <a:gd name="T71" fmla="*/ 384 h 1147"/>
                <a:gd name="T72" fmla="*/ 1397 w 1580"/>
                <a:gd name="T73" fmla="*/ 427 h 1147"/>
                <a:gd name="T74" fmla="*/ 1364 w 1580"/>
                <a:gd name="T75" fmla="*/ 470 h 1147"/>
                <a:gd name="T76" fmla="*/ 1330 w 1580"/>
                <a:gd name="T77" fmla="*/ 514 h 1147"/>
                <a:gd name="T78" fmla="*/ 1292 w 1580"/>
                <a:gd name="T79" fmla="*/ 557 h 1147"/>
                <a:gd name="T80" fmla="*/ 1249 w 1580"/>
                <a:gd name="T81" fmla="*/ 595 h 1147"/>
                <a:gd name="T82" fmla="*/ 1205 w 1580"/>
                <a:gd name="T83" fmla="*/ 638 h 1147"/>
                <a:gd name="T84" fmla="*/ 1157 w 1580"/>
                <a:gd name="T85" fmla="*/ 677 h 1147"/>
                <a:gd name="T86" fmla="*/ 1105 w 1580"/>
                <a:gd name="T87" fmla="*/ 715 h 1147"/>
                <a:gd name="T88" fmla="*/ 1052 w 1580"/>
                <a:gd name="T89" fmla="*/ 749 h 1147"/>
                <a:gd name="T90" fmla="*/ 999 w 1580"/>
                <a:gd name="T91" fmla="*/ 782 h 1147"/>
                <a:gd name="T92" fmla="*/ 941 w 1580"/>
                <a:gd name="T93" fmla="*/ 816 h 1147"/>
                <a:gd name="T94" fmla="*/ 879 w 1580"/>
                <a:gd name="T95" fmla="*/ 850 h 1147"/>
                <a:gd name="T96" fmla="*/ 754 w 1580"/>
                <a:gd name="T97" fmla="*/ 907 h 1147"/>
                <a:gd name="T98" fmla="*/ 615 w 1580"/>
                <a:gd name="T99" fmla="*/ 960 h 1147"/>
                <a:gd name="T100" fmla="*/ 471 w 1580"/>
                <a:gd name="T101" fmla="*/ 1008 h 1147"/>
                <a:gd name="T102" fmla="*/ 322 w 1580"/>
                <a:gd name="T103" fmla="*/ 1051 h 1147"/>
                <a:gd name="T104" fmla="*/ 164 w 1580"/>
                <a:gd name="T105" fmla="*/ 1080 h 1147"/>
                <a:gd name="T106" fmla="*/ 0 w 1580"/>
                <a:gd name="T107" fmla="*/ 1109 h 1147"/>
                <a:gd name="T108" fmla="*/ 5 w 1580"/>
                <a:gd name="T109" fmla="*/ 1147 h 11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80"/>
                <a:gd name="T166" fmla="*/ 0 h 1147"/>
                <a:gd name="T167" fmla="*/ 1580 w 1580"/>
                <a:gd name="T168" fmla="*/ 1147 h 11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80" h="1147">
                  <a:moveTo>
                    <a:pt x="5" y="1147"/>
                  </a:moveTo>
                  <a:lnTo>
                    <a:pt x="173" y="1123"/>
                  </a:lnTo>
                  <a:lnTo>
                    <a:pt x="332" y="1090"/>
                  </a:lnTo>
                  <a:lnTo>
                    <a:pt x="485" y="1046"/>
                  </a:lnTo>
                  <a:lnTo>
                    <a:pt x="629" y="998"/>
                  </a:lnTo>
                  <a:lnTo>
                    <a:pt x="768" y="946"/>
                  </a:lnTo>
                  <a:lnTo>
                    <a:pt x="898" y="883"/>
                  </a:lnTo>
                  <a:lnTo>
                    <a:pt x="960" y="850"/>
                  </a:lnTo>
                  <a:lnTo>
                    <a:pt x="1018" y="816"/>
                  </a:lnTo>
                  <a:lnTo>
                    <a:pt x="1076" y="782"/>
                  </a:lnTo>
                  <a:lnTo>
                    <a:pt x="1129" y="744"/>
                  </a:lnTo>
                  <a:lnTo>
                    <a:pt x="1181" y="706"/>
                  </a:lnTo>
                  <a:lnTo>
                    <a:pt x="1229" y="667"/>
                  </a:lnTo>
                  <a:lnTo>
                    <a:pt x="1273" y="629"/>
                  </a:lnTo>
                  <a:lnTo>
                    <a:pt x="1316" y="586"/>
                  </a:lnTo>
                  <a:lnTo>
                    <a:pt x="1359" y="542"/>
                  </a:lnTo>
                  <a:lnTo>
                    <a:pt x="1397" y="499"/>
                  </a:lnTo>
                  <a:lnTo>
                    <a:pt x="1431" y="451"/>
                  </a:lnTo>
                  <a:lnTo>
                    <a:pt x="1460" y="403"/>
                  </a:lnTo>
                  <a:lnTo>
                    <a:pt x="1489" y="355"/>
                  </a:lnTo>
                  <a:lnTo>
                    <a:pt x="1513" y="307"/>
                  </a:lnTo>
                  <a:lnTo>
                    <a:pt x="1532" y="259"/>
                  </a:lnTo>
                  <a:lnTo>
                    <a:pt x="1551" y="211"/>
                  </a:lnTo>
                  <a:lnTo>
                    <a:pt x="1565" y="159"/>
                  </a:lnTo>
                  <a:lnTo>
                    <a:pt x="1575" y="106"/>
                  </a:lnTo>
                  <a:lnTo>
                    <a:pt x="1580" y="53"/>
                  </a:lnTo>
                  <a:lnTo>
                    <a:pt x="1580" y="0"/>
                  </a:lnTo>
                  <a:lnTo>
                    <a:pt x="1541" y="0"/>
                  </a:lnTo>
                  <a:lnTo>
                    <a:pt x="1541" y="48"/>
                  </a:lnTo>
                  <a:lnTo>
                    <a:pt x="1537" y="101"/>
                  </a:lnTo>
                  <a:lnTo>
                    <a:pt x="1527" y="149"/>
                  </a:lnTo>
                  <a:lnTo>
                    <a:pt x="1513" y="197"/>
                  </a:lnTo>
                  <a:lnTo>
                    <a:pt x="1498" y="245"/>
                  </a:lnTo>
                  <a:lnTo>
                    <a:pt x="1474" y="293"/>
                  </a:lnTo>
                  <a:lnTo>
                    <a:pt x="1455" y="341"/>
                  </a:lnTo>
                  <a:lnTo>
                    <a:pt x="1426" y="384"/>
                  </a:lnTo>
                  <a:lnTo>
                    <a:pt x="1397" y="427"/>
                  </a:lnTo>
                  <a:lnTo>
                    <a:pt x="1364" y="470"/>
                  </a:lnTo>
                  <a:lnTo>
                    <a:pt x="1330" y="514"/>
                  </a:lnTo>
                  <a:lnTo>
                    <a:pt x="1292" y="557"/>
                  </a:lnTo>
                  <a:lnTo>
                    <a:pt x="1249" y="595"/>
                  </a:lnTo>
                  <a:lnTo>
                    <a:pt x="1205" y="638"/>
                  </a:lnTo>
                  <a:lnTo>
                    <a:pt x="1157" y="677"/>
                  </a:lnTo>
                  <a:lnTo>
                    <a:pt x="1105" y="715"/>
                  </a:lnTo>
                  <a:lnTo>
                    <a:pt x="1052" y="749"/>
                  </a:lnTo>
                  <a:lnTo>
                    <a:pt x="999" y="782"/>
                  </a:lnTo>
                  <a:lnTo>
                    <a:pt x="941" y="816"/>
                  </a:lnTo>
                  <a:lnTo>
                    <a:pt x="879" y="850"/>
                  </a:lnTo>
                  <a:lnTo>
                    <a:pt x="754" y="907"/>
                  </a:lnTo>
                  <a:lnTo>
                    <a:pt x="615" y="960"/>
                  </a:lnTo>
                  <a:lnTo>
                    <a:pt x="471" y="1008"/>
                  </a:lnTo>
                  <a:lnTo>
                    <a:pt x="322" y="1051"/>
                  </a:lnTo>
                  <a:lnTo>
                    <a:pt x="164" y="1080"/>
                  </a:lnTo>
                  <a:lnTo>
                    <a:pt x="0" y="1109"/>
                  </a:lnTo>
                  <a:lnTo>
                    <a:pt x="5" y="1147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256" name="Freeform 1759"/>
            <p:cNvSpPr>
              <a:spLocks noChangeAspect="1"/>
            </p:cNvSpPr>
            <p:nvPr/>
          </p:nvSpPr>
          <p:spPr bwMode="auto">
            <a:xfrm>
              <a:off x="1887" y="2662"/>
              <a:ext cx="1579" cy="1157"/>
            </a:xfrm>
            <a:custGeom>
              <a:avLst/>
              <a:gdLst>
                <a:gd name="T0" fmla="*/ 0 w 1579"/>
                <a:gd name="T1" fmla="*/ 0 h 1157"/>
                <a:gd name="T2" fmla="*/ 0 w 1579"/>
                <a:gd name="T3" fmla="*/ 53 h 1157"/>
                <a:gd name="T4" fmla="*/ 5 w 1579"/>
                <a:gd name="T5" fmla="*/ 106 h 1157"/>
                <a:gd name="T6" fmla="*/ 14 w 1579"/>
                <a:gd name="T7" fmla="*/ 159 h 1157"/>
                <a:gd name="T8" fmla="*/ 29 w 1579"/>
                <a:gd name="T9" fmla="*/ 211 h 1157"/>
                <a:gd name="T10" fmla="*/ 48 w 1579"/>
                <a:gd name="T11" fmla="*/ 259 h 1157"/>
                <a:gd name="T12" fmla="*/ 67 w 1579"/>
                <a:gd name="T13" fmla="*/ 307 h 1157"/>
                <a:gd name="T14" fmla="*/ 91 w 1579"/>
                <a:gd name="T15" fmla="*/ 360 h 1157"/>
                <a:gd name="T16" fmla="*/ 120 w 1579"/>
                <a:gd name="T17" fmla="*/ 408 h 1157"/>
                <a:gd name="T18" fmla="*/ 149 w 1579"/>
                <a:gd name="T19" fmla="*/ 451 h 1157"/>
                <a:gd name="T20" fmla="*/ 187 w 1579"/>
                <a:gd name="T21" fmla="*/ 499 h 1157"/>
                <a:gd name="T22" fmla="*/ 221 w 1579"/>
                <a:gd name="T23" fmla="*/ 542 h 1157"/>
                <a:gd name="T24" fmla="*/ 264 w 1579"/>
                <a:gd name="T25" fmla="*/ 586 h 1157"/>
                <a:gd name="T26" fmla="*/ 307 w 1579"/>
                <a:gd name="T27" fmla="*/ 629 h 1157"/>
                <a:gd name="T28" fmla="*/ 350 w 1579"/>
                <a:gd name="T29" fmla="*/ 672 h 1157"/>
                <a:gd name="T30" fmla="*/ 403 w 1579"/>
                <a:gd name="T31" fmla="*/ 710 h 1157"/>
                <a:gd name="T32" fmla="*/ 451 w 1579"/>
                <a:gd name="T33" fmla="*/ 749 h 1157"/>
                <a:gd name="T34" fmla="*/ 509 w 1579"/>
                <a:gd name="T35" fmla="*/ 787 h 1157"/>
                <a:gd name="T36" fmla="*/ 562 w 1579"/>
                <a:gd name="T37" fmla="*/ 821 h 1157"/>
                <a:gd name="T38" fmla="*/ 624 w 1579"/>
                <a:gd name="T39" fmla="*/ 859 h 1157"/>
                <a:gd name="T40" fmla="*/ 687 w 1579"/>
                <a:gd name="T41" fmla="*/ 893 h 1157"/>
                <a:gd name="T42" fmla="*/ 816 w 1579"/>
                <a:gd name="T43" fmla="*/ 950 h 1157"/>
                <a:gd name="T44" fmla="*/ 951 w 1579"/>
                <a:gd name="T45" fmla="*/ 1008 h 1157"/>
                <a:gd name="T46" fmla="*/ 1099 w 1579"/>
                <a:gd name="T47" fmla="*/ 1056 h 1157"/>
                <a:gd name="T48" fmla="*/ 1253 w 1579"/>
                <a:gd name="T49" fmla="*/ 1094 h 1157"/>
                <a:gd name="T50" fmla="*/ 1411 w 1579"/>
                <a:gd name="T51" fmla="*/ 1128 h 1157"/>
                <a:gd name="T52" fmla="*/ 1575 w 1579"/>
                <a:gd name="T53" fmla="*/ 1157 h 1157"/>
                <a:gd name="T54" fmla="*/ 1579 w 1579"/>
                <a:gd name="T55" fmla="*/ 1114 h 1157"/>
                <a:gd name="T56" fmla="*/ 1416 w 1579"/>
                <a:gd name="T57" fmla="*/ 1090 h 1157"/>
                <a:gd name="T58" fmla="*/ 1263 w 1579"/>
                <a:gd name="T59" fmla="*/ 1056 h 1157"/>
                <a:gd name="T60" fmla="*/ 1109 w 1579"/>
                <a:gd name="T61" fmla="*/ 1018 h 1157"/>
                <a:gd name="T62" fmla="*/ 965 w 1579"/>
                <a:gd name="T63" fmla="*/ 970 h 1157"/>
                <a:gd name="T64" fmla="*/ 831 w 1579"/>
                <a:gd name="T65" fmla="*/ 917 h 1157"/>
                <a:gd name="T66" fmla="*/ 701 w 1579"/>
                <a:gd name="T67" fmla="*/ 854 h 1157"/>
                <a:gd name="T68" fmla="*/ 643 w 1579"/>
                <a:gd name="T69" fmla="*/ 821 h 1157"/>
                <a:gd name="T70" fmla="*/ 586 w 1579"/>
                <a:gd name="T71" fmla="*/ 787 h 1157"/>
                <a:gd name="T72" fmla="*/ 528 w 1579"/>
                <a:gd name="T73" fmla="*/ 754 h 1157"/>
                <a:gd name="T74" fmla="*/ 475 w 1579"/>
                <a:gd name="T75" fmla="*/ 715 h 1157"/>
                <a:gd name="T76" fmla="*/ 427 w 1579"/>
                <a:gd name="T77" fmla="*/ 682 h 1157"/>
                <a:gd name="T78" fmla="*/ 379 w 1579"/>
                <a:gd name="T79" fmla="*/ 638 h 1157"/>
                <a:gd name="T80" fmla="*/ 331 w 1579"/>
                <a:gd name="T81" fmla="*/ 600 h 1157"/>
                <a:gd name="T82" fmla="*/ 293 w 1579"/>
                <a:gd name="T83" fmla="*/ 562 h 1157"/>
                <a:gd name="T84" fmla="*/ 254 w 1579"/>
                <a:gd name="T85" fmla="*/ 518 h 1157"/>
                <a:gd name="T86" fmla="*/ 216 w 1579"/>
                <a:gd name="T87" fmla="*/ 475 h 1157"/>
                <a:gd name="T88" fmla="*/ 182 w 1579"/>
                <a:gd name="T89" fmla="*/ 432 h 1157"/>
                <a:gd name="T90" fmla="*/ 154 w 1579"/>
                <a:gd name="T91" fmla="*/ 384 h 1157"/>
                <a:gd name="T92" fmla="*/ 125 w 1579"/>
                <a:gd name="T93" fmla="*/ 341 h 1157"/>
                <a:gd name="T94" fmla="*/ 106 w 1579"/>
                <a:gd name="T95" fmla="*/ 293 h 1157"/>
                <a:gd name="T96" fmla="*/ 86 w 1579"/>
                <a:gd name="T97" fmla="*/ 245 h 1157"/>
                <a:gd name="T98" fmla="*/ 67 w 1579"/>
                <a:gd name="T99" fmla="*/ 197 h 1157"/>
                <a:gd name="T100" fmla="*/ 53 w 1579"/>
                <a:gd name="T101" fmla="*/ 149 h 1157"/>
                <a:gd name="T102" fmla="*/ 48 w 1579"/>
                <a:gd name="T103" fmla="*/ 101 h 1157"/>
                <a:gd name="T104" fmla="*/ 38 w 1579"/>
                <a:gd name="T105" fmla="*/ 53 h 1157"/>
                <a:gd name="T106" fmla="*/ 38 w 1579"/>
                <a:gd name="T107" fmla="*/ 0 h 1157"/>
                <a:gd name="T108" fmla="*/ 0 w 1579"/>
                <a:gd name="T109" fmla="*/ 0 h 11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1157"/>
                <a:gd name="T167" fmla="*/ 1579 w 1579"/>
                <a:gd name="T168" fmla="*/ 1157 h 11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1157">
                  <a:moveTo>
                    <a:pt x="0" y="0"/>
                  </a:moveTo>
                  <a:lnTo>
                    <a:pt x="0" y="53"/>
                  </a:lnTo>
                  <a:lnTo>
                    <a:pt x="5" y="106"/>
                  </a:lnTo>
                  <a:lnTo>
                    <a:pt x="14" y="159"/>
                  </a:lnTo>
                  <a:lnTo>
                    <a:pt x="29" y="211"/>
                  </a:lnTo>
                  <a:lnTo>
                    <a:pt x="48" y="259"/>
                  </a:lnTo>
                  <a:lnTo>
                    <a:pt x="67" y="307"/>
                  </a:lnTo>
                  <a:lnTo>
                    <a:pt x="91" y="360"/>
                  </a:lnTo>
                  <a:lnTo>
                    <a:pt x="120" y="408"/>
                  </a:lnTo>
                  <a:lnTo>
                    <a:pt x="149" y="451"/>
                  </a:lnTo>
                  <a:lnTo>
                    <a:pt x="187" y="499"/>
                  </a:lnTo>
                  <a:lnTo>
                    <a:pt x="221" y="542"/>
                  </a:lnTo>
                  <a:lnTo>
                    <a:pt x="264" y="586"/>
                  </a:lnTo>
                  <a:lnTo>
                    <a:pt x="307" y="629"/>
                  </a:lnTo>
                  <a:lnTo>
                    <a:pt x="350" y="672"/>
                  </a:lnTo>
                  <a:lnTo>
                    <a:pt x="403" y="710"/>
                  </a:lnTo>
                  <a:lnTo>
                    <a:pt x="451" y="749"/>
                  </a:lnTo>
                  <a:lnTo>
                    <a:pt x="509" y="787"/>
                  </a:lnTo>
                  <a:lnTo>
                    <a:pt x="562" y="821"/>
                  </a:lnTo>
                  <a:lnTo>
                    <a:pt x="624" y="859"/>
                  </a:lnTo>
                  <a:lnTo>
                    <a:pt x="687" y="893"/>
                  </a:lnTo>
                  <a:lnTo>
                    <a:pt x="816" y="950"/>
                  </a:lnTo>
                  <a:lnTo>
                    <a:pt x="951" y="1008"/>
                  </a:lnTo>
                  <a:lnTo>
                    <a:pt x="1099" y="1056"/>
                  </a:lnTo>
                  <a:lnTo>
                    <a:pt x="1253" y="1094"/>
                  </a:lnTo>
                  <a:lnTo>
                    <a:pt x="1411" y="1128"/>
                  </a:lnTo>
                  <a:lnTo>
                    <a:pt x="1575" y="1157"/>
                  </a:lnTo>
                  <a:lnTo>
                    <a:pt x="1579" y="1114"/>
                  </a:lnTo>
                  <a:lnTo>
                    <a:pt x="1416" y="1090"/>
                  </a:lnTo>
                  <a:lnTo>
                    <a:pt x="1263" y="1056"/>
                  </a:lnTo>
                  <a:lnTo>
                    <a:pt x="1109" y="1018"/>
                  </a:lnTo>
                  <a:lnTo>
                    <a:pt x="965" y="970"/>
                  </a:lnTo>
                  <a:lnTo>
                    <a:pt x="831" y="917"/>
                  </a:lnTo>
                  <a:lnTo>
                    <a:pt x="701" y="854"/>
                  </a:lnTo>
                  <a:lnTo>
                    <a:pt x="643" y="821"/>
                  </a:lnTo>
                  <a:lnTo>
                    <a:pt x="586" y="787"/>
                  </a:lnTo>
                  <a:lnTo>
                    <a:pt x="528" y="754"/>
                  </a:lnTo>
                  <a:lnTo>
                    <a:pt x="475" y="715"/>
                  </a:lnTo>
                  <a:lnTo>
                    <a:pt x="427" y="682"/>
                  </a:lnTo>
                  <a:lnTo>
                    <a:pt x="379" y="638"/>
                  </a:lnTo>
                  <a:lnTo>
                    <a:pt x="331" y="600"/>
                  </a:lnTo>
                  <a:lnTo>
                    <a:pt x="293" y="562"/>
                  </a:lnTo>
                  <a:lnTo>
                    <a:pt x="254" y="518"/>
                  </a:lnTo>
                  <a:lnTo>
                    <a:pt x="216" y="475"/>
                  </a:lnTo>
                  <a:lnTo>
                    <a:pt x="182" y="432"/>
                  </a:lnTo>
                  <a:lnTo>
                    <a:pt x="154" y="384"/>
                  </a:lnTo>
                  <a:lnTo>
                    <a:pt x="125" y="341"/>
                  </a:lnTo>
                  <a:lnTo>
                    <a:pt x="106" y="293"/>
                  </a:lnTo>
                  <a:lnTo>
                    <a:pt x="86" y="245"/>
                  </a:lnTo>
                  <a:lnTo>
                    <a:pt x="67" y="197"/>
                  </a:lnTo>
                  <a:lnTo>
                    <a:pt x="53" y="149"/>
                  </a:lnTo>
                  <a:lnTo>
                    <a:pt x="48" y="101"/>
                  </a:lnTo>
                  <a:lnTo>
                    <a:pt x="38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257" name="Freeform 1760"/>
            <p:cNvSpPr>
              <a:spLocks noChangeAspect="1"/>
            </p:cNvSpPr>
            <p:nvPr/>
          </p:nvSpPr>
          <p:spPr bwMode="auto">
            <a:xfrm>
              <a:off x="1887" y="1539"/>
              <a:ext cx="1272" cy="1123"/>
            </a:xfrm>
            <a:custGeom>
              <a:avLst/>
              <a:gdLst>
                <a:gd name="T0" fmla="*/ 1263 w 1272"/>
                <a:gd name="T1" fmla="*/ 0 h 1123"/>
                <a:gd name="T2" fmla="*/ 1123 w 1272"/>
                <a:gd name="T3" fmla="*/ 39 h 1123"/>
                <a:gd name="T4" fmla="*/ 994 w 1272"/>
                <a:gd name="T5" fmla="*/ 77 h 1123"/>
                <a:gd name="T6" fmla="*/ 869 w 1272"/>
                <a:gd name="T7" fmla="*/ 125 h 1123"/>
                <a:gd name="T8" fmla="*/ 754 w 1272"/>
                <a:gd name="T9" fmla="*/ 178 h 1123"/>
                <a:gd name="T10" fmla="*/ 643 w 1272"/>
                <a:gd name="T11" fmla="*/ 235 h 1123"/>
                <a:gd name="T12" fmla="*/ 538 w 1272"/>
                <a:gd name="T13" fmla="*/ 298 h 1123"/>
                <a:gd name="T14" fmla="*/ 442 w 1272"/>
                <a:gd name="T15" fmla="*/ 365 h 1123"/>
                <a:gd name="T16" fmla="*/ 355 w 1272"/>
                <a:gd name="T17" fmla="*/ 437 h 1123"/>
                <a:gd name="T18" fmla="*/ 274 w 1272"/>
                <a:gd name="T19" fmla="*/ 514 h 1123"/>
                <a:gd name="T20" fmla="*/ 206 w 1272"/>
                <a:gd name="T21" fmla="*/ 590 h 1123"/>
                <a:gd name="T22" fmla="*/ 173 w 1272"/>
                <a:gd name="T23" fmla="*/ 634 h 1123"/>
                <a:gd name="T24" fmla="*/ 144 w 1272"/>
                <a:gd name="T25" fmla="*/ 672 h 1123"/>
                <a:gd name="T26" fmla="*/ 115 w 1272"/>
                <a:gd name="T27" fmla="*/ 715 h 1123"/>
                <a:gd name="T28" fmla="*/ 91 w 1272"/>
                <a:gd name="T29" fmla="*/ 758 h 1123"/>
                <a:gd name="T30" fmla="*/ 72 w 1272"/>
                <a:gd name="T31" fmla="*/ 802 h 1123"/>
                <a:gd name="T32" fmla="*/ 53 w 1272"/>
                <a:gd name="T33" fmla="*/ 845 h 1123"/>
                <a:gd name="T34" fmla="*/ 34 w 1272"/>
                <a:gd name="T35" fmla="*/ 893 h 1123"/>
                <a:gd name="T36" fmla="*/ 24 w 1272"/>
                <a:gd name="T37" fmla="*/ 936 h 1123"/>
                <a:gd name="T38" fmla="*/ 10 w 1272"/>
                <a:gd name="T39" fmla="*/ 984 h 1123"/>
                <a:gd name="T40" fmla="*/ 5 w 1272"/>
                <a:gd name="T41" fmla="*/ 1027 h 1123"/>
                <a:gd name="T42" fmla="*/ 0 w 1272"/>
                <a:gd name="T43" fmla="*/ 1075 h 1123"/>
                <a:gd name="T44" fmla="*/ 0 w 1272"/>
                <a:gd name="T45" fmla="*/ 1123 h 1123"/>
                <a:gd name="T46" fmla="*/ 38 w 1272"/>
                <a:gd name="T47" fmla="*/ 1123 h 1123"/>
                <a:gd name="T48" fmla="*/ 38 w 1272"/>
                <a:gd name="T49" fmla="*/ 1080 h 1123"/>
                <a:gd name="T50" fmla="*/ 43 w 1272"/>
                <a:gd name="T51" fmla="*/ 1037 h 1123"/>
                <a:gd name="T52" fmla="*/ 53 w 1272"/>
                <a:gd name="T53" fmla="*/ 989 h 1123"/>
                <a:gd name="T54" fmla="*/ 62 w 1272"/>
                <a:gd name="T55" fmla="*/ 946 h 1123"/>
                <a:gd name="T56" fmla="*/ 72 w 1272"/>
                <a:gd name="T57" fmla="*/ 902 h 1123"/>
                <a:gd name="T58" fmla="*/ 91 w 1272"/>
                <a:gd name="T59" fmla="*/ 859 h 1123"/>
                <a:gd name="T60" fmla="*/ 106 w 1272"/>
                <a:gd name="T61" fmla="*/ 821 h 1123"/>
                <a:gd name="T62" fmla="*/ 130 w 1272"/>
                <a:gd name="T63" fmla="*/ 778 h 1123"/>
                <a:gd name="T64" fmla="*/ 149 w 1272"/>
                <a:gd name="T65" fmla="*/ 734 h 1123"/>
                <a:gd name="T66" fmla="*/ 178 w 1272"/>
                <a:gd name="T67" fmla="*/ 696 h 1123"/>
                <a:gd name="T68" fmla="*/ 206 w 1272"/>
                <a:gd name="T69" fmla="*/ 658 h 1123"/>
                <a:gd name="T70" fmla="*/ 235 w 1272"/>
                <a:gd name="T71" fmla="*/ 619 h 1123"/>
                <a:gd name="T72" fmla="*/ 302 w 1272"/>
                <a:gd name="T73" fmla="*/ 542 h 1123"/>
                <a:gd name="T74" fmla="*/ 379 w 1272"/>
                <a:gd name="T75" fmla="*/ 466 h 1123"/>
                <a:gd name="T76" fmla="*/ 466 w 1272"/>
                <a:gd name="T77" fmla="*/ 399 h 1123"/>
                <a:gd name="T78" fmla="*/ 557 w 1272"/>
                <a:gd name="T79" fmla="*/ 331 h 1123"/>
                <a:gd name="T80" fmla="*/ 663 w 1272"/>
                <a:gd name="T81" fmla="*/ 274 h 1123"/>
                <a:gd name="T82" fmla="*/ 768 w 1272"/>
                <a:gd name="T83" fmla="*/ 216 h 1123"/>
                <a:gd name="T84" fmla="*/ 888 w 1272"/>
                <a:gd name="T85" fmla="*/ 163 h 1123"/>
                <a:gd name="T86" fmla="*/ 1008 w 1272"/>
                <a:gd name="T87" fmla="*/ 115 h 1123"/>
                <a:gd name="T88" fmla="*/ 1138 w 1272"/>
                <a:gd name="T89" fmla="*/ 77 h 1123"/>
                <a:gd name="T90" fmla="*/ 1272 w 1272"/>
                <a:gd name="T91" fmla="*/ 43 h 1123"/>
                <a:gd name="T92" fmla="*/ 1263 w 1272"/>
                <a:gd name="T93" fmla="*/ 0 h 1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72"/>
                <a:gd name="T142" fmla="*/ 0 h 1123"/>
                <a:gd name="T143" fmla="*/ 1272 w 1272"/>
                <a:gd name="T144" fmla="*/ 1123 h 11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72" h="1123">
                  <a:moveTo>
                    <a:pt x="1263" y="0"/>
                  </a:moveTo>
                  <a:lnTo>
                    <a:pt x="1123" y="39"/>
                  </a:lnTo>
                  <a:lnTo>
                    <a:pt x="994" y="77"/>
                  </a:lnTo>
                  <a:lnTo>
                    <a:pt x="869" y="125"/>
                  </a:lnTo>
                  <a:lnTo>
                    <a:pt x="754" y="178"/>
                  </a:lnTo>
                  <a:lnTo>
                    <a:pt x="643" y="235"/>
                  </a:lnTo>
                  <a:lnTo>
                    <a:pt x="538" y="298"/>
                  </a:lnTo>
                  <a:lnTo>
                    <a:pt x="442" y="365"/>
                  </a:lnTo>
                  <a:lnTo>
                    <a:pt x="355" y="437"/>
                  </a:lnTo>
                  <a:lnTo>
                    <a:pt x="274" y="514"/>
                  </a:lnTo>
                  <a:lnTo>
                    <a:pt x="206" y="590"/>
                  </a:lnTo>
                  <a:lnTo>
                    <a:pt x="173" y="634"/>
                  </a:lnTo>
                  <a:lnTo>
                    <a:pt x="144" y="672"/>
                  </a:lnTo>
                  <a:lnTo>
                    <a:pt x="115" y="715"/>
                  </a:lnTo>
                  <a:lnTo>
                    <a:pt x="91" y="758"/>
                  </a:lnTo>
                  <a:lnTo>
                    <a:pt x="72" y="802"/>
                  </a:lnTo>
                  <a:lnTo>
                    <a:pt x="53" y="845"/>
                  </a:lnTo>
                  <a:lnTo>
                    <a:pt x="34" y="893"/>
                  </a:lnTo>
                  <a:lnTo>
                    <a:pt x="24" y="936"/>
                  </a:lnTo>
                  <a:lnTo>
                    <a:pt x="10" y="984"/>
                  </a:lnTo>
                  <a:lnTo>
                    <a:pt x="5" y="1027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38" y="1123"/>
                  </a:lnTo>
                  <a:lnTo>
                    <a:pt x="38" y="1080"/>
                  </a:lnTo>
                  <a:lnTo>
                    <a:pt x="43" y="1037"/>
                  </a:lnTo>
                  <a:lnTo>
                    <a:pt x="53" y="989"/>
                  </a:lnTo>
                  <a:lnTo>
                    <a:pt x="62" y="946"/>
                  </a:lnTo>
                  <a:lnTo>
                    <a:pt x="72" y="902"/>
                  </a:lnTo>
                  <a:lnTo>
                    <a:pt x="91" y="859"/>
                  </a:lnTo>
                  <a:lnTo>
                    <a:pt x="106" y="821"/>
                  </a:lnTo>
                  <a:lnTo>
                    <a:pt x="130" y="778"/>
                  </a:lnTo>
                  <a:lnTo>
                    <a:pt x="149" y="734"/>
                  </a:lnTo>
                  <a:lnTo>
                    <a:pt x="178" y="696"/>
                  </a:lnTo>
                  <a:lnTo>
                    <a:pt x="206" y="658"/>
                  </a:lnTo>
                  <a:lnTo>
                    <a:pt x="235" y="619"/>
                  </a:lnTo>
                  <a:lnTo>
                    <a:pt x="302" y="542"/>
                  </a:lnTo>
                  <a:lnTo>
                    <a:pt x="379" y="466"/>
                  </a:lnTo>
                  <a:lnTo>
                    <a:pt x="466" y="399"/>
                  </a:lnTo>
                  <a:lnTo>
                    <a:pt x="557" y="331"/>
                  </a:lnTo>
                  <a:lnTo>
                    <a:pt x="663" y="274"/>
                  </a:lnTo>
                  <a:lnTo>
                    <a:pt x="768" y="216"/>
                  </a:lnTo>
                  <a:lnTo>
                    <a:pt x="888" y="163"/>
                  </a:lnTo>
                  <a:lnTo>
                    <a:pt x="1008" y="115"/>
                  </a:lnTo>
                  <a:lnTo>
                    <a:pt x="1138" y="77"/>
                  </a:lnTo>
                  <a:lnTo>
                    <a:pt x="1272" y="4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258" name="Freeform 1761"/>
            <p:cNvSpPr>
              <a:spLocks noChangeAspect="1"/>
            </p:cNvSpPr>
            <p:nvPr/>
          </p:nvSpPr>
          <p:spPr bwMode="auto">
            <a:xfrm>
              <a:off x="4556" y="1741"/>
              <a:ext cx="768" cy="916"/>
            </a:xfrm>
            <a:custGeom>
              <a:avLst/>
              <a:gdLst>
                <a:gd name="T0" fmla="*/ 768 w 768"/>
                <a:gd name="T1" fmla="*/ 916 h 916"/>
                <a:gd name="T2" fmla="*/ 768 w 768"/>
                <a:gd name="T3" fmla="*/ 840 h 916"/>
                <a:gd name="T4" fmla="*/ 754 w 768"/>
                <a:gd name="T5" fmla="*/ 768 h 916"/>
                <a:gd name="T6" fmla="*/ 739 w 768"/>
                <a:gd name="T7" fmla="*/ 696 h 916"/>
                <a:gd name="T8" fmla="*/ 715 w 768"/>
                <a:gd name="T9" fmla="*/ 624 h 916"/>
                <a:gd name="T10" fmla="*/ 687 w 768"/>
                <a:gd name="T11" fmla="*/ 556 h 916"/>
                <a:gd name="T12" fmla="*/ 648 w 768"/>
                <a:gd name="T13" fmla="*/ 494 h 916"/>
                <a:gd name="T14" fmla="*/ 610 w 768"/>
                <a:gd name="T15" fmla="*/ 432 h 916"/>
                <a:gd name="T16" fmla="*/ 562 w 768"/>
                <a:gd name="T17" fmla="*/ 369 h 916"/>
                <a:gd name="T18" fmla="*/ 509 w 768"/>
                <a:gd name="T19" fmla="*/ 312 h 916"/>
                <a:gd name="T20" fmla="*/ 451 w 768"/>
                <a:gd name="T21" fmla="*/ 259 h 916"/>
                <a:gd name="T22" fmla="*/ 389 w 768"/>
                <a:gd name="T23" fmla="*/ 206 h 916"/>
                <a:gd name="T24" fmla="*/ 322 w 768"/>
                <a:gd name="T25" fmla="*/ 158 h 916"/>
                <a:gd name="T26" fmla="*/ 250 w 768"/>
                <a:gd name="T27" fmla="*/ 115 h 916"/>
                <a:gd name="T28" fmla="*/ 178 w 768"/>
                <a:gd name="T29" fmla="*/ 72 h 916"/>
                <a:gd name="T30" fmla="*/ 101 w 768"/>
                <a:gd name="T31" fmla="*/ 33 h 916"/>
                <a:gd name="T32" fmla="*/ 15 w 768"/>
                <a:gd name="T33" fmla="*/ 0 h 916"/>
                <a:gd name="T34" fmla="*/ 0 w 768"/>
                <a:gd name="T35" fmla="*/ 33 h 916"/>
                <a:gd name="T36" fmla="*/ 82 w 768"/>
                <a:gd name="T37" fmla="*/ 67 h 916"/>
                <a:gd name="T38" fmla="*/ 159 w 768"/>
                <a:gd name="T39" fmla="*/ 105 h 916"/>
                <a:gd name="T40" fmla="*/ 231 w 768"/>
                <a:gd name="T41" fmla="*/ 149 h 916"/>
                <a:gd name="T42" fmla="*/ 303 w 768"/>
                <a:gd name="T43" fmla="*/ 192 h 916"/>
                <a:gd name="T44" fmla="*/ 365 w 768"/>
                <a:gd name="T45" fmla="*/ 240 h 916"/>
                <a:gd name="T46" fmla="*/ 423 w 768"/>
                <a:gd name="T47" fmla="*/ 288 h 916"/>
                <a:gd name="T48" fmla="*/ 480 w 768"/>
                <a:gd name="T49" fmla="*/ 340 h 916"/>
                <a:gd name="T50" fmla="*/ 528 w 768"/>
                <a:gd name="T51" fmla="*/ 398 h 916"/>
                <a:gd name="T52" fmla="*/ 576 w 768"/>
                <a:gd name="T53" fmla="*/ 456 h 916"/>
                <a:gd name="T54" fmla="*/ 615 w 768"/>
                <a:gd name="T55" fmla="*/ 513 h 916"/>
                <a:gd name="T56" fmla="*/ 648 w 768"/>
                <a:gd name="T57" fmla="*/ 576 h 916"/>
                <a:gd name="T58" fmla="*/ 677 w 768"/>
                <a:gd name="T59" fmla="*/ 638 h 916"/>
                <a:gd name="T60" fmla="*/ 701 w 768"/>
                <a:gd name="T61" fmla="*/ 705 h 916"/>
                <a:gd name="T62" fmla="*/ 715 w 768"/>
                <a:gd name="T63" fmla="*/ 772 h 916"/>
                <a:gd name="T64" fmla="*/ 725 w 768"/>
                <a:gd name="T65" fmla="*/ 844 h 916"/>
                <a:gd name="T66" fmla="*/ 730 w 768"/>
                <a:gd name="T67" fmla="*/ 916 h 916"/>
                <a:gd name="T68" fmla="*/ 768 w 768"/>
                <a:gd name="T69" fmla="*/ 916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8"/>
                <a:gd name="T106" fmla="*/ 0 h 916"/>
                <a:gd name="T107" fmla="*/ 768 w 768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8" h="916">
                  <a:moveTo>
                    <a:pt x="768" y="916"/>
                  </a:moveTo>
                  <a:lnTo>
                    <a:pt x="768" y="840"/>
                  </a:lnTo>
                  <a:lnTo>
                    <a:pt x="754" y="768"/>
                  </a:lnTo>
                  <a:lnTo>
                    <a:pt x="739" y="696"/>
                  </a:lnTo>
                  <a:lnTo>
                    <a:pt x="715" y="624"/>
                  </a:lnTo>
                  <a:lnTo>
                    <a:pt x="687" y="556"/>
                  </a:lnTo>
                  <a:lnTo>
                    <a:pt x="648" y="494"/>
                  </a:lnTo>
                  <a:lnTo>
                    <a:pt x="610" y="432"/>
                  </a:lnTo>
                  <a:lnTo>
                    <a:pt x="562" y="369"/>
                  </a:lnTo>
                  <a:lnTo>
                    <a:pt x="509" y="312"/>
                  </a:lnTo>
                  <a:lnTo>
                    <a:pt x="451" y="259"/>
                  </a:lnTo>
                  <a:lnTo>
                    <a:pt x="389" y="206"/>
                  </a:lnTo>
                  <a:lnTo>
                    <a:pt x="322" y="158"/>
                  </a:lnTo>
                  <a:lnTo>
                    <a:pt x="250" y="115"/>
                  </a:lnTo>
                  <a:lnTo>
                    <a:pt x="178" y="72"/>
                  </a:lnTo>
                  <a:lnTo>
                    <a:pt x="101" y="33"/>
                  </a:lnTo>
                  <a:lnTo>
                    <a:pt x="15" y="0"/>
                  </a:lnTo>
                  <a:lnTo>
                    <a:pt x="0" y="33"/>
                  </a:lnTo>
                  <a:lnTo>
                    <a:pt x="82" y="67"/>
                  </a:lnTo>
                  <a:lnTo>
                    <a:pt x="159" y="105"/>
                  </a:lnTo>
                  <a:lnTo>
                    <a:pt x="231" y="149"/>
                  </a:lnTo>
                  <a:lnTo>
                    <a:pt x="303" y="192"/>
                  </a:lnTo>
                  <a:lnTo>
                    <a:pt x="365" y="240"/>
                  </a:lnTo>
                  <a:lnTo>
                    <a:pt x="423" y="288"/>
                  </a:lnTo>
                  <a:lnTo>
                    <a:pt x="480" y="340"/>
                  </a:lnTo>
                  <a:lnTo>
                    <a:pt x="528" y="398"/>
                  </a:lnTo>
                  <a:lnTo>
                    <a:pt x="576" y="456"/>
                  </a:lnTo>
                  <a:lnTo>
                    <a:pt x="615" y="513"/>
                  </a:lnTo>
                  <a:lnTo>
                    <a:pt x="648" y="576"/>
                  </a:lnTo>
                  <a:lnTo>
                    <a:pt x="677" y="638"/>
                  </a:lnTo>
                  <a:lnTo>
                    <a:pt x="701" y="705"/>
                  </a:lnTo>
                  <a:lnTo>
                    <a:pt x="715" y="772"/>
                  </a:lnTo>
                  <a:lnTo>
                    <a:pt x="725" y="844"/>
                  </a:lnTo>
                  <a:lnTo>
                    <a:pt x="730" y="916"/>
                  </a:lnTo>
                  <a:lnTo>
                    <a:pt x="768" y="916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259" name="Freeform 1762"/>
            <p:cNvSpPr>
              <a:spLocks noChangeAspect="1"/>
            </p:cNvSpPr>
            <p:nvPr/>
          </p:nvSpPr>
          <p:spPr bwMode="auto">
            <a:xfrm>
              <a:off x="4393" y="2657"/>
              <a:ext cx="931" cy="1013"/>
            </a:xfrm>
            <a:custGeom>
              <a:avLst/>
              <a:gdLst>
                <a:gd name="T0" fmla="*/ 14 w 931"/>
                <a:gd name="T1" fmla="*/ 1013 h 1013"/>
                <a:gd name="T2" fmla="*/ 110 w 931"/>
                <a:gd name="T3" fmla="*/ 979 h 1013"/>
                <a:gd name="T4" fmla="*/ 206 w 931"/>
                <a:gd name="T5" fmla="*/ 941 h 1013"/>
                <a:gd name="T6" fmla="*/ 298 w 931"/>
                <a:gd name="T7" fmla="*/ 903 h 1013"/>
                <a:gd name="T8" fmla="*/ 384 w 931"/>
                <a:gd name="T9" fmla="*/ 855 h 1013"/>
                <a:gd name="T10" fmla="*/ 466 w 931"/>
                <a:gd name="T11" fmla="*/ 802 h 1013"/>
                <a:gd name="T12" fmla="*/ 542 w 931"/>
                <a:gd name="T13" fmla="*/ 744 h 1013"/>
                <a:gd name="T14" fmla="*/ 610 w 931"/>
                <a:gd name="T15" fmla="*/ 682 h 1013"/>
                <a:gd name="T16" fmla="*/ 677 w 931"/>
                <a:gd name="T17" fmla="*/ 619 h 1013"/>
                <a:gd name="T18" fmla="*/ 734 w 931"/>
                <a:gd name="T19" fmla="*/ 552 h 1013"/>
                <a:gd name="T20" fmla="*/ 782 w 931"/>
                <a:gd name="T21" fmla="*/ 480 h 1013"/>
                <a:gd name="T22" fmla="*/ 826 w 931"/>
                <a:gd name="T23" fmla="*/ 403 h 1013"/>
                <a:gd name="T24" fmla="*/ 864 w 931"/>
                <a:gd name="T25" fmla="*/ 327 h 1013"/>
                <a:gd name="T26" fmla="*/ 893 w 931"/>
                <a:gd name="T27" fmla="*/ 250 h 1013"/>
                <a:gd name="T28" fmla="*/ 917 w 931"/>
                <a:gd name="T29" fmla="*/ 168 h 1013"/>
                <a:gd name="T30" fmla="*/ 927 w 931"/>
                <a:gd name="T31" fmla="*/ 82 h 1013"/>
                <a:gd name="T32" fmla="*/ 931 w 931"/>
                <a:gd name="T33" fmla="*/ 0 h 1013"/>
                <a:gd name="T34" fmla="*/ 893 w 931"/>
                <a:gd name="T35" fmla="*/ 0 h 1013"/>
                <a:gd name="T36" fmla="*/ 888 w 931"/>
                <a:gd name="T37" fmla="*/ 82 h 1013"/>
                <a:gd name="T38" fmla="*/ 878 w 931"/>
                <a:gd name="T39" fmla="*/ 159 h 1013"/>
                <a:gd name="T40" fmla="*/ 854 w 931"/>
                <a:gd name="T41" fmla="*/ 236 h 1013"/>
                <a:gd name="T42" fmla="*/ 830 w 931"/>
                <a:gd name="T43" fmla="*/ 312 h 1013"/>
                <a:gd name="T44" fmla="*/ 792 w 931"/>
                <a:gd name="T45" fmla="*/ 389 h 1013"/>
                <a:gd name="T46" fmla="*/ 749 w 931"/>
                <a:gd name="T47" fmla="*/ 456 h 1013"/>
                <a:gd name="T48" fmla="*/ 701 w 931"/>
                <a:gd name="T49" fmla="*/ 528 h 1013"/>
                <a:gd name="T50" fmla="*/ 643 w 931"/>
                <a:gd name="T51" fmla="*/ 591 h 1013"/>
                <a:gd name="T52" fmla="*/ 586 w 931"/>
                <a:gd name="T53" fmla="*/ 653 h 1013"/>
                <a:gd name="T54" fmla="*/ 514 w 931"/>
                <a:gd name="T55" fmla="*/ 715 h 1013"/>
                <a:gd name="T56" fmla="*/ 442 w 931"/>
                <a:gd name="T57" fmla="*/ 768 h 1013"/>
                <a:gd name="T58" fmla="*/ 365 w 931"/>
                <a:gd name="T59" fmla="*/ 816 h 1013"/>
                <a:gd name="T60" fmla="*/ 278 w 931"/>
                <a:gd name="T61" fmla="*/ 864 h 1013"/>
                <a:gd name="T62" fmla="*/ 192 w 931"/>
                <a:gd name="T63" fmla="*/ 907 h 1013"/>
                <a:gd name="T64" fmla="*/ 101 w 931"/>
                <a:gd name="T65" fmla="*/ 941 h 1013"/>
                <a:gd name="T66" fmla="*/ 0 w 931"/>
                <a:gd name="T67" fmla="*/ 975 h 1013"/>
                <a:gd name="T68" fmla="*/ 14 w 931"/>
                <a:gd name="T69" fmla="*/ 1013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1"/>
                <a:gd name="T106" fmla="*/ 0 h 1013"/>
                <a:gd name="T107" fmla="*/ 931 w 931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1" h="1013">
                  <a:moveTo>
                    <a:pt x="14" y="1013"/>
                  </a:moveTo>
                  <a:lnTo>
                    <a:pt x="110" y="979"/>
                  </a:lnTo>
                  <a:lnTo>
                    <a:pt x="206" y="941"/>
                  </a:lnTo>
                  <a:lnTo>
                    <a:pt x="298" y="903"/>
                  </a:lnTo>
                  <a:lnTo>
                    <a:pt x="384" y="855"/>
                  </a:lnTo>
                  <a:lnTo>
                    <a:pt x="466" y="802"/>
                  </a:lnTo>
                  <a:lnTo>
                    <a:pt x="542" y="744"/>
                  </a:lnTo>
                  <a:lnTo>
                    <a:pt x="610" y="682"/>
                  </a:lnTo>
                  <a:lnTo>
                    <a:pt x="677" y="619"/>
                  </a:lnTo>
                  <a:lnTo>
                    <a:pt x="734" y="552"/>
                  </a:lnTo>
                  <a:lnTo>
                    <a:pt x="782" y="480"/>
                  </a:lnTo>
                  <a:lnTo>
                    <a:pt x="826" y="403"/>
                  </a:lnTo>
                  <a:lnTo>
                    <a:pt x="864" y="327"/>
                  </a:lnTo>
                  <a:lnTo>
                    <a:pt x="893" y="250"/>
                  </a:lnTo>
                  <a:lnTo>
                    <a:pt x="917" y="168"/>
                  </a:lnTo>
                  <a:lnTo>
                    <a:pt x="927" y="82"/>
                  </a:lnTo>
                  <a:lnTo>
                    <a:pt x="931" y="0"/>
                  </a:lnTo>
                  <a:lnTo>
                    <a:pt x="893" y="0"/>
                  </a:lnTo>
                  <a:lnTo>
                    <a:pt x="888" y="82"/>
                  </a:lnTo>
                  <a:lnTo>
                    <a:pt x="878" y="159"/>
                  </a:lnTo>
                  <a:lnTo>
                    <a:pt x="854" y="236"/>
                  </a:lnTo>
                  <a:lnTo>
                    <a:pt x="830" y="312"/>
                  </a:lnTo>
                  <a:lnTo>
                    <a:pt x="792" y="389"/>
                  </a:lnTo>
                  <a:lnTo>
                    <a:pt x="749" y="456"/>
                  </a:lnTo>
                  <a:lnTo>
                    <a:pt x="701" y="528"/>
                  </a:lnTo>
                  <a:lnTo>
                    <a:pt x="643" y="591"/>
                  </a:lnTo>
                  <a:lnTo>
                    <a:pt x="586" y="653"/>
                  </a:lnTo>
                  <a:lnTo>
                    <a:pt x="514" y="715"/>
                  </a:lnTo>
                  <a:lnTo>
                    <a:pt x="442" y="768"/>
                  </a:lnTo>
                  <a:lnTo>
                    <a:pt x="365" y="816"/>
                  </a:lnTo>
                  <a:lnTo>
                    <a:pt x="278" y="864"/>
                  </a:lnTo>
                  <a:lnTo>
                    <a:pt x="192" y="907"/>
                  </a:lnTo>
                  <a:lnTo>
                    <a:pt x="101" y="941"/>
                  </a:lnTo>
                  <a:lnTo>
                    <a:pt x="0" y="975"/>
                  </a:lnTo>
                  <a:lnTo>
                    <a:pt x="14" y="1013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260" name="Freeform 1763"/>
            <p:cNvSpPr>
              <a:spLocks noChangeAspect="1"/>
            </p:cNvSpPr>
            <p:nvPr/>
          </p:nvSpPr>
          <p:spPr bwMode="auto">
            <a:xfrm>
              <a:off x="2453" y="2657"/>
              <a:ext cx="932" cy="1013"/>
            </a:xfrm>
            <a:custGeom>
              <a:avLst/>
              <a:gdLst>
                <a:gd name="T0" fmla="*/ 0 w 932"/>
                <a:gd name="T1" fmla="*/ 0 h 1013"/>
                <a:gd name="T2" fmla="*/ 5 w 932"/>
                <a:gd name="T3" fmla="*/ 82 h 1013"/>
                <a:gd name="T4" fmla="*/ 15 w 932"/>
                <a:gd name="T5" fmla="*/ 168 h 1013"/>
                <a:gd name="T6" fmla="*/ 39 w 932"/>
                <a:gd name="T7" fmla="*/ 245 h 1013"/>
                <a:gd name="T8" fmla="*/ 68 w 932"/>
                <a:gd name="T9" fmla="*/ 327 h 1013"/>
                <a:gd name="T10" fmla="*/ 106 w 932"/>
                <a:gd name="T11" fmla="*/ 403 h 1013"/>
                <a:gd name="T12" fmla="*/ 149 w 932"/>
                <a:gd name="T13" fmla="*/ 475 h 1013"/>
                <a:gd name="T14" fmla="*/ 202 w 932"/>
                <a:gd name="T15" fmla="*/ 547 h 1013"/>
                <a:gd name="T16" fmla="*/ 260 w 932"/>
                <a:gd name="T17" fmla="*/ 615 h 1013"/>
                <a:gd name="T18" fmla="*/ 327 w 932"/>
                <a:gd name="T19" fmla="*/ 682 h 1013"/>
                <a:gd name="T20" fmla="*/ 394 w 932"/>
                <a:gd name="T21" fmla="*/ 744 h 1013"/>
                <a:gd name="T22" fmla="*/ 471 w 932"/>
                <a:gd name="T23" fmla="*/ 797 h 1013"/>
                <a:gd name="T24" fmla="*/ 553 w 932"/>
                <a:gd name="T25" fmla="*/ 850 h 1013"/>
                <a:gd name="T26" fmla="*/ 639 w 932"/>
                <a:gd name="T27" fmla="*/ 898 h 1013"/>
                <a:gd name="T28" fmla="*/ 730 w 932"/>
                <a:gd name="T29" fmla="*/ 941 h 1013"/>
                <a:gd name="T30" fmla="*/ 821 w 932"/>
                <a:gd name="T31" fmla="*/ 979 h 1013"/>
                <a:gd name="T32" fmla="*/ 922 w 932"/>
                <a:gd name="T33" fmla="*/ 1013 h 1013"/>
                <a:gd name="T34" fmla="*/ 932 w 932"/>
                <a:gd name="T35" fmla="*/ 975 h 1013"/>
                <a:gd name="T36" fmla="*/ 836 w 932"/>
                <a:gd name="T37" fmla="*/ 941 h 1013"/>
                <a:gd name="T38" fmla="*/ 745 w 932"/>
                <a:gd name="T39" fmla="*/ 903 h 1013"/>
                <a:gd name="T40" fmla="*/ 658 w 932"/>
                <a:gd name="T41" fmla="*/ 864 h 1013"/>
                <a:gd name="T42" fmla="*/ 572 w 932"/>
                <a:gd name="T43" fmla="*/ 816 h 1013"/>
                <a:gd name="T44" fmla="*/ 495 w 932"/>
                <a:gd name="T45" fmla="*/ 768 h 1013"/>
                <a:gd name="T46" fmla="*/ 423 w 932"/>
                <a:gd name="T47" fmla="*/ 711 h 1013"/>
                <a:gd name="T48" fmla="*/ 351 w 932"/>
                <a:gd name="T49" fmla="*/ 653 h 1013"/>
                <a:gd name="T50" fmla="*/ 289 w 932"/>
                <a:gd name="T51" fmla="*/ 591 h 1013"/>
                <a:gd name="T52" fmla="*/ 236 w 932"/>
                <a:gd name="T53" fmla="*/ 523 h 1013"/>
                <a:gd name="T54" fmla="*/ 183 w 932"/>
                <a:gd name="T55" fmla="*/ 456 h 1013"/>
                <a:gd name="T56" fmla="*/ 140 w 932"/>
                <a:gd name="T57" fmla="*/ 384 h 1013"/>
                <a:gd name="T58" fmla="*/ 106 w 932"/>
                <a:gd name="T59" fmla="*/ 312 h 1013"/>
                <a:gd name="T60" fmla="*/ 77 w 932"/>
                <a:gd name="T61" fmla="*/ 236 h 1013"/>
                <a:gd name="T62" fmla="*/ 58 w 932"/>
                <a:gd name="T63" fmla="*/ 159 h 1013"/>
                <a:gd name="T64" fmla="*/ 44 w 932"/>
                <a:gd name="T65" fmla="*/ 77 h 1013"/>
                <a:gd name="T66" fmla="*/ 39 w 932"/>
                <a:gd name="T67" fmla="*/ 0 h 1013"/>
                <a:gd name="T68" fmla="*/ 0 w 932"/>
                <a:gd name="T69" fmla="*/ 0 h 10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2"/>
                <a:gd name="T106" fmla="*/ 0 h 1013"/>
                <a:gd name="T107" fmla="*/ 932 w 932"/>
                <a:gd name="T108" fmla="*/ 1013 h 10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2" h="1013">
                  <a:moveTo>
                    <a:pt x="0" y="0"/>
                  </a:moveTo>
                  <a:lnTo>
                    <a:pt x="5" y="82"/>
                  </a:lnTo>
                  <a:lnTo>
                    <a:pt x="15" y="168"/>
                  </a:lnTo>
                  <a:lnTo>
                    <a:pt x="39" y="245"/>
                  </a:lnTo>
                  <a:lnTo>
                    <a:pt x="68" y="327"/>
                  </a:lnTo>
                  <a:lnTo>
                    <a:pt x="106" y="403"/>
                  </a:lnTo>
                  <a:lnTo>
                    <a:pt x="149" y="475"/>
                  </a:lnTo>
                  <a:lnTo>
                    <a:pt x="202" y="547"/>
                  </a:lnTo>
                  <a:lnTo>
                    <a:pt x="260" y="615"/>
                  </a:lnTo>
                  <a:lnTo>
                    <a:pt x="327" y="682"/>
                  </a:lnTo>
                  <a:lnTo>
                    <a:pt x="394" y="744"/>
                  </a:lnTo>
                  <a:lnTo>
                    <a:pt x="471" y="797"/>
                  </a:lnTo>
                  <a:lnTo>
                    <a:pt x="553" y="850"/>
                  </a:lnTo>
                  <a:lnTo>
                    <a:pt x="639" y="898"/>
                  </a:lnTo>
                  <a:lnTo>
                    <a:pt x="730" y="941"/>
                  </a:lnTo>
                  <a:lnTo>
                    <a:pt x="821" y="979"/>
                  </a:lnTo>
                  <a:lnTo>
                    <a:pt x="922" y="1013"/>
                  </a:lnTo>
                  <a:lnTo>
                    <a:pt x="932" y="975"/>
                  </a:lnTo>
                  <a:lnTo>
                    <a:pt x="836" y="941"/>
                  </a:lnTo>
                  <a:lnTo>
                    <a:pt x="745" y="903"/>
                  </a:lnTo>
                  <a:lnTo>
                    <a:pt x="658" y="864"/>
                  </a:lnTo>
                  <a:lnTo>
                    <a:pt x="572" y="816"/>
                  </a:lnTo>
                  <a:lnTo>
                    <a:pt x="495" y="768"/>
                  </a:lnTo>
                  <a:lnTo>
                    <a:pt x="423" y="711"/>
                  </a:lnTo>
                  <a:lnTo>
                    <a:pt x="351" y="653"/>
                  </a:lnTo>
                  <a:lnTo>
                    <a:pt x="289" y="591"/>
                  </a:lnTo>
                  <a:lnTo>
                    <a:pt x="236" y="523"/>
                  </a:lnTo>
                  <a:lnTo>
                    <a:pt x="183" y="456"/>
                  </a:lnTo>
                  <a:lnTo>
                    <a:pt x="140" y="384"/>
                  </a:lnTo>
                  <a:lnTo>
                    <a:pt x="106" y="312"/>
                  </a:lnTo>
                  <a:lnTo>
                    <a:pt x="77" y="236"/>
                  </a:lnTo>
                  <a:lnTo>
                    <a:pt x="58" y="159"/>
                  </a:lnTo>
                  <a:lnTo>
                    <a:pt x="44" y="77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261" name="Freeform 1764"/>
            <p:cNvSpPr>
              <a:spLocks noChangeAspect="1"/>
            </p:cNvSpPr>
            <p:nvPr/>
          </p:nvSpPr>
          <p:spPr bwMode="auto">
            <a:xfrm>
              <a:off x="2453" y="1741"/>
              <a:ext cx="764" cy="916"/>
            </a:xfrm>
            <a:custGeom>
              <a:avLst/>
              <a:gdLst>
                <a:gd name="T0" fmla="*/ 749 w 764"/>
                <a:gd name="T1" fmla="*/ 0 h 916"/>
                <a:gd name="T2" fmla="*/ 663 w 764"/>
                <a:gd name="T3" fmla="*/ 33 h 916"/>
                <a:gd name="T4" fmla="*/ 586 w 764"/>
                <a:gd name="T5" fmla="*/ 72 h 916"/>
                <a:gd name="T6" fmla="*/ 514 w 764"/>
                <a:gd name="T7" fmla="*/ 115 h 916"/>
                <a:gd name="T8" fmla="*/ 442 w 764"/>
                <a:gd name="T9" fmla="*/ 158 h 916"/>
                <a:gd name="T10" fmla="*/ 375 w 764"/>
                <a:gd name="T11" fmla="*/ 206 h 916"/>
                <a:gd name="T12" fmla="*/ 313 w 764"/>
                <a:gd name="T13" fmla="*/ 259 h 916"/>
                <a:gd name="T14" fmla="*/ 260 w 764"/>
                <a:gd name="T15" fmla="*/ 312 h 916"/>
                <a:gd name="T16" fmla="*/ 207 w 764"/>
                <a:gd name="T17" fmla="*/ 369 h 916"/>
                <a:gd name="T18" fmla="*/ 159 w 764"/>
                <a:gd name="T19" fmla="*/ 432 h 916"/>
                <a:gd name="T20" fmla="*/ 121 w 764"/>
                <a:gd name="T21" fmla="*/ 494 h 916"/>
                <a:gd name="T22" fmla="*/ 82 w 764"/>
                <a:gd name="T23" fmla="*/ 556 h 916"/>
                <a:gd name="T24" fmla="*/ 53 w 764"/>
                <a:gd name="T25" fmla="*/ 624 h 916"/>
                <a:gd name="T26" fmla="*/ 29 w 764"/>
                <a:gd name="T27" fmla="*/ 696 h 916"/>
                <a:gd name="T28" fmla="*/ 15 w 764"/>
                <a:gd name="T29" fmla="*/ 768 h 916"/>
                <a:gd name="T30" fmla="*/ 0 w 764"/>
                <a:gd name="T31" fmla="*/ 840 h 916"/>
                <a:gd name="T32" fmla="*/ 0 w 764"/>
                <a:gd name="T33" fmla="*/ 916 h 916"/>
                <a:gd name="T34" fmla="*/ 39 w 764"/>
                <a:gd name="T35" fmla="*/ 916 h 916"/>
                <a:gd name="T36" fmla="*/ 44 w 764"/>
                <a:gd name="T37" fmla="*/ 844 h 916"/>
                <a:gd name="T38" fmla="*/ 53 w 764"/>
                <a:gd name="T39" fmla="*/ 772 h 916"/>
                <a:gd name="T40" fmla="*/ 68 w 764"/>
                <a:gd name="T41" fmla="*/ 705 h 916"/>
                <a:gd name="T42" fmla="*/ 92 w 764"/>
                <a:gd name="T43" fmla="*/ 638 h 916"/>
                <a:gd name="T44" fmla="*/ 121 w 764"/>
                <a:gd name="T45" fmla="*/ 576 h 916"/>
                <a:gd name="T46" fmla="*/ 154 w 764"/>
                <a:gd name="T47" fmla="*/ 513 h 916"/>
                <a:gd name="T48" fmla="*/ 193 w 764"/>
                <a:gd name="T49" fmla="*/ 456 h 916"/>
                <a:gd name="T50" fmla="*/ 236 w 764"/>
                <a:gd name="T51" fmla="*/ 398 h 916"/>
                <a:gd name="T52" fmla="*/ 289 w 764"/>
                <a:gd name="T53" fmla="*/ 340 h 916"/>
                <a:gd name="T54" fmla="*/ 341 w 764"/>
                <a:gd name="T55" fmla="*/ 288 h 916"/>
                <a:gd name="T56" fmla="*/ 399 w 764"/>
                <a:gd name="T57" fmla="*/ 240 h 916"/>
                <a:gd name="T58" fmla="*/ 466 w 764"/>
                <a:gd name="T59" fmla="*/ 192 h 916"/>
                <a:gd name="T60" fmla="*/ 533 w 764"/>
                <a:gd name="T61" fmla="*/ 149 h 916"/>
                <a:gd name="T62" fmla="*/ 605 w 764"/>
                <a:gd name="T63" fmla="*/ 105 h 916"/>
                <a:gd name="T64" fmla="*/ 682 w 764"/>
                <a:gd name="T65" fmla="*/ 67 h 916"/>
                <a:gd name="T66" fmla="*/ 764 w 764"/>
                <a:gd name="T67" fmla="*/ 33 h 916"/>
                <a:gd name="T68" fmla="*/ 749 w 764"/>
                <a:gd name="T69" fmla="*/ 0 h 9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4"/>
                <a:gd name="T106" fmla="*/ 0 h 916"/>
                <a:gd name="T107" fmla="*/ 764 w 764"/>
                <a:gd name="T108" fmla="*/ 916 h 91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4" h="916">
                  <a:moveTo>
                    <a:pt x="749" y="0"/>
                  </a:moveTo>
                  <a:lnTo>
                    <a:pt x="663" y="33"/>
                  </a:lnTo>
                  <a:lnTo>
                    <a:pt x="586" y="72"/>
                  </a:lnTo>
                  <a:lnTo>
                    <a:pt x="514" y="115"/>
                  </a:lnTo>
                  <a:lnTo>
                    <a:pt x="442" y="158"/>
                  </a:lnTo>
                  <a:lnTo>
                    <a:pt x="375" y="206"/>
                  </a:lnTo>
                  <a:lnTo>
                    <a:pt x="313" y="259"/>
                  </a:lnTo>
                  <a:lnTo>
                    <a:pt x="260" y="312"/>
                  </a:lnTo>
                  <a:lnTo>
                    <a:pt x="207" y="369"/>
                  </a:lnTo>
                  <a:lnTo>
                    <a:pt x="159" y="432"/>
                  </a:lnTo>
                  <a:lnTo>
                    <a:pt x="121" y="494"/>
                  </a:lnTo>
                  <a:lnTo>
                    <a:pt x="82" y="556"/>
                  </a:lnTo>
                  <a:lnTo>
                    <a:pt x="53" y="624"/>
                  </a:lnTo>
                  <a:lnTo>
                    <a:pt x="29" y="696"/>
                  </a:lnTo>
                  <a:lnTo>
                    <a:pt x="15" y="768"/>
                  </a:lnTo>
                  <a:lnTo>
                    <a:pt x="0" y="840"/>
                  </a:lnTo>
                  <a:lnTo>
                    <a:pt x="0" y="916"/>
                  </a:lnTo>
                  <a:lnTo>
                    <a:pt x="39" y="916"/>
                  </a:lnTo>
                  <a:lnTo>
                    <a:pt x="44" y="844"/>
                  </a:lnTo>
                  <a:lnTo>
                    <a:pt x="53" y="772"/>
                  </a:lnTo>
                  <a:lnTo>
                    <a:pt x="68" y="705"/>
                  </a:lnTo>
                  <a:lnTo>
                    <a:pt x="92" y="638"/>
                  </a:lnTo>
                  <a:lnTo>
                    <a:pt x="121" y="576"/>
                  </a:lnTo>
                  <a:lnTo>
                    <a:pt x="154" y="513"/>
                  </a:lnTo>
                  <a:lnTo>
                    <a:pt x="193" y="456"/>
                  </a:lnTo>
                  <a:lnTo>
                    <a:pt x="236" y="398"/>
                  </a:lnTo>
                  <a:lnTo>
                    <a:pt x="289" y="340"/>
                  </a:lnTo>
                  <a:lnTo>
                    <a:pt x="341" y="288"/>
                  </a:lnTo>
                  <a:lnTo>
                    <a:pt x="399" y="240"/>
                  </a:lnTo>
                  <a:lnTo>
                    <a:pt x="466" y="192"/>
                  </a:lnTo>
                  <a:lnTo>
                    <a:pt x="533" y="149"/>
                  </a:lnTo>
                  <a:lnTo>
                    <a:pt x="605" y="105"/>
                  </a:lnTo>
                  <a:lnTo>
                    <a:pt x="682" y="67"/>
                  </a:lnTo>
                  <a:lnTo>
                    <a:pt x="764" y="3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262" name="Freeform 1765"/>
            <p:cNvSpPr>
              <a:spLocks noChangeAspect="1"/>
            </p:cNvSpPr>
            <p:nvPr/>
          </p:nvSpPr>
          <p:spPr bwMode="auto">
            <a:xfrm>
              <a:off x="4499" y="2033"/>
              <a:ext cx="374" cy="624"/>
            </a:xfrm>
            <a:custGeom>
              <a:avLst/>
              <a:gdLst>
                <a:gd name="T0" fmla="*/ 374 w 374"/>
                <a:gd name="T1" fmla="*/ 624 h 624"/>
                <a:gd name="T2" fmla="*/ 374 w 374"/>
                <a:gd name="T3" fmla="*/ 576 h 624"/>
                <a:gd name="T4" fmla="*/ 369 w 374"/>
                <a:gd name="T5" fmla="*/ 528 h 624"/>
                <a:gd name="T6" fmla="*/ 360 w 374"/>
                <a:gd name="T7" fmla="*/ 485 h 624"/>
                <a:gd name="T8" fmla="*/ 350 w 374"/>
                <a:gd name="T9" fmla="*/ 437 h 624"/>
                <a:gd name="T10" fmla="*/ 336 w 374"/>
                <a:gd name="T11" fmla="*/ 394 h 624"/>
                <a:gd name="T12" fmla="*/ 316 w 374"/>
                <a:gd name="T13" fmla="*/ 351 h 624"/>
                <a:gd name="T14" fmla="*/ 297 w 374"/>
                <a:gd name="T15" fmla="*/ 312 h 624"/>
                <a:gd name="T16" fmla="*/ 278 w 374"/>
                <a:gd name="T17" fmla="*/ 274 h 624"/>
                <a:gd name="T18" fmla="*/ 254 w 374"/>
                <a:gd name="T19" fmla="*/ 236 h 624"/>
                <a:gd name="T20" fmla="*/ 225 w 374"/>
                <a:gd name="T21" fmla="*/ 197 h 624"/>
                <a:gd name="T22" fmla="*/ 196 w 374"/>
                <a:gd name="T23" fmla="*/ 159 h 624"/>
                <a:gd name="T24" fmla="*/ 168 w 374"/>
                <a:gd name="T25" fmla="*/ 125 h 624"/>
                <a:gd name="T26" fmla="*/ 100 w 374"/>
                <a:gd name="T27" fmla="*/ 58 h 624"/>
                <a:gd name="T28" fmla="*/ 24 w 374"/>
                <a:gd name="T29" fmla="*/ 0 h 624"/>
                <a:gd name="T30" fmla="*/ 0 w 374"/>
                <a:gd name="T31" fmla="*/ 29 h 624"/>
                <a:gd name="T32" fmla="*/ 72 w 374"/>
                <a:gd name="T33" fmla="*/ 92 h 624"/>
                <a:gd name="T34" fmla="*/ 139 w 374"/>
                <a:gd name="T35" fmla="*/ 154 h 624"/>
                <a:gd name="T36" fmla="*/ 168 w 374"/>
                <a:gd name="T37" fmla="*/ 188 h 624"/>
                <a:gd name="T38" fmla="*/ 196 w 374"/>
                <a:gd name="T39" fmla="*/ 221 h 624"/>
                <a:gd name="T40" fmla="*/ 220 w 374"/>
                <a:gd name="T41" fmla="*/ 255 h 624"/>
                <a:gd name="T42" fmla="*/ 244 w 374"/>
                <a:gd name="T43" fmla="*/ 293 h 624"/>
                <a:gd name="T44" fmla="*/ 264 w 374"/>
                <a:gd name="T45" fmla="*/ 332 h 624"/>
                <a:gd name="T46" fmla="*/ 283 w 374"/>
                <a:gd name="T47" fmla="*/ 370 h 624"/>
                <a:gd name="T48" fmla="*/ 297 w 374"/>
                <a:gd name="T49" fmla="*/ 408 h 624"/>
                <a:gd name="T50" fmla="*/ 312 w 374"/>
                <a:gd name="T51" fmla="*/ 452 h 624"/>
                <a:gd name="T52" fmla="*/ 321 w 374"/>
                <a:gd name="T53" fmla="*/ 490 h 624"/>
                <a:gd name="T54" fmla="*/ 326 w 374"/>
                <a:gd name="T55" fmla="*/ 533 h 624"/>
                <a:gd name="T56" fmla="*/ 331 w 374"/>
                <a:gd name="T57" fmla="*/ 581 h 624"/>
                <a:gd name="T58" fmla="*/ 336 w 374"/>
                <a:gd name="T59" fmla="*/ 624 h 624"/>
                <a:gd name="T60" fmla="*/ 374 w 374"/>
                <a:gd name="T61" fmla="*/ 624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"/>
                <a:gd name="T94" fmla="*/ 0 h 624"/>
                <a:gd name="T95" fmla="*/ 374 w 374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" h="624">
                  <a:moveTo>
                    <a:pt x="374" y="624"/>
                  </a:moveTo>
                  <a:lnTo>
                    <a:pt x="374" y="576"/>
                  </a:lnTo>
                  <a:lnTo>
                    <a:pt x="369" y="528"/>
                  </a:lnTo>
                  <a:lnTo>
                    <a:pt x="360" y="485"/>
                  </a:lnTo>
                  <a:lnTo>
                    <a:pt x="350" y="437"/>
                  </a:lnTo>
                  <a:lnTo>
                    <a:pt x="336" y="394"/>
                  </a:lnTo>
                  <a:lnTo>
                    <a:pt x="316" y="351"/>
                  </a:lnTo>
                  <a:lnTo>
                    <a:pt x="297" y="312"/>
                  </a:lnTo>
                  <a:lnTo>
                    <a:pt x="278" y="274"/>
                  </a:lnTo>
                  <a:lnTo>
                    <a:pt x="254" y="236"/>
                  </a:lnTo>
                  <a:lnTo>
                    <a:pt x="225" y="197"/>
                  </a:lnTo>
                  <a:lnTo>
                    <a:pt x="196" y="159"/>
                  </a:lnTo>
                  <a:lnTo>
                    <a:pt x="168" y="125"/>
                  </a:lnTo>
                  <a:lnTo>
                    <a:pt x="100" y="58"/>
                  </a:lnTo>
                  <a:lnTo>
                    <a:pt x="24" y="0"/>
                  </a:lnTo>
                  <a:lnTo>
                    <a:pt x="0" y="29"/>
                  </a:lnTo>
                  <a:lnTo>
                    <a:pt x="72" y="92"/>
                  </a:lnTo>
                  <a:lnTo>
                    <a:pt x="139" y="154"/>
                  </a:lnTo>
                  <a:lnTo>
                    <a:pt x="168" y="188"/>
                  </a:lnTo>
                  <a:lnTo>
                    <a:pt x="196" y="221"/>
                  </a:lnTo>
                  <a:lnTo>
                    <a:pt x="220" y="255"/>
                  </a:lnTo>
                  <a:lnTo>
                    <a:pt x="244" y="293"/>
                  </a:lnTo>
                  <a:lnTo>
                    <a:pt x="264" y="332"/>
                  </a:lnTo>
                  <a:lnTo>
                    <a:pt x="283" y="370"/>
                  </a:lnTo>
                  <a:lnTo>
                    <a:pt x="297" y="408"/>
                  </a:lnTo>
                  <a:lnTo>
                    <a:pt x="312" y="452"/>
                  </a:lnTo>
                  <a:lnTo>
                    <a:pt x="321" y="490"/>
                  </a:lnTo>
                  <a:lnTo>
                    <a:pt x="326" y="533"/>
                  </a:lnTo>
                  <a:lnTo>
                    <a:pt x="331" y="581"/>
                  </a:lnTo>
                  <a:lnTo>
                    <a:pt x="336" y="624"/>
                  </a:lnTo>
                  <a:lnTo>
                    <a:pt x="374" y="624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263" name="Freeform 1766"/>
            <p:cNvSpPr>
              <a:spLocks noChangeAspect="1"/>
            </p:cNvSpPr>
            <p:nvPr/>
          </p:nvSpPr>
          <p:spPr bwMode="auto">
            <a:xfrm>
              <a:off x="4446" y="2657"/>
              <a:ext cx="427" cy="720"/>
            </a:xfrm>
            <a:custGeom>
              <a:avLst/>
              <a:gdLst>
                <a:gd name="T0" fmla="*/ 19 w 427"/>
                <a:gd name="T1" fmla="*/ 720 h 720"/>
                <a:gd name="T2" fmla="*/ 67 w 427"/>
                <a:gd name="T3" fmla="*/ 691 h 720"/>
                <a:gd name="T4" fmla="*/ 110 w 427"/>
                <a:gd name="T5" fmla="*/ 658 h 720"/>
                <a:gd name="T6" fmla="*/ 149 w 427"/>
                <a:gd name="T7" fmla="*/ 619 h 720"/>
                <a:gd name="T8" fmla="*/ 187 w 427"/>
                <a:gd name="T9" fmla="*/ 586 h 720"/>
                <a:gd name="T10" fmla="*/ 225 w 427"/>
                <a:gd name="T11" fmla="*/ 543 h 720"/>
                <a:gd name="T12" fmla="*/ 259 w 427"/>
                <a:gd name="T13" fmla="*/ 499 h 720"/>
                <a:gd name="T14" fmla="*/ 288 w 427"/>
                <a:gd name="T15" fmla="*/ 456 h 720"/>
                <a:gd name="T16" fmla="*/ 317 w 427"/>
                <a:gd name="T17" fmla="*/ 413 h 720"/>
                <a:gd name="T18" fmla="*/ 341 w 427"/>
                <a:gd name="T19" fmla="*/ 365 h 720"/>
                <a:gd name="T20" fmla="*/ 365 w 427"/>
                <a:gd name="T21" fmla="*/ 317 h 720"/>
                <a:gd name="T22" fmla="*/ 384 w 427"/>
                <a:gd name="T23" fmla="*/ 269 h 720"/>
                <a:gd name="T24" fmla="*/ 398 w 427"/>
                <a:gd name="T25" fmla="*/ 216 h 720"/>
                <a:gd name="T26" fmla="*/ 413 w 427"/>
                <a:gd name="T27" fmla="*/ 164 h 720"/>
                <a:gd name="T28" fmla="*/ 417 w 427"/>
                <a:gd name="T29" fmla="*/ 111 h 720"/>
                <a:gd name="T30" fmla="*/ 427 w 427"/>
                <a:gd name="T31" fmla="*/ 58 h 720"/>
                <a:gd name="T32" fmla="*/ 427 w 427"/>
                <a:gd name="T33" fmla="*/ 0 h 720"/>
                <a:gd name="T34" fmla="*/ 389 w 427"/>
                <a:gd name="T35" fmla="*/ 0 h 720"/>
                <a:gd name="T36" fmla="*/ 384 w 427"/>
                <a:gd name="T37" fmla="*/ 53 h 720"/>
                <a:gd name="T38" fmla="*/ 379 w 427"/>
                <a:gd name="T39" fmla="*/ 106 h 720"/>
                <a:gd name="T40" fmla="*/ 369 w 427"/>
                <a:gd name="T41" fmla="*/ 154 h 720"/>
                <a:gd name="T42" fmla="*/ 360 w 427"/>
                <a:gd name="T43" fmla="*/ 207 h 720"/>
                <a:gd name="T44" fmla="*/ 345 w 427"/>
                <a:gd name="T45" fmla="*/ 255 h 720"/>
                <a:gd name="T46" fmla="*/ 326 w 427"/>
                <a:gd name="T47" fmla="*/ 303 h 720"/>
                <a:gd name="T48" fmla="*/ 307 w 427"/>
                <a:gd name="T49" fmla="*/ 346 h 720"/>
                <a:gd name="T50" fmla="*/ 283 w 427"/>
                <a:gd name="T51" fmla="*/ 394 h 720"/>
                <a:gd name="T52" fmla="*/ 254 w 427"/>
                <a:gd name="T53" fmla="*/ 437 h 720"/>
                <a:gd name="T54" fmla="*/ 225 w 427"/>
                <a:gd name="T55" fmla="*/ 480 h 720"/>
                <a:gd name="T56" fmla="*/ 197 w 427"/>
                <a:gd name="T57" fmla="*/ 519 h 720"/>
                <a:gd name="T58" fmla="*/ 158 w 427"/>
                <a:gd name="T59" fmla="*/ 557 h 720"/>
                <a:gd name="T60" fmla="*/ 125 w 427"/>
                <a:gd name="T61" fmla="*/ 591 h 720"/>
                <a:gd name="T62" fmla="*/ 81 w 427"/>
                <a:gd name="T63" fmla="*/ 624 h 720"/>
                <a:gd name="T64" fmla="*/ 43 w 427"/>
                <a:gd name="T65" fmla="*/ 658 h 720"/>
                <a:gd name="T66" fmla="*/ 0 w 427"/>
                <a:gd name="T67" fmla="*/ 687 h 720"/>
                <a:gd name="T68" fmla="*/ 19 w 427"/>
                <a:gd name="T69" fmla="*/ 72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7"/>
                <a:gd name="T106" fmla="*/ 0 h 720"/>
                <a:gd name="T107" fmla="*/ 427 w 427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7" h="720">
                  <a:moveTo>
                    <a:pt x="19" y="720"/>
                  </a:moveTo>
                  <a:lnTo>
                    <a:pt x="67" y="691"/>
                  </a:lnTo>
                  <a:lnTo>
                    <a:pt x="110" y="658"/>
                  </a:lnTo>
                  <a:lnTo>
                    <a:pt x="149" y="619"/>
                  </a:lnTo>
                  <a:lnTo>
                    <a:pt x="187" y="586"/>
                  </a:lnTo>
                  <a:lnTo>
                    <a:pt x="225" y="543"/>
                  </a:lnTo>
                  <a:lnTo>
                    <a:pt x="259" y="499"/>
                  </a:lnTo>
                  <a:lnTo>
                    <a:pt x="288" y="456"/>
                  </a:lnTo>
                  <a:lnTo>
                    <a:pt x="317" y="413"/>
                  </a:lnTo>
                  <a:lnTo>
                    <a:pt x="341" y="365"/>
                  </a:lnTo>
                  <a:lnTo>
                    <a:pt x="365" y="317"/>
                  </a:lnTo>
                  <a:lnTo>
                    <a:pt x="384" y="269"/>
                  </a:lnTo>
                  <a:lnTo>
                    <a:pt x="398" y="216"/>
                  </a:lnTo>
                  <a:lnTo>
                    <a:pt x="413" y="164"/>
                  </a:lnTo>
                  <a:lnTo>
                    <a:pt x="417" y="111"/>
                  </a:lnTo>
                  <a:lnTo>
                    <a:pt x="427" y="58"/>
                  </a:lnTo>
                  <a:lnTo>
                    <a:pt x="427" y="0"/>
                  </a:lnTo>
                  <a:lnTo>
                    <a:pt x="389" y="0"/>
                  </a:lnTo>
                  <a:lnTo>
                    <a:pt x="384" y="53"/>
                  </a:lnTo>
                  <a:lnTo>
                    <a:pt x="379" y="106"/>
                  </a:lnTo>
                  <a:lnTo>
                    <a:pt x="369" y="154"/>
                  </a:lnTo>
                  <a:lnTo>
                    <a:pt x="360" y="207"/>
                  </a:lnTo>
                  <a:lnTo>
                    <a:pt x="345" y="255"/>
                  </a:lnTo>
                  <a:lnTo>
                    <a:pt x="326" y="303"/>
                  </a:lnTo>
                  <a:lnTo>
                    <a:pt x="307" y="346"/>
                  </a:lnTo>
                  <a:lnTo>
                    <a:pt x="283" y="394"/>
                  </a:lnTo>
                  <a:lnTo>
                    <a:pt x="254" y="437"/>
                  </a:lnTo>
                  <a:lnTo>
                    <a:pt x="225" y="480"/>
                  </a:lnTo>
                  <a:lnTo>
                    <a:pt x="197" y="519"/>
                  </a:lnTo>
                  <a:lnTo>
                    <a:pt x="158" y="557"/>
                  </a:lnTo>
                  <a:lnTo>
                    <a:pt x="125" y="591"/>
                  </a:lnTo>
                  <a:lnTo>
                    <a:pt x="81" y="624"/>
                  </a:lnTo>
                  <a:lnTo>
                    <a:pt x="43" y="658"/>
                  </a:lnTo>
                  <a:lnTo>
                    <a:pt x="0" y="687"/>
                  </a:lnTo>
                  <a:lnTo>
                    <a:pt x="19" y="72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264" name="Freeform 1767"/>
            <p:cNvSpPr>
              <a:spLocks noChangeAspect="1"/>
            </p:cNvSpPr>
            <p:nvPr/>
          </p:nvSpPr>
          <p:spPr bwMode="auto">
            <a:xfrm>
              <a:off x="2905" y="2657"/>
              <a:ext cx="422" cy="720"/>
            </a:xfrm>
            <a:custGeom>
              <a:avLst/>
              <a:gdLst>
                <a:gd name="T0" fmla="*/ 0 w 422"/>
                <a:gd name="T1" fmla="*/ 0 h 720"/>
                <a:gd name="T2" fmla="*/ 5 w 422"/>
                <a:gd name="T3" fmla="*/ 58 h 720"/>
                <a:gd name="T4" fmla="*/ 9 w 422"/>
                <a:gd name="T5" fmla="*/ 111 h 720"/>
                <a:gd name="T6" fmla="*/ 14 w 422"/>
                <a:gd name="T7" fmla="*/ 164 h 720"/>
                <a:gd name="T8" fmla="*/ 29 w 422"/>
                <a:gd name="T9" fmla="*/ 216 h 720"/>
                <a:gd name="T10" fmla="*/ 43 w 422"/>
                <a:gd name="T11" fmla="*/ 264 h 720"/>
                <a:gd name="T12" fmla="*/ 62 w 422"/>
                <a:gd name="T13" fmla="*/ 317 h 720"/>
                <a:gd name="T14" fmla="*/ 81 w 422"/>
                <a:gd name="T15" fmla="*/ 365 h 720"/>
                <a:gd name="T16" fmla="*/ 105 w 422"/>
                <a:gd name="T17" fmla="*/ 413 h 720"/>
                <a:gd name="T18" fmla="*/ 134 w 422"/>
                <a:gd name="T19" fmla="*/ 456 h 720"/>
                <a:gd name="T20" fmla="*/ 168 w 422"/>
                <a:gd name="T21" fmla="*/ 499 h 720"/>
                <a:gd name="T22" fmla="*/ 197 w 422"/>
                <a:gd name="T23" fmla="*/ 543 h 720"/>
                <a:gd name="T24" fmla="*/ 235 w 422"/>
                <a:gd name="T25" fmla="*/ 586 h 720"/>
                <a:gd name="T26" fmla="*/ 273 w 422"/>
                <a:gd name="T27" fmla="*/ 619 h 720"/>
                <a:gd name="T28" fmla="*/ 312 w 422"/>
                <a:gd name="T29" fmla="*/ 658 h 720"/>
                <a:gd name="T30" fmla="*/ 355 w 422"/>
                <a:gd name="T31" fmla="*/ 691 h 720"/>
                <a:gd name="T32" fmla="*/ 403 w 422"/>
                <a:gd name="T33" fmla="*/ 720 h 720"/>
                <a:gd name="T34" fmla="*/ 422 w 422"/>
                <a:gd name="T35" fmla="*/ 687 h 720"/>
                <a:gd name="T36" fmla="*/ 379 w 422"/>
                <a:gd name="T37" fmla="*/ 658 h 720"/>
                <a:gd name="T38" fmla="*/ 341 w 422"/>
                <a:gd name="T39" fmla="*/ 624 h 720"/>
                <a:gd name="T40" fmla="*/ 302 w 422"/>
                <a:gd name="T41" fmla="*/ 591 h 720"/>
                <a:gd name="T42" fmla="*/ 264 w 422"/>
                <a:gd name="T43" fmla="*/ 557 h 720"/>
                <a:gd name="T44" fmla="*/ 230 w 422"/>
                <a:gd name="T45" fmla="*/ 519 h 720"/>
                <a:gd name="T46" fmla="*/ 197 w 422"/>
                <a:gd name="T47" fmla="*/ 475 h 720"/>
                <a:gd name="T48" fmla="*/ 168 w 422"/>
                <a:gd name="T49" fmla="*/ 437 h 720"/>
                <a:gd name="T50" fmla="*/ 144 w 422"/>
                <a:gd name="T51" fmla="*/ 394 h 720"/>
                <a:gd name="T52" fmla="*/ 120 w 422"/>
                <a:gd name="T53" fmla="*/ 346 h 720"/>
                <a:gd name="T54" fmla="*/ 101 w 422"/>
                <a:gd name="T55" fmla="*/ 303 h 720"/>
                <a:gd name="T56" fmla="*/ 81 w 422"/>
                <a:gd name="T57" fmla="*/ 255 h 720"/>
                <a:gd name="T58" fmla="*/ 67 w 422"/>
                <a:gd name="T59" fmla="*/ 207 h 720"/>
                <a:gd name="T60" fmla="*/ 57 w 422"/>
                <a:gd name="T61" fmla="*/ 154 h 720"/>
                <a:gd name="T62" fmla="*/ 48 w 422"/>
                <a:gd name="T63" fmla="*/ 106 h 720"/>
                <a:gd name="T64" fmla="*/ 43 w 422"/>
                <a:gd name="T65" fmla="*/ 53 h 720"/>
                <a:gd name="T66" fmla="*/ 38 w 422"/>
                <a:gd name="T67" fmla="*/ 0 h 720"/>
                <a:gd name="T68" fmla="*/ 0 w 422"/>
                <a:gd name="T69" fmla="*/ 0 h 7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2"/>
                <a:gd name="T106" fmla="*/ 0 h 720"/>
                <a:gd name="T107" fmla="*/ 422 w 422"/>
                <a:gd name="T108" fmla="*/ 720 h 7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2" h="720">
                  <a:moveTo>
                    <a:pt x="0" y="0"/>
                  </a:moveTo>
                  <a:lnTo>
                    <a:pt x="5" y="58"/>
                  </a:lnTo>
                  <a:lnTo>
                    <a:pt x="9" y="111"/>
                  </a:lnTo>
                  <a:lnTo>
                    <a:pt x="14" y="164"/>
                  </a:lnTo>
                  <a:lnTo>
                    <a:pt x="29" y="216"/>
                  </a:lnTo>
                  <a:lnTo>
                    <a:pt x="43" y="264"/>
                  </a:lnTo>
                  <a:lnTo>
                    <a:pt x="62" y="317"/>
                  </a:lnTo>
                  <a:lnTo>
                    <a:pt x="81" y="365"/>
                  </a:lnTo>
                  <a:lnTo>
                    <a:pt x="105" y="413"/>
                  </a:lnTo>
                  <a:lnTo>
                    <a:pt x="134" y="456"/>
                  </a:lnTo>
                  <a:lnTo>
                    <a:pt x="168" y="499"/>
                  </a:lnTo>
                  <a:lnTo>
                    <a:pt x="197" y="543"/>
                  </a:lnTo>
                  <a:lnTo>
                    <a:pt x="235" y="586"/>
                  </a:lnTo>
                  <a:lnTo>
                    <a:pt x="273" y="619"/>
                  </a:lnTo>
                  <a:lnTo>
                    <a:pt x="312" y="658"/>
                  </a:lnTo>
                  <a:lnTo>
                    <a:pt x="355" y="691"/>
                  </a:lnTo>
                  <a:lnTo>
                    <a:pt x="403" y="720"/>
                  </a:lnTo>
                  <a:lnTo>
                    <a:pt x="422" y="687"/>
                  </a:lnTo>
                  <a:lnTo>
                    <a:pt x="379" y="658"/>
                  </a:lnTo>
                  <a:lnTo>
                    <a:pt x="341" y="624"/>
                  </a:lnTo>
                  <a:lnTo>
                    <a:pt x="302" y="591"/>
                  </a:lnTo>
                  <a:lnTo>
                    <a:pt x="264" y="557"/>
                  </a:lnTo>
                  <a:lnTo>
                    <a:pt x="230" y="519"/>
                  </a:lnTo>
                  <a:lnTo>
                    <a:pt x="197" y="475"/>
                  </a:lnTo>
                  <a:lnTo>
                    <a:pt x="168" y="437"/>
                  </a:lnTo>
                  <a:lnTo>
                    <a:pt x="144" y="394"/>
                  </a:lnTo>
                  <a:lnTo>
                    <a:pt x="120" y="346"/>
                  </a:lnTo>
                  <a:lnTo>
                    <a:pt x="101" y="303"/>
                  </a:lnTo>
                  <a:lnTo>
                    <a:pt x="81" y="255"/>
                  </a:lnTo>
                  <a:lnTo>
                    <a:pt x="67" y="207"/>
                  </a:lnTo>
                  <a:lnTo>
                    <a:pt x="57" y="154"/>
                  </a:lnTo>
                  <a:lnTo>
                    <a:pt x="48" y="106"/>
                  </a:lnTo>
                  <a:lnTo>
                    <a:pt x="43" y="5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265" name="Freeform 1768"/>
            <p:cNvSpPr>
              <a:spLocks noChangeAspect="1"/>
            </p:cNvSpPr>
            <p:nvPr/>
          </p:nvSpPr>
          <p:spPr bwMode="auto">
            <a:xfrm>
              <a:off x="2905" y="2033"/>
              <a:ext cx="369" cy="624"/>
            </a:xfrm>
            <a:custGeom>
              <a:avLst/>
              <a:gdLst>
                <a:gd name="T0" fmla="*/ 345 w 369"/>
                <a:gd name="T1" fmla="*/ 0 h 624"/>
                <a:gd name="T2" fmla="*/ 269 w 369"/>
                <a:gd name="T3" fmla="*/ 58 h 624"/>
                <a:gd name="T4" fmla="*/ 201 w 369"/>
                <a:gd name="T5" fmla="*/ 125 h 624"/>
                <a:gd name="T6" fmla="*/ 173 w 369"/>
                <a:gd name="T7" fmla="*/ 159 h 624"/>
                <a:gd name="T8" fmla="*/ 144 w 369"/>
                <a:gd name="T9" fmla="*/ 197 h 624"/>
                <a:gd name="T10" fmla="*/ 120 w 369"/>
                <a:gd name="T11" fmla="*/ 236 h 624"/>
                <a:gd name="T12" fmla="*/ 96 w 369"/>
                <a:gd name="T13" fmla="*/ 274 h 624"/>
                <a:gd name="T14" fmla="*/ 72 w 369"/>
                <a:gd name="T15" fmla="*/ 312 h 624"/>
                <a:gd name="T16" fmla="*/ 53 w 369"/>
                <a:gd name="T17" fmla="*/ 356 h 624"/>
                <a:gd name="T18" fmla="*/ 38 w 369"/>
                <a:gd name="T19" fmla="*/ 394 h 624"/>
                <a:gd name="T20" fmla="*/ 24 w 369"/>
                <a:gd name="T21" fmla="*/ 437 h 624"/>
                <a:gd name="T22" fmla="*/ 14 w 369"/>
                <a:gd name="T23" fmla="*/ 485 h 624"/>
                <a:gd name="T24" fmla="*/ 5 w 369"/>
                <a:gd name="T25" fmla="*/ 528 h 624"/>
                <a:gd name="T26" fmla="*/ 0 w 369"/>
                <a:gd name="T27" fmla="*/ 576 h 624"/>
                <a:gd name="T28" fmla="*/ 0 w 369"/>
                <a:gd name="T29" fmla="*/ 624 h 624"/>
                <a:gd name="T30" fmla="*/ 38 w 369"/>
                <a:gd name="T31" fmla="*/ 624 h 624"/>
                <a:gd name="T32" fmla="*/ 43 w 369"/>
                <a:gd name="T33" fmla="*/ 581 h 624"/>
                <a:gd name="T34" fmla="*/ 48 w 369"/>
                <a:gd name="T35" fmla="*/ 533 h 624"/>
                <a:gd name="T36" fmla="*/ 53 w 369"/>
                <a:gd name="T37" fmla="*/ 490 h 624"/>
                <a:gd name="T38" fmla="*/ 62 w 369"/>
                <a:gd name="T39" fmla="*/ 452 h 624"/>
                <a:gd name="T40" fmla="*/ 77 w 369"/>
                <a:gd name="T41" fmla="*/ 408 h 624"/>
                <a:gd name="T42" fmla="*/ 91 w 369"/>
                <a:gd name="T43" fmla="*/ 370 h 624"/>
                <a:gd name="T44" fmla="*/ 110 w 369"/>
                <a:gd name="T45" fmla="*/ 332 h 624"/>
                <a:gd name="T46" fmla="*/ 129 w 369"/>
                <a:gd name="T47" fmla="*/ 293 h 624"/>
                <a:gd name="T48" fmla="*/ 153 w 369"/>
                <a:gd name="T49" fmla="*/ 255 h 624"/>
                <a:gd name="T50" fmla="*/ 177 w 369"/>
                <a:gd name="T51" fmla="*/ 221 h 624"/>
                <a:gd name="T52" fmla="*/ 201 w 369"/>
                <a:gd name="T53" fmla="*/ 188 h 624"/>
                <a:gd name="T54" fmla="*/ 230 w 369"/>
                <a:gd name="T55" fmla="*/ 154 h 624"/>
                <a:gd name="T56" fmla="*/ 297 w 369"/>
                <a:gd name="T57" fmla="*/ 92 h 624"/>
                <a:gd name="T58" fmla="*/ 369 w 369"/>
                <a:gd name="T59" fmla="*/ 29 h 624"/>
                <a:gd name="T60" fmla="*/ 345 w 369"/>
                <a:gd name="T61" fmla="*/ 0 h 6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9"/>
                <a:gd name="T94" fmla="*/ 0 h 624"/>
                <a:gd name="T95" fmla="*/ 369 w 369"/>
                <a:gd name="T96" fmla="*/ 624 h 6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9" h="624">
                  <a:moveTo>
                    <a:pt x="345" y="0"/>
                  </a:moveTo>
                  <a:lnTo>
                    <a:pt x="269" y="58"/>
                  </a:lnTo>
                  <a:lnTo>
                    <a:pt x="201" y="125"/>
                  </a:lnTo>
                  <a:lnTo>
                    <a:pt x="173" y="159"/>
                  </a:lnTo>
                  <a:lnTo>
                    <a:pt x="144" y="197"/>
                  </a:lnTo>
                  <a:lnTo>
                    <a:pt x="120" y="236"/>
                  </a:lnTo>
                  <a:lnTo>
                    <a:pt x="96" y="274"/>
                  </a:lnTo>
                  <a:lnTo>
                    <a:pt x="72" y="312"/>
                  </a:lnTo>
                  <a:lnTo>
                    <a:pt x="53" y="356"/>
                  </a:lnTo>
                  <a:lnTo>
                    <a:pt x="38" y="394"/>
                  </a:lnTo>
                  <a:lnTo>
                    <a:pt x="24" y="437"/>
                  </a:lnTo>
                  <a:lnTo>
                    <a:pt x="14" y="485"/>
                  </a:lnTo>
                  <a:lnTo>
                    <a:pt x="5" y="528"/>
                  </a:lnTo>
                  <a:lnTo>
                    <a:pt x="0" y="576"/>
                  </a:lnTo>
                  <a:lnTo>
                    <a:pt x="0" y="624"/>
                  </a:lnTo>
                  <a:lnTo>
                    <a:pt x="38" y="624"/>
                  </a:lnTo>
                  <a:lnTo>
                    <a:pt x="43" y="581"/>
                  </a:lnTo>
                  <a:lnTo>
                    <a:pt x="48" y="533"/>
                  </a:lnTo>
                  <a:lnTo>
                    <a:pt x="53" y="490"/>
                  </a:lnTo>
                  <a:lnTo>
                    <a:pt x="62" y="452"/>
                  </a:lnTo>
                  <a:lnTo>
                    <a:pt x="77" y="408"/>
                  </a:lnTo>
                  <a:lnTo>
                    <a:pt x="91" y="370"/>
                  </a:lnTo>
                  <a:lnTo>
                    <a:pt x="110" y="332"/>
                  </a:lnTo>
                  <a:lnTo>
                    <a:pt x="129" y="293"/>
                  </a:lnTo>
                  <a:lnTo>
                    <a:pt x="153" y="255"/>
                  </a:lnTo>
                  <a:lnTo>
                    <a:pt x="177" y="221"/>
                  </a:lnTo>
                  <a:lnTo>
                    <a:pt x="201" y="188"/>
                  </a:lnTo>
                  <a:lnTo>
                    <a:pt x="230" y="154"/>
                  </a:lnTo>
                  <a:lnTo>
                    <a:pt x="297" y="92"/>
                  </a:lnTo>
                  <a:lnTo>
                    <a:pt x="369" y="2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0266" name="Group 1769"/>
            <p:cNvGrpSpPr>
              <a:grpSpLocks noChangeAspect="1"/>
            </p:cNvGrpSpPr>
            <p:nvPr/>
          </p:nvGrpSpPr>
          <p:grpSpPr bwMode="auto">
            <a:xfrm>
              <a:off x="3308" y="1563"/>
              <a:ext cx="1162" cy="2285"/>
              <a:chOff x="3308" y="1563"/>
              <a:chExt cx="1162" cy="2285"/>
            </a:xfrm>
          </p:grpSpPr>
          <p:sp>
            <p:nvSpPr>
              <p:cNvPr id="10267" name="Freeform 1770"/>
              <p:cNvSpPr>
                <a:spLocks noChangeAspect="1"/>
              </p:cNvSpPr>
              <p:nvPr/>
            </p:nvSpPr>
            <p:spPr bwMode="auto">
              <a:xfrm>
                <a:off x="3308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6 w 451"/>
                  <a:gd name="T5" fmla="*/ 1785 h 1785"/>
                  <a:gd name="T6" fmla="*/ 101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6" y="1785"/>
                    </a:lnTo>
                    <a:lnTo>
                      <a:pt x="101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68" name="Freeform 1771"/>
              <p:cNvSpPr>
                <a:spLocks noChangeAspect="1"/>
              </p:cNvSpPr>
              <p:nvPr/>
            </p:nvSpPr>
            <p:spPr bwMode="auto">
              <a:xfrm>
                <a:off x="4019" y="1563"/>
                <a:ext cx="451" cy="1785"/>
              </a:xfrm>
              <a:custGeom>
                <a:avLst/>
                <a:gdLst>
                  <a:gd name="T0" fmla="*/ 0 w 451"/>
                  <a:gd name="T1" fmla="*/ 0 h 1785"/>
                  <a:gd name="T2" fmla="*/ 451 w 451"/>
                  <a:gd name="T3" fmla="*/ 0 h 1785"/>
                  <a:gd name="T4" fmla="*/ 345 w 451"/>
                  <a:gd name="T5" fmla="*/ 1785 h 1785"/>
                  <a:gd name="T6" fmla="*/ 105 w 451"/>
                  <a:gd name="T7" fmla="*/ 1785 h 1785"/>
                  <a:gd name="T8" fmla="*/ 0 w 451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1785"/>
                  <a:gd name="T17" fmla="*/ 451 w 451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1785">
                    <a:moveTo>
                      <a:pt x="0" y="0"/>
                    </a:moveTo>
                    <a:lnTo>
                      <a:pt x="451" y="0"/>
                    </a:lnTo>
                    <a:lnTo>
                      <a:pt x="345" y="1785"/>
                    </a:lnTo>
                    <a:lnTo>
                      <a:pt x="105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69" name="Freeform 1772"/>
              <p:cNvSpPr>
                <a:spLocks noChangeAspect="1"/>
              </p:cNvSpPr>
              <p:nvPr/>
            </p:nvSpPr>
            <p:spPr bwMode="auto">
              <a:xfrm>
                <a:off x="3346" y="1563"/>
                <a:ext cx="375" cy="1785"/>
              </a:xfrm>
              <a:custGeom>
                <a:avLst/>
                <a:gdLst>
                  <a:gd name="T0" fmla="*/ 0 w 375"/>
                  <a:gd name="T1" fmla="*/ 0 h 1785"/>
                  <a:gd name="T2" fmla="*/ 375 w 375"/>
                  <a:gd name="T3" fmla="*/ 0 h 1785"/>
                  <a:gd name="T4" fmla="*/ 308 w 375"/>
                  <a:gd name="T5" fmla="*/ 1785 h 1785"/>
                  <a:gd name="T6" fmla="*/ 63 w 375"/>
                  <a:gd name="T7" fmla="*/ 1785 h 1785"/>
                  <a:gd name="T8" fmla="*/ 0 w 375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5"/>
                  <a:gd name="T16" fmla="*/ 0 h 1785"/>
                  <a:gd name="T17" fmla="*/ 375 w 375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5" h="1785">
                    <a:moveTo>
                      <a:pt x="0" y="0"/>
                    </a:moveTo>
                    <a:lnTo>
                      <a:pt x="375" y="0"/>
                    </a:lnTo>
                    <a:lnTo>
                      <a:pt x="308" y="1785"/>
                    </a:lnTo>
                    <a:lnTo>
                      <a:pt x="63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70" name="Freeform 1773"/>
              <p:cNvSpPr>
                <a:spLocks noChangeAspect="1"/>
              </p:cNvSpPr>
              <p:nvPr/>
            </p:nvSpPr>
            <p:spPr bwMode="auto">
              <a:xfrm>
                <a:off x="4057" y="1563"/>
                <a:ext cx="374" cy="1785"/>
              </a:xfrm>
              <a:custGeom>
                <a:avLst/>
                <a:gdLst>
                  <a:gd name="T0" fmla="*/ 0 w 374"/>
                  <a:gd name="T1" fmla="*/ 0 h 1785"/>
                  <a:gd name="T2" fmla="*/ 374 w 374"/>
                  <a:gd name="T3" fmla="*/ 0 h 1785"/>
                  <a:gd name="T4" fmla="*/ 307 w 374"/>
                  <a:gd name="T5" fmla="*/ 1785 h 1785"/>
                  <a:gd name="T6" fmla="*/ 62 w 374"/>
                  <a:gd name="T7" fmla="*/ 1785 h 1785"/>
                  <a:gd name="T8" fmla="*/ 0 w 374"/>
                  <a:gd name="T9" fmla="*/ 0 h 1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4"/>
                  <a:gd name="T16" fmla="*/ 0 h 1785"/>
                  <a:gd name="T17" fmla="*/ 374 w 374"/>
                  <a:gd name="T18" fmla="*/ 1785 h 17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4" h="1785">
                    <a:moveTo>
                      <a:pt x="0" y="0"/>
                    </a:moveTo>
                    <a:lnTo>
                      <a:pt x="374" y="0"/>
                    </a:lnTo>
                    <a:lnTo>
                      <a:pt x="307" y="1785"/>
                    </a:lnTo>
                    <a:lnTo>
                      <a:pt x="62" y="1785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71" name="Freeform 1774"/>
              <p:cNvSpPr>
                <a:spLocks noChangeAspect="1"/>
              </p:cNvSpPr>
              <p:nvPr/>
            </p:nvSpPr>
            <p:spPr bwMode="auto">
              <a:xfrm>
                <a:off x="3788" y="3843"/>
                <a:ext cx="197" cy="5"/>
              </a:xfrm>
              <a:custGeom>
                <a:avLst/>
                <a:gdLst>
                  <a:gd name="T0" fmla="*/ 0 w 197"/>
                  <a:gd name="T1" fmla="*/ 0 h 5"/>
                  <a:gd name="T2" fmla="*/ 197 w 197"/>
                  <a:gd name="T3" fmla="*/ 0 h 5"/>
                  <a:gd name="T4" fmla="*/ 187 w 197"/>
                  <a:gd name="T5" fmla="*/ 0 h 5"/>
                  <a:gd name="T6" fmla="*/ 173 w 197"/>
                  <a:gd name="T7" fmla="*/ 0 h 5"/>
                  <a:gd name="T8" fmla="*/ 163 w 197"/>
                  <a:gd name="T9" fmla="*/ 5 h 5"/>
                  <a:gd name="T10" fmla="*/ 149 w 197"/>
                  <a:gd name="T11" fmla="*/ 5 h 5"/>
                  <a:gd name="T12" fmla="*/ 139 w 197"/>
                  <a:gd name="T13" fmla="*/ 5 h 5"/>
                  <a:gd name="T14" fmla="*/ 125 w 197"/>
                  <a:gd name="T15" fmla="*/ 5 h 5"/>
                  <a:gd name="T16" fmla="*/ 115 w 197"/>
                  <a:gd name="T17" fmla="*/ 5 h 5"/>
                  <a:gd name="T18" fmla="*/ 101 w 197"/>
                  <a:gd name="T19" fmla="*/ 5 h 5"/>
                  <a:gd name="T20" fmla="*/ 86 w 197"/>
                  <a:gd name="T21" fmla="*/ 5 h 5"/>
                  <a:gd name="T22" fmla="*/ 72 w 197"/>
                  <a:gd name="T23" fmla="*/ 5 h 5"/>
                  <a:gd name="T24" fmla="*/ 62 w 197"/>
                  <a:gd name="T25" fmla="*/ 5 h 5"/>
                  <a:gd name="T26" fmla="*/ 48 w 197"/>
                  <a:gd name="T27" fmla="*/ 5 h 5"/>
                  <a:gd name="T28" fmla="*/ 34 w 197"/>
                  <a:gd name="T29" fmla="*/ 5 h 5"/>
                  <a:gd name="T30" fmla="*/ 24 w 197"/>
                  <a:gd name="T31" fmla="*/ 0 h 5"/>
                  <a:gd name="T32" fmla="*/ 10 w 197"/>
                  <a:gd name="T33" fmla="*/ 0 h 5"/>
                  <a:gd name="T34" fmla="*/ 0 w 197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5"/>
                  <a:gd name="T56" fmla="*/ 197 w 197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5">
                    <a:moveTo>
                      <a:pt x="0" y="0"/>
                    </a:moveTo>
                    <a:lnTo>
                      <a:pt x="197" y="0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63" y="5"/>
                    </a:lnTo>
                    <a:lnTo>
                      <a:pt x="149" y="5"/>
                    </a:lnTo>
                    <a:lnTo>
                      <a:pt x="139" y="5"/>
                    </a:lnTo>
                    <a:lnTo>
                      <a:pt x="125" y="5"/>
                    </a:lnTo>
                    <a:lnTo>
                      <a:pt x="115" y="5"/>
                    </a:lnTo>
                    <a:lnTo>
                      <a:pt x="101" y="5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62" y="5"/>
                    </a:lnTo>
                    <a:lnTo>
                      <a:pt x="48" y="5"/>
                    </a:lnTo>
                    <a:lnTo>
                      <a:pt x="34" y="5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72" name="Freeform 1775"/>
              <p:cNvSpPr>
                <a:spLocks noChangeAspect="1"/>
              </p:cNvSpPr>
              <p:nvPr/>
            </p:nvSpPr>
            <p:spPr bwMode="auto">
              <a:xfrm>
                <a:off x="3745" y="3833"/>
                <a:ext cx="283" cy="10"/>
              </a:xfrm>
              <a:custGeom>
                <a:avLst/>
                <a:gdLst>
                  <a:gd name="T0" fmla="*/ 240 w 283"/>
                  <a:gd name="T1" fmla="*/ 10 h 10"/>
                  <a:gd name="T2" fmla="*/ 43 w 283"/>
                  <a:gd name="T3" fmla="*/ 10 h 10"/>
                  <a:gd name="T4" fmla="*/ 33 w 283"/>
                  <a:gd name="T5" fmla="*/ 5 h 10"/>
                  <a:gd name="T6" fmla="*/ 29 w 283"/>
                  <a:gd name="T7" fmla="*/ 5 h 10"/>
                  <a:gd name="T8" fmla="*/ 24 w 283"/>
                  <a:gd name="T9" fmla="*/ 5 h 10"/>
                  <a:gd name="T10" fmla="*/ 19 w 283"/>
                  <a:gd name="T11" fmla="*/ 5 h 10"/>
                  <a:gd name="T12" fmla="*/ 14 w 283"/>
                  <a:gd name="T13" fmla="*/ 5 h 10"/>
                  <a:gd name="T14" fmla="*/ 9 w 283"/>
                  <a:gd name="T15" fmla="*/ 0 h 10"/>
                  <a:gd name="T16" fmla="*/ 5 w 283"/>
                  <a:gd name="T17" fmla="*/ 0 h 10"/>
                  <a:gd name="T18" fmla="*/ 0 w 283"/>
                  <a:gd name="T19" fmla="*/ 0 h 10"/>
                  <a:gd name="T20" fmla="*/ 283 w 283"/>
                  <a:gd name="T21" fmla="*/ 0 h 10"/>
                  <a:gd name="T22" fmla="*/ 278 w 283"/>
                  <a:gd name="T23" fmla="*/ 0 h 10"/>
                  <a:gd name="T24" fmla="*/ 274 w 283"/>
                  <a:gd name="T25" fmla="*/ 0 h 10"/>
                  <a:gd name="T26" fmla="*/ 269 w 283"/>
                  <a:gd name="T27" fmla="*/ 5 h 10"/>
                  <a:gd name="T28" fmla="*/ 264 w 283"/>
                  <a:gd name="T29" fmla="*/ 5 h 10"/>
                  <a:gd name="T30" fmla="*/ 259 w 283"/>
                  <a:gd name="T31" fmla="*/ 5 h 10"/>
                  <a:gd name="T32" fmla="*/ 254 w 283"/>
                  <a:gd name="T33" fmla="*/ 5 h 10"/>
                  <a:gd name="T34" fmla="*/ 245 w 283"/>
                  <a:gd name="T35" fmla="*/ 5 h 10"/>
                  <a:gd name="T36" fmla="*/ 240 w 28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3"/>
                  <a:gd name="T58" fmla="*/ 0 h 10"/>
                  <a:gd name="T59" fmla="*/ 283 w 28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3" h="10">
                    <a:moveTo>
                      <a:pt x="240" y="10"/>
                    </a:moveTo>
                    <a:lnTo>
                      <a:pt x="43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59" y="5"/>
                    </a:lnTo>
                    <a:lnTo>
                      <a:pt x="254" y="5"/>
                    </a:lnTo>
                    <a:lnTo>
                      <a:pt x="245" y="5"/>
                    </a:lnTo>
                    <a:lnTo>
                      <a:pt x="2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73" name="Freeform 1776"/>
              <p:cNvSpPr>
                <a:spLocks noChangeAspect="1"/>
              </p:cNvSpPr>
              <p:nvPr/>
            </p:nvSpPr>
            <p:spPr bwMode="auto">
              <a:xfrm>
                <a:off x="3711" y="3824"/>
                <a:ext cx="351" cy="9"/>
              </a:xfrm>
              <a:custGeom>
                <a:avLst/>
                <a:gdLst>
                  <a:gd name="T0" fmla="*/ 317 w 351"/>
                  <a:gd name="T1" fmla="*/ 9 h 9"/>
                  <a:gd name="T2" fmla="*/ 34 w 351"/>
                  <a:gd name="T3" fmla="*/ 9 h 9"/>
                  <a:gd name="T4" fmla="*/ 29 w 351"/>
                  <a:gd name="T5" fmla="*/ 9 h 9"/>
                  <a:gd name="T6" fmla="*/ 24 w 351"/>
                  <a:gd name="T7" fmla="*/ 4 h 9"/>
                  <a:gd name="T8" fmla="*/ 19 w 351"/>
                  <a:gd name="T9" fmla="*/ 4 h 9"/>
                  <a:gd name="T10" fmla="*/ 15 w 351"/>
                  <a:gd name="T11" fmla="*/ 4 h 9"/>
                  <a:gd name="T12" fmla="*/ 10 w 351"/>
                  <a:gd name="T13" fmla="*/ 4 h 9"/>
                  <a:gd name="T14" fmla="*/ 10 w 351"/>
                  <a:gd name="T15" fmla="*/ 0 h 9"/>
                  <a:gd name="T16" fmla="*/ 5 w 351"/>
                  <a:gd name="T17" fmla="*/ 0 h 9"/>
                  <a:gd name="T18" fmla="*/ 0 w 351"/>
                  <a:gd name="T19" fmla="*/ 0 h 9"/>
                  <a:gd name="T20" fmla="*/ 351 w 351"/>
                  <a:gd name="T21" fmla="*/ 0 h 9"/>
                  <a:gd name="T22" fmla="*/ 346 w 351"/>
                  <a:gd name="T23" fmla="*/ 0 h 9"/>
                  <a:gd name="T24" fmla="*/ 341 w 351"/>
                  <a:gd name="T25" fmla="*/ 0 h 9"/>
                  <a:gd name="T26" fmla="*/ 341 w 351"/>
                  <a:gd name="T27" fmla="*/ 4 h 9"/>
                  <a:gd name="T28" fmla="*/ 336 w 351"/>
                  <a:gd name="T29" fmla="*/ 4 h 9"/>
                  <a:gd name="T30" fmla="*/ 332 w 351"/>
                  <a:gd name="T31" fmla="*/ 4 h 9"/>
                  <a:gd name="T32" fmla="*/ 327 w 351"/>
                  <a:gd name="T33" fmla="*/ 4 h 9"/>
                  <a:gd name="T34" fmla="*/ 322 w 351"/>
                  <a:gd name="T35" fmla="*/ 9 h 9"/>
                  <a:gd name="T36" fmla="*/ 317 w 35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1"/>
                  <a:gd name="T58" fmla="*/ 0 h 9"/>
                  <a:gd name="T59" fmla="*/ 351 w 35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1" h="9">
                    <a:moveTo>
                      <a:pt x="317" y="9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46" y="0"/>
                    </a:lnTo>
                    <a:lnTo>
                      <a:pt x="341" y="0"/>
                    </a:lnTo>
                    <a:lnTo>
                      <a:pt x="341" y="4"/>
                    </a:lnTo>
                    <a:lnTo>
                      <a:pt x="336" y="4"/>
                    </a:lnTo>
                    <a:lnTo>
                      <a:pt x="332" y="4"/>
                    </a:lnTo>
                    <a:lnTo>
                      <a:pt x="327" y="4"/>
                    </a:lnTo>
                    <a:lnTo>
                      <a:pt x="322" y="9"/>
                    </a:lnTo>
                    <a:lnTo>
                      <a:pt x="31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74" name="Freeform 1777"/>
              <p:cNvSpPr>
                <a:spLocks noChangeAspect="1"/>
              </p:cNvSpPr>
              <p:nvPr/>
            </p:nvSpPr>
            <p:spPr bwMode="auto">
              <a:xfrm>
                <a:off x="3687" y="3814"/>
                <a:ext cx="399" cy="10"/>
              </a:xfrm>
              <a:custGeom>
                <a:avLst/>
                <a:gdLst>
                  <a:gd name="T0" fmla="*/ 375 w 399"/>
                  <a:gd name="T1" fmla="*/ 10 h 10"/>
                  <a:gd name="T2" fmla="*/ 24 w 399"/>
                  <a:gd name="T3" fmla="*/ 10 h 10"/>
                  <a:gd name="T4" fmla="*/ 19 w 399"/>
                  <a:gd name="T5" fmla="*/ 10 h 10"/>
                  <a:gd name="T6" fmla="*/ 19 w 399"/>
                  <a:gd name="T7" fmla="*/ 5 h 10"/>
                  <a:gd name="T8" fmla="*/ 15 w 399"/>
                  <a:gd name="T9" fmla="*/ 5 h 10"/>
                  <a:gd name="T10" fmla="*/ 10 w 399"/>
                  <a:gd name="T11" fmla="*/ 5 h 10"/>
                  <a:gd name="T12" fmla="*/ 10 w 399"/>
                  <a:gd name="T13" fmla="*/ 5 h 10"/>
                  <a:gd name="T14" fmla="*/ 5 w 399"/>
                  <a:gd name="T15" fmla="*/ 5 h 10"/>
                  <a:gd name="T16" fmla="*/ 0 w 399"/>
                  <a:gd name="T17" fmla="*/ 0 h 10"/>
                  <a:gd name="T18" fmla="*/ 0 w 399"/>
                  <a:gd name="T19" fmla="*/ 0 h 10"/>
                  <a:gd name="T20" fmla="*/ 399 w 399"/>
                  <a:gd name="T21" fmla="*/ 0 h 10"/>
                  <a:gd name="T22" fmla="*/ 399 w 399"/>
                  <a:gd name="T23" fmla="*/ 0 h 10"/>
                  <a:gd name="T24" fmla="*/ 394 w 399"/>
                  <a:gd name="T25" fmla="*/ 5 h 10"/>
                  <a:gd name="T26" fmla="*/ 389 w 399"/>
                  <a:gd name="T27" fmla="*/ 5 h 10"/>
                  <a:gd name="T28" fmla="*/ 389 w 399"/>
                  <a:gd name="T29" fmla="*/ 5 h 10"/>
                  <a:gd name="T30" fmla="*/ 384 w 399"/>
                  <a:gd name="T31" fmla="*/ 5 h 10"/>
                  <a:gd name="T32" fmla="*/ 380 w 399"/>
                  <a:gd name="T33" fmla="*/ 5 h 10"/>
                  <a:gd name="T34" fmla="*/ 380 w 399"/>
                  <a:gd name="T35" fmla="*/ 10 h 10"/>
                  <a:gd name="T36" fmla="*/ 375 w 39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9"/>
                  <a:gd name="T58" fmla="*/ 0 h 10"/>
                  <a:gd name="T59" fmla="*/ 399 w 39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9" h="10">
                    <a:moveTo>
                      <a:pt x="375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99" y="0"/>
                    </a:lnTo>
                    <a:lnTo>
                      <a:pt x="394" y="5"/>
                    </a:lnTo>
                    <a:lnTo>
                      <a:pt x="389" y="5"/>
                    </a:lnTo>
                    <a:lnTo>
                      <a:pt x="384" y="5"/>
                    </a:lnTo>
                    <a:lnTo>
                      <a:pt x="380" y="5"/>
                    </a:lnTo>
                    <a:lnTo>
                      <a:pt x="380" y="10"/>
                    </a:lnTo>
                    <a:lnTo>
                      <a:pt x="37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75" name="Freeform 1778"/>
              <p:cNvSpPr>
                <a:spLocks noChangeAspect="1"/>
              </p:cNvSpPr>
              <p:nvPr/>
            </p:nvSpPr>
            <p:spPr bwMode="auto">
              <a:xfrm>
                <a:off x="3663" y="3804"/>
                <a:ext cx="447" cy="10"/>
              </a:xfrm>
              <a:custGeom>
                <a:avLst/>
                <a:gdLst>
                  <a:gd name="T0" fmla="*/ 423 w 447"/>
                  <a:gd name="T1" fmla="*/ 10 h 10"/>
                  <a:gd name="T2" fmla="*/ 24 w 447"/>
                  <a:gd name="T3" fmla="*/ 10 h 10"/>
                  <a:gd name="T4" fmla="*/ 19 w 447"/>
                  <a:gd name="T5" fmla="*/ 10 h 10"/>
                  <a:gd name="T6" fmla="*/ 19 w 447"/>
                  <a:gd name="T7" fmla="*/ 10 h 10"/>
                  <a:gd name="T8" fmla="*/ 15 w 447"/>
                  <a:gd name="T9" fmla="*/ 5 h 10"/>
                  <a:gd name="T10" fmla="*/ 15 w 447"/>
                  <a:gd name="T11" fmla="*/ 5 h 10"/>
                  <a:gd name="T12" fmla="*/ 10 w 447"/>
                  <a:gd name="T13" fmla="*/ 5 h 10"/>
                  <a:gd name="T14" fmla="*/ 5 w 447"/>
                  <a:gd name="T15" fmla="*/ 5 h 10"/>
                  <a:gd name="T16" fmla="*/ 5 w 447"/>
                  <a:gd name="T17" fmla="*/ 0 h 10"/>
                  <a:gd name="T18" fmla="*/ 0 w 447"/>
                  <a:gd name="T19" fmla="*/ 0 h 10"/>
                  <a:gd name="T20" fmla="*/ 447 w 447"/>
                  <a:gd name="T21" fmla="*/ 0 h 10"/>
                  <a:gd name="T22" fmla="*/ 442 w 447"/>
                  <a:gd name="T23" fmla="*/ 0 h 10"/>
                  <a:gd name="T24" fmla="*/ 442 w 447"/>
                  <a:gd name="T25" fmla="*/ 5 h 10"/>
                  <a:gd name="T26" fmla="*/ 437 w 447"/>
                  <a:gd name="T27" fmla="*/ 5 h 10"/>
                  <a:gd name="T28" fmla="*/ 437 w 447"/>
                  <a:gd name="T29" fmla="*/ 5 h 10"/>
                  <a:gd name="T30" fmla="*/ 432 w 447"/>
                  <a:gd name="T31" fmla="*/ 5 h 10"/>
                  <a:gd name="T32" fmla="*/ 428 w 447"/>
                  <a:gd name="T33" fmla="*/ 10 h 10"/>
                  <a:gd name="T34" fmla="*/ 428 w 447"/>
                  <a:gd name="T35" fmla="*/ 10 h 10"/>
                  <a:gd name="T36" fmla="*/ 423 w 447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7"/>
                  <a:gd name="T58" fmla="*/ 0 h 10"/>
                  <a:gd name="T59" fmla="*/ 447 w 447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7" h="10">
                    <a:moveTo>
                      <a:pt x="423" y="10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2" y="5"/>
                    </a:lnTo>
                    <a:lnTo>
                      <a:pt x="437" y="5"/>
                    </a:lnTo>
                    <a:lnTo>
                      <a:pt x="432" y="5"/>
                    </a:lnTo>
                    <a:lnTo>
                      <a:pt x="428" y="10"/>
                    </a:lnTo>
                    <a:lnTo>
                      <a:pt x="42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76" name="Freeform 1779"/>
              <p:cNvSpPr>
                <a:spLocks noChangeAspect="1"/>
              </p:cNvSpPr>
              <p:nvPr/>
            </p:nvSpPr>
            <p:spPr bwMode="auto">
              <a:xfrm>
                <a:off x="3644" y="3795"/>
                <a:ext cx="485" cy="9"/>
              </a:xfrm>
              <a:custGeom>
                <a:avLst/>
                <a:gdLst>
                  <a:gd name="T0" fmla="*/ 466 w 485"/>
                  <a:gd name="T1" fmla="*/ 9 h 9"/>
                  <a:gd name="T2" fmla="*/ 19 w 485"/>
                  <a:gd name="T3" fmla="*/ 9 h 9"/>
                  <a:gd name="T4" fmla="*/ 19 w 485"/>
                  <a:gd name="T5" fmla="*/ 9 h 9"/>
                  <a:gd name="T6" fmla="*/ 14 w 485"/>
                  <a:gd name="T7" fmla="*/ 9 h 9"/>
                  <a:gd name="T8" fmla="*/ 14 w 485"/>
                  <a:gd name="T9" fmla="*/ 9 h 9"/>
                  <a:gd name="T10" fmla="*/ 10 w 485"/>
                  <a:gd name="T11" fmla="*/ 5 h 9"/>
                  <a:gd name="T12" fmla="*/ 10 w 485"/>
                  <a:gd name="T13" fmla="*/ 5 h 9"/>
                  <a:gd name="T14" fmla="*/ 5 w 485"/>
                  <a:gd name="T15" fmla="*/ 5 h 9"/>
                  <a:gd name="T16" fmla="*/ 5 w 485"/>
                  <a:gd name="T17" fmla="*/ 5 h 9"/>
                  <a:gd name="T18" fmla="*/ 0 w 485"/>
                  <a:gd name="T19" fmla="*/ 0 h 9"/>
                  <a:gd name="T20" fmla="*/ 485 w 485"/>
                  <a:gd name="T21" fmla="*/ 0 h 9"/>
                  <a:gd name="T22" fmla="*/ 480 w 485"/>
                  <a:gd name="T23" fmla="*/ 5 h 9"/>
                  <a:gd name="T24" fmla="*/ 480 w 485"/>
                  <a:gd name="T25" fmla="*/ 5 h 9"/>
                  <a:gd name="T26" fmla="*/ 475 w 485"/>
                  <a:gd name="T27" fmla="*/ 5 h 9"/>
                  <a:gd name="T28" fmla="*/ 475 w 485"/>
                  <a:gd name="T29" fmla="*/ 5 h 9"/>
                  <a:gd name="T30" fmla="*/ 471 w 485"/>
                  <a:gd name="T31" fmla="*/ 9 h 9"/>
                  <a:gd name="T32" fmla="*/ 471 w 485"/>
                  <a:gd name="T33" fmla="*/ 9 h 9"/>
                  <a:gd name="T34" fmla="*/ 466 w 485"/>
                  <a:gd name="T35" fmla="*/ 9 h 9"/>
                  <a:gd name="T36" fmla="*/ 466 w 48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5"/>
                  <a:gd name="T58" fmla="*/ 0 h 9"/>
                  <a:gd name="T59" fmla="*/ 485 w 48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5" h="9">
                    <a:moveTo>
                      <a:pt x="466" y="9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485" y="0"/>
                    </a:lnTo>
                    <a:lnTo>
                      <a:pt x="480" y="5"/>
                    </a:lnTo>
                    <a:lnTo>
                      <a:pt x="475" y="5"/>
                    </a:lnTo>
                    <a:lnTo>
                      <a:pt x="471" y="9"/>
                    </a:lnTo>
                    <a:lnTo>
                      <a:pt x="46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77" name="Freeform 1780"/>
              <p:cNvSpPr>
                <a:spLocks noChangeAspect="1"/>
              </p:cNvSpPr>
              <p:nvPr/>
            </p:nvSpPr>
            <p:spPr bwMode="auto">
              <a:xfrm>
                <a:off x="3630" y="3785"/>
                <a:ext cx="513" cy="10"/>
              </a:xfrm>
              <a:custGeom>
                <a:avLst/>
                <a:gdLst>
                  <a:gd name="T0" fmla="*/ 499 w 513"/>
                  <a:gd name="T1" fmla="*/ 10 h 10"/>
                  <a:gd name="T2" fmla="*/ 14 w 513"/>
                  <a:gd name="T3" fmla="*/ 10 h 10"/>
                  <a:gd name="T4" fmla="*/ 14 w 513"/>
                  <a:gd name="T5" fmla="*/ 10 h 10"/>
                  <a:gd name="T6" fmla="*/ 14 w 513"/>
                  <a:gd name="T7" fmla="*/ 10 h 10"/>
                  <a:gd name="T8" fmla="*/ 9 w 513"/>
                  <a:gd name="T9" fmla="*/ 10 h 10"/>
                  <a:gd name="T10" fmla="*/ 9 w 513"/>
                  <a:gd name="T11" fmla="*/ 5 h 10"/>
                  <a:gd name="T12" fmla="*/ 4 w 513"/>
                  <a:gd name="T13" fmla="*/ 5 h 10"/>
                  <a:gd name="T14" fmla="*/ 4 w 513"/>
                  <a:gd name="T15" fmla="*/ 5 h 10"/>
                  <a:gd name="T16" fmla="*/ 0 w 513"/>
                  <a:gd name="T17" fmla="*/ 5 h 10"/>
                  <a:gd name="T18" fmla="*/ 0 w 513"/>
                  <a:gd name="T19" fmla="*/ 0 h 10"/>
                  <a:gd name="T20" fmla="*/ 513 w 513"/>
                  <a:gd name="T21" fmla="*/ 0 h 10"/>
                  <a:gd name="T22" fmla="*/ 513 w 513"/>
                  <a:gd name="T23" fmla="*/ 5 h 10"/>
                  <a:gd name="T24" fmla="*/ 509 w 513"/>
                  <a:gd name="T25" fmla="*/ 5 h 10"/>
                  <a:gd name="T26" fmla="*/ 509 w 513"/>
                  <a:gd name="T27" fmla="*/ 5 h 10"/>
                  <a:gd name="T28" fmla="*/ 509 w 513"/>
                  <a:gd name="T29" fmla="*/ 5 h 10"/>
                  <a:gd name="T30" fmla="*/ 504 w 513"/>
                  <a:gd name="T31" fmla="*/ 10 h 10"/>
                  <a:gd name="T32" fmla="*/ 504 w 513"/>
                  <a:gd name="T33" fmla="*/ 10 h 10"/>
                  <a:gd name="T34" fmla="*/ 499 w 513"/>
                  <a:gd name="T35" fmla="*/ 10 h 10"/>
                  <a:gd name="T36" fmla="*/ 499 w 51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3"/>
                  <a:gd name="T58" fmla="*/ 0 h 10"/>
                  <a:gd name="T59" fmla="*/ 513 w 51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3" h="10">
                    <a:moveTo>
                      <a:pt x="499" y="1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13" y="0"/>
                    </a:lnTo>
                    <a:lnTo>
                      <a:pt x="513" y="5"/>
                    </a:lnTo>
                    <a:lnTo>
                      <a:pt x="509" y="5"/>
                    </a:lnTo>
                    <a:lnTo>
                      <a:pt x="504" y="10"/>
                    </a:lnTo>
                    <a:lnTo>
                      <a:pt x="49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78" name="Freeform 1781"/>
              <p:cNvSpPr>
                <a:spLocks noChangeAspect="1"/>
              </p:cNvSpPr>
              <p:nvPr/>
            </p:nvSpPr>
            <p:spPr bwMode="auto">
              <a:xfrm>
                <a:off x="3615" y="3780"/>
                <a:ext cx="543" cy="5"/>
              </a:xfrm>
              <a:custGeom>
                <a:avLst/>
                <a:gdLst>
                  <a:gd name="T0" fmla="*/ 528 w 543"/>
                  <a:gd name="T1" fmla="*/ 5 h 5"/>
                  <a:gd name="T2" fmla="*/ 15 w 543"/>
                  <a:gd name="T3" fmla="*/ 5 h 5"/>
                  <a:gd name="T4" fmla="*/ 15 w 543"/>
                  <a:gd name="T5" fmla="*/ 5 h 5"/>
                  <a:gd name="T6" fmla="*/ 10 w 543"/>
                  <a:gd name="T7" fmla="*/ 5 h 5"/>
                  <a:gd name="T8" fmla="*/ 10 w 543"/>
                  <a:gd name="T9" fmla="*/ 5 h 5"/>
                  <a:gd name="T10" fmla="*/ 5 w 543"/>
                  <a:gd name="T11" fmla="*/ 5 h 5"/>
                  <a:gd name="T12" fmla="*/ 5 w 543"/>
                  <a:gd name="T13" fmla="*/ 0 h 5"/>
                  <a:gd name="T14" fmla="*/ 5 w 543"/>
                  <a:gd name="T15" fmla="*/ 0 h 5"/>
                  <a:gd name="T16" fmla="*/ 0 w 543"/>
                  <a:gd name="T17" fmla="*/ 0 h 5"/>
                  <a:gd name="T18" fmla="*/ 0 w 543"/>
                  <a:gd name="T19" fmla="*/ 0 h 5"/>
                  <a:gd name="T20" fmla="*/ 543 w 543"/>
                  <a:gd name="T21" fmla="*/ 0 h 5"/>
                  <a:gd name="T22" fmla="*/ 543 w 543"/>
                  <a:gd name="T23" fmla="*/ 0 h 5"/>
                  <a:gd name="T24" fmla="*/ 543 w 543"/>
                  <a:gd name="T25" fmla="*/ 0 h 5"/>
                  <a:gd name="T26" fmla="*/ 538 w 543"/>
                  <a:gd name="T27" fmla="*/ 0 h 5"/>
                  <a:gd name="T28" fmla="*/ 538 w 543"/>
                  <a:gd name="T29" fmla="*/ 5 h 5"/>
                  <a:gd name="T30" fmla="*/ 533 w 543"/>
                  <a:gd name="T31" fmla="*/ 5 h 5"/>
                  <a:gd name="T32" fmla="*/ 533 w 543"/>
                  <a:gd name="T33" fmla="*/ 5 h 5"/>
                  <a:gd name="T34" fmla="*/ 533 w 543"/>
                  <a:gd name="T35" fmla="*/ 5 h 5"/>
                  <a:gd name="T36" fmla="*/ 528 w 54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3"/>
                  <a:gd name="T58" fmla="*/ 0 h 5"/>
                  <a:gd name="T59" fmla="*/ 543 w 54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3" h="5">
                    <a:moveTo>
                      <a:pt x="528" y="5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43" y="0"/>
                    </a:lnTo>
                    <a:lnTo>
                      <a:pt x="538" y="0"/>
                    </a:lnTo>
                    <a:lnTo>
                      <a:pt x="538" y="5"/>
                    </a:lnTo>
                    <a:lnTo>
                      <a:pt x="533" y="5"/>
                    </a:lnTo>
                    <a:lnTo>
                      <a:pt x="528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79" name="Freeform 1782"/>
              <p:cNvSpPr>
                <a:spLocks noChangeAspect="1"/>
              </p:cNvSpPr>
              <p:nvPr/>
            </p:nvSpPr>
            <p:spPr bwMode="auto">
              <a:xfrm>
                <a:off x="3601" y="3771"/>
                <a:ext cx="571" cy="9"/>
              </a:xfrm>
              <a:custGeom>
                <a:avLst/>
                <a:gdLst>
                  <a:gd name="T0" fmla="*/ 557 w 571"/>
                  <a:gd name="T1" fmla="*/ 9 h 9"/>
                  <a:gd name="T2" fmla="*/ 14 w 571"/>
                  <a:gd name="T3" fmla="*/ 9 h 9"/>
                  <a:gd name="T4" fmla="*/ 9 w 571"/>
                  <a:gd name="T5" fmla="*/ 5 h 9"/>
                  <a:gd name="T6" fmla="*/ 9 w 571"/>
                  <a:gd name="T7" fmla="*/ 5 h 9"/>
                  <a:gd name="T8" fmla="*/ 9 w 571"/>
                  <a:gd name="T9" fmla="*/ 5 h 9"/>
                  <a:gd name="T10" fmla="*/ 5 w 571"/>
                  <a:gd name="T11" fmla="*/ 5 h 9"/>
                  <a:gd name="T12" fmla="*/ 5 w 571"/>
                  <a:gd name="T13" fmla="*/ 0 h 9"/>
                  <a:gd name="T14" fmla="*/ 5 w 571"/>
                  <a:gd name="T15" fmla="*/ 0 h 9"/>
                  <a:gd name="T16" fmla="*/ 0 w 571"/>
                  <a:gd name="T17" fmla="*/ 0 h 9"/>
                  <a:gd name="T18" fmla="*/ 0 w 571"/>
                  <a:gd name="T19" fmla="*/ 0 h 9"/>
                  <a:gd name="T20" fmla="*/ 571 w 571"/>
                  <a:gd name="T21" fmla="*/ 0 h 9"/>
                  <a:gd name="T22" fmla="*/ 571 w 571"/>
                  <a:gd name="T23" fmla="*/ 0 h 9"/>
                  <a:gd name="T24" fmla="*/ 571 w 571"/>
                  <a:gd name="T25" fmla="*/ 0 h 9"/>
                  <a:gd name="T26" fmla="*/ 566 w 571"/>
                  <a:gd name="T27" fmla="*/ 0 h 9"/>
                  <a:gd name="T28" fmla="*/ 566 w 571"/>
                  <a:gd name="T29" fmla="*/ 5 h 9"/>
                  <a:gd name="T30" fmla="*/ 566 w 571"/>
                  <a:gd name="T31" fmla="*/ 5 h 9"/>
                  <a:gd name="T32" fmla="*/ 562 w 571"/>
                  <a:gd name="T33" fmla="*/ 5 h 9"/>
                  <a:gd name="T34" fmla="*/ 562 w 571"/>
                  <a:gd name="T35" fmla="*/ 5 h 9"/>
                  <a:gd name="T36" fmla="*/ 557 w 57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1"/>
                  <a:gd name="T58" fmla="*/ 0 h 9"/>
                  <a:gd name="T59" fmla="*/ 571 w 57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1" h="9">
                    <a:moveTo>
                      <a:pt x="557" y="9"/>
                    </a:moveTo>
                    <a:lnTo>
                      <a:pt x="14" y="9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66" y="0"/>
                    </a:lnTo>
                    <a:lnTo>
                      <a:pt x="566" y="5"/>
                    </a:lnTo>
                    <a:lnTo>
                      <a:pt x="562" y="5"/>
                    </a:lnTo>
                    <a:lnTo>
                      <a:pt x="557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80" name="Freeform 1783"/>
              <p:cNvSpPr>
                <a:spLocks noChangeAspect="1"/>
              </p:cNvSpPr>
              <p:nvPr/>
            </p:nvSpPr>
            <p:spPr bwMode="auto">
              <a:xfrm>
                <a:off x="3586" y="3761"/>
                <a:ext cx="601" cy="10"/>
              </a:xfrm>
              <a:custGeom>
                <a:avLst/>
                <a:gdLst>
                  <a:gd name="T0" fmla="*/ 586 w 601"/>
                  <a:gd name="T1" fmla="*/ 10 h 10"/>
                  <a:gd name="T2" fmla="*/ 15 w 601"/>
                  <a:gd name="T3" fmla="*/ 10 h 10"/>
                  <a:gd name="T4" fmla="*/ 15 w 601"/>
                  <a:gd name="T5" fmla="*/ 10 h 10"/>
                  <a:gd name="T6" fmla="*/ 10 w 601"/>
                  <a:gd name="T7" fmla="*/ 5 h 10"/>
                  <a:gd name="T8" fmla="*/ 10 w 601"/>
                  <a:gd name="T9" fmla="*/ 5 h 10"/>
                  <a:gd name="T10" fmla="*/ 10 w 601"/>
                  <a:gd name="T11" fmla="*/ 5 h 10"/>
                  <a:gd name="T12" fmla="*/ 5 w 601"/>
                  <a:gd name="T13" fmla="*/ 5 h 10"/>
                  <a:gd name="T14" fmla="*/ 5 w 601"/>
                  <a:gd name="T15" fmla="*/ 0 h 10"/>
                  <a:gd name="T16" fmla="*/ 5 w 601"/>
                  <a:gd name="T17" fmla="*/ 0 h 10"/>
                  <a:gd name="T18" fmla="*/ 0 w 601"/>
                  <a:gd name="T19" fmla="*/ 0 h 10"/>
                  <a:gd name="T20" fmla="*/ 601 w 601"/>
                  <a:gd name="T21" fmla="*/ 0 h 10"/>
                  <a:gd name="T22" fmla="*/ 601 w 601"/>
                  <a:gd name="T23" fmla="*/ 0 h 10"/>
                  <a:gd name="T24" fmla="*/ 596 w 601"/>
                  <a:gd name="T25" fmla="*/ 0 h 10"/>
                  <a:gd name="T26" fmla="*/ 596 w 601"/>
                  <a:gd name="T27" fmla="*/ 5 h 10"/>
                  <a:gd name="T28" fmla="*/ 596 w 601"/>
                  <a:gd name="T29" fmla="*/ 5 h 10"/>
                  <a:gd name="T30" fmla="*/ 591 w 601"/>
                  <a:gd name="T31" fmla="*/ 5 h 10"/>
                  <a:gd name="T32" fmla="*/ 591 w 601"/>
                  <a:gd name="T33" fmla="*/ 5 h 10"/>
                  <a:gd name="T34" fmla="*/ 591 w 601"/>
                  <a:gd name="T35" fmla="*/ 10 h 10"/>
                  <a:gd name="T36" fmla="*/ 586 w 60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1"/>
                  <a:gd name="T58" fmla="*/ 0 h 10"/>
                  <a:gd name="T59" fmla="*/ 601 w 60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1" h="10">
                    <a:moveTo>
                      <a:pt x="586" y="10"/>
                    </a:moveTo>
                    <a:lnTo>
                      <a:pt x="15" y="10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601" y="0"/>
                    </a:lnTo>
                    <a:lnTo>
                      <a:pt x="596" y="0"/>
                    </a:lnTo>
                    <a:lnTo>
                      <a:pt x="596" y="5"/>
                    </a:lnTo>
                    <a:lnTo>
                      <a:pt x="591" y="5"/>
                    </a:lnTo>
                    <a:lnTo>
                      <a:pt x="591" y="10"/>
                    </a:lnTo>
                    <a:lnTo>
                      <a:pt x="58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81" name="Freeform 1784"/>
              <p:cNvSpPr>
                <a:spLocks noChangeAspect="1"/>
              </p:cNvSpPr>
              <p:nvPr/>
            </p:nvSpPr>
            <p:spPr bwMode="auto">
              <a:xfrm>
                <a:off x="3577" y="3752"/>
                <a:ext cx="619" cy="9"/>
              </a:xfrm>
              <a:custGeom>
                <a:avLst/>
                <a:gdLst>
                  <a:gd name="T0" fmla="*/ 610 w 619"/>
                  <a:gd name="T1" fmla="*/ 9 h 9"/>
                  <a:gd name="T2" fmla="*/ 9 w 619"/>
                  <a:gd name="T3" fmla="*/ 9 h 9"/>
                  <a:gd name="T4" fmla="*/ 9 w 619"/>
                  <a:gd name="T5" fmla="*/ 9 h 9"/>
                  <a:gd name="T6" fmla="*/ 9 w 619"/>
                  <a:gd name="T7" fmla="*/ 4 h 9"/>
                  <a:gd name="T8" fmla="*/ 5 w 619"/>
                  <a:gd name="T9" fmla="*/ 4 h 9"/>
                  <a:gd name="T10" fmla="*/ 5 w 619"/>
                  <a:gd name="T11" fmla="*/ 4 h 9"/>
                  <a:gd name="T12" fmla="*/ 5 w 619"/>
                  <a:gd name="T13" fmla="*/ 4 h 9"/>
                  <a:gd name="T14" fmla="*/ 5 w 619"/>
                  <a:gd name="T15" fmla="*/ 4 h 9"/>
                  <a:gd name="T16" fmla="*/ 0 w 619"/>
                  <a:gd name="T17" fmla="*/ 0 h 9"/>
                  <a:gd name="T18" fmla="*/ 0 w 619"/>
                  <a:gd name="T19" fmla="*/ 0 h 9"/>
                  <a:gd name="T20" fmla="*/ 619 w 619"/>
                  <a:gd name="T21" fmla="*/ 0 h 9"/>
                  <a:gd name="T22" fmla="*/ 619 w 619"/>
                  <a:gd name="T23" fmla="*/ 0 h 9"/>
                  <a:gd name="T24" fmla="*/ 619 w 619"/>
                  <a:gd name="T25" fmla="*/ 4 h 9"/>
                  <a:gd name="T26" fmla="*/ 614 w 619"/>
                  <a:gd name="T27" fmla="*/ 4 h 9"/>
                  <a:gd name="T28" fmla="*/ 614 w 619"/>
                  <a:gd name="T29" fmla="*/ 4 h 9"/>
                  <a:gd name="T30" fmla="*/ 614 w 619"/>
                  <a:gd name="T31" fmla="*/ 4 h 9"/>
                  <a:gd name="T32" fmla="*/ 614 w 619"/>
                  <a:gd name="T33" fmla="*/ 4 h 9"/>
                  <a:gd name="T34" fmla="*/ 610 w 619"/>
                  <a:gd name="T35" fmla="*/ 9 h 9"/>
                  <a:gd name="T36" fmla="*/ 610 w 619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19"/>
                  <a:gd name="T58" fmla="*/ 0 h 9"/>
                  <a:gd name="T59" fmla="*/ 619 w 619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19" h="9">
                    <a:moveTo>
                      <a:pt x="610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619" y="0"/>
                    </a:lnTo>
                    <a:lnTo>
                      <a:pt x="619" y="4"/>
                    </a:lnTo>
                    <a:lnTo>
                      <a:pt x="614" y="4"/>
                    </a:lnTo>
                    <a:lnTo>
                      <a:pt x="61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82" name="Freeform 1785"/>
              <p:cNvSpPr>
                <a:spLocks noChangeAspect="1"/>
              </p:cNvSpPr>
              <p:nvPr/>
            </p:nvSpPr>
            <p:spPr bwMode="auto">
              <a:xfrm>
                <a:off x="3567" y="3742"/>
                <a:ext cx="644" cy="10"/>
              </a:xfrm>
              <a:custGeom>
                <a:avLst/>
                <a:gdLst>
                  <a:gd name="T0" fmla="*/ 629 w 644"/>
                  <a:gd name="T1" fmla="*/ 10 h 10"/>
                  <a:gd name="T2" fmla="*/ 10 w 644"/>
                  <a:gd name="T3" fmla="*/ 10 h 10"/>
                  <a:gd name="T4" fmla="*/ 10 w 644"/>
                  <a:gd name="T5" fmla="*/ 10 h 10"/>
                  <a:gd name="T6" fmla="*/ 5 w 644"/>
                  <a:gd name="T7" fmla="*/ 10 h 10"/>
                  <a:gd name="T8" fmla="*/ 5 w 644"/>
                  <a:gd name="T9" fmla="*/ 5 h 10"/>
                  <a:gd name="T10" fmla="*/ 5 w 644"/>
                  <a:gd name="T11" fmla="*/ 5 h 10"/>
                  <a:gd name="T12" fmla="*/ 5 w 644"/>
                  <a:gd name="T13" fmla="*/ 5 h 10"/>
                  <a:gd name="T14" fmla="*/ 0 w 644"/>
                  <a:gd name="T15" fmla="*/ 5 h 10"/>
                  <a:gd name="T16" fmla="*/ 0 w 644"/>
                  <a:gd name="T17" fmla="*/ 0 h 10"/>
                  <a:gd name="T18" fmla="*/ 0 w 644"/>
                  <a:gd name="T19" fmla="*/ 0 h 10"/>
                  <a:gd name="T20" fmla="*/ 644 w 644"/>
                  <a:gd name="T21" fmla="*/ 0 h 10"/>
                  <a:gd name="T22" fmla="*/ 639 w 644"/>
                  <a:gd name="T23" fmla="*/ 0 h 10"/>
                  <a:gd name="T24" fmla="*/ 639 w 644"/>
                  <a:gd name="T25" fmla="*/ 5 h 10"/>
                  <a:gd name="T26" fmla="*/ 639 w 644"/>
                  <a:gd name="T27" fmla="*/ 5 h 10"/>
                  <a:gd name="T28" fmla="*/ 639 w 644"/>
                  <a:gd name="T29" fmla="*/ 5 h 10"/>
                  <a:gd name="T30" fmla="*/ 634 w 644"/>
                  <a:gd name="T31" fmla="*/ 5 h 10"/>
                  <a:gd name="T32" fmla="*/ 634 w 644"/>
                  <a:gd name="T33" fmla="*/ 10 h 10"/>
                  <a:gd name="T34" fmla="*/ 634 w 644"/>
                  <a:gd name="T35" fmla="*/ 10 h 10"/>
                  <a:gd name="T36" fmla="*/ 629 w 644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4"/>
                  <a:gd name="T58" fmla="*/ 0 h 10"/>
                  <a:gd name="T59" fmla="*/ 644 w 644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4" h="10">
                    <a:moveTo>
                      <a:pt x="629" y="10"/>
                    </a:moveTo>
                    <a:lnTo>
                      <a:pt x="10" y="10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44" y="0"/>
                    </a:lnTo>
                    <a:lnTo>
                      <a:pt x="639" y="0"/>
                    </a:lnTo>
                    <a:lnTo>
                      <a:pt x="639" y="5"/>
                    </a:lnTo>
                    <a:lnTo>
                      <a:pt x="634" y="5"/>
                    </a:lnTo>
                    <a:lnTo>
                      <a:pt x="634" y="10"/>
                    </a:lnTo>
                    <a:lnTo>
                      <a:pt x="62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83" name="Freeform 1786"/>
              <p:cNvSpPr>
                <a:spLocks noChangeAspect="1"/>
              </p:cNvSpPr>
              <p:nvPr/>
            </p:nvSpPr>
            <p:spPr bwMode="auto">
              <a:xfrm>
                <a:off x="3558" y="3732"/>
                <a:ext cx="662" cy="10"/>
              </a:xfrm>
              <a:custGeom>
                <a:avLst/>
                <a:gdLst>
                  <a:gd name="T0" fmla="*/ 653 w 662"/>
                  <a:gd name="T1" fmla="*/ 10 h 10"/>
                  <a:gd name="T2" fmla="*/ 9 w 662"/>
                  <a:gd name="T3" fmla="*/ 10 h 10"/>
                  <a:gd name="T4" fmla="*/ 4 w 662"/>
                  <a:gd name="T5" fmla="*/ 10 h 10"/>
                  <a:gd name="T6" fmla="*/ 4 w 662"/>
                  <a:gd name="T7" fmla="*/ 10 h 10"/>
                  <a:gd name="T8" fmla="*/ 4 w 662"/>
                  <a:gd name="T9" fmla="*/ 5 h 10"/>
                  <a:gd name="T10" fmla="*/ 4 w 662"/>
                  <a:gd name="T11" fmla="*/ 5 h 10"/>
                  <a:gd name="T12" fmla="*/ 0 w 662"/>
                  <a:gd name="T13" fmla="*/ 5 h 10"/>
                  <a:gd name="T14" fmla="*/ 0 w 662"/>
                  <a:gd name="T15" fmla="*/ 5 h 10"/>
                  <a:gd name="T16" fmla="*/ 0 w 662"/>
                  <a:gd name="T17" fmla="*/ 5 h 10"/>
                  <a:gd name="T18" fmla="*/ 0 w 662"/>
                  <a:gd name="T19" fmla="*/ 0 h 10"/>
                  <a:gd name="T20" fmla="*/ 662 w 662"/>
                  <a:gd name="T21" fmla="*/ 0 h 10"/>
                  <a:gd name="T22" fmla="*/ 662 w 662"/>
                  <a:gd name="T23" fmla="*/ 5 h 10"/>
                  <a:gd name="T24" fmla="*/ 657 w 662"/>
                  <a:gd name="T25" fmla="*/ 5 h 10"/>
                  <a:gd name="T26" fmla="*/ 657 w 662"/>
                  <a:gd name="T27" fmla="*/ 5 h 10"/>
                  <a:gd name="T28" fmla="*/ 657 w 662"/>
                  <a:gd name="T29" fmla="*/ 5 h 10"/>
                  <a:gd name="T30" fmla="*/ 653 w 662"/>
                  <a:gd name="T31" fmla="*/ 5 h 10"/>
                  <a:gd name="T32" fmla="*/ 653 w 662"/>
                  <a:gd name="T33" fmla="*/ 10 h 10"/>
                  <a:gd name="T34" fmla="*/ 653 w 662"/>
                  <a:gd name="T35" fmla="*/ 10 h 10"/>
                  <a:gd name="T36" fmla="*/ 653 w 662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62"/>
                  <a:gd name="T58" fmla="*/ 0 h 10"/>
                  <a:gd name="T59" fmla="*/ 662 w 66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62" h="10">
                    <a:moveTo>
                      <a:pt x="653" y="10"/>
                    </a:moveTo>
                    <a:lnTo>
                      <a:pt x="9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62" y="0"/>
                    </a:lnTo>
                    <a:lnTo>
                      <a:pt x="662" y="5"/>
                    </a:lnTo>
                    <a:lnTo>
                      <a:pt x="657" y="5"/>
                    </a:lnTo>
                    <a:lnTo>
                      <a:pt x="653" y="5"/>
                    </a:lnTo>
                    <a:lnTo>
                      <a:pt x="653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84" name="Freeform 1787"/>
              <p:cNvSpPr>
                <a:spLocks noChangeAspect="1"/>
              </p:cNvSpPr>
              <p:nvPr/>
            </p:nvSpPr>
            <p:spPr bwMode="auto">
              <a:xfrm>
                <a:off x="3548" y="3723"/>
                <a:ext cx="682" cy="9"/>
              </a:xfrm>
              <a:custGeom>
                <a:avLst/>
                <a:gdLst>
                  <a:gd name="T0" fmla="*/ 672 w 682"/>
                  <a:gd name="T1" fmla="*/ 9 h 9"/>
                  <a:gd name="T2" fmla="*/ 10 w 682"/>
                  <a:gd name="T3" fmla="*/ 9 h 9"/>
                  <a:gd name="T4" fmla="*/ 5 w 682"/>
                  <a:gd name="T5" fmla="*/ 9 h 9"/>
                  <a:gd name="T6" fmla="*/ 5 w 682"/>
                  <a:gd name="T7" fmla="*/ 9 h 9"/>
                  <a:gd name="T8" fmla="*/ 5 w 682"/>
                  <a:gd name="T9" fmla="*/ 9 h 9"/>
                  <a:gd name="T10" fmla="*/ 5 w 682"/>
                  <a:gd name="T11" fmla="*/ 5 h 9"/>
                  <a:gd name="T12" fmla="*/ 0 w 682"/>
                  <a:gd name="T13" fmla="*/ 5 h 9"/>
                  <a:gd name="T14" fmla="*/ 0 w 682"/>
                  <a:gd name="T15" fmla="*/ 5 h 9"/>
                  <a:gd name="T16" fmla="*/ 0 w 682"/>
                  <a:gd name="T17" fmla="*/ 5 h 9"/>
                  <a:gd name="T18" fmla="*/ 0 w 682"/>
                  <a:gd name="T19" fmla="*/ 0 h 9"/>
                  <a:gd name="T20" fmla="*/ 682 w 682"/>
                  <a:gd name="T21" fmla="*/ 0 h 9"/>
                  <a:gd name="T22" fmla="*/ 682 w 682"/>
                  <a:gd name="T23" fmla="*/ 5 h 9"/>
                  <a:gd name="T24" fmla="*/ 677 w 682"/>
                  <a:gd name="T25" fmla="*/ 5 h 9"/>
                  <a:gd name="T26" fmla="*/ 677 w 682"/>
                  <a:gd name="T27" fmla="*/ 5 h 9"/>
                  <a:gd name="T28" fmla="*/ 677 w 682"/>
                  <a:gd name="T29" fmla="*/ 5 h 9"/>
                  <a:gd name="T30" fmla="*/ 677 w 682"/>
                  <a:gd name="T31" fmla="*/ 9 h 9"/>
                  <a:gd name="T32" fmla="*/ 672 w 682"/>
                  <a:gd name="T33" fmla="*/ 9 h 9"/>
                  <a:gd name="T34" fmla="*/ 672 w 682"/>
                  <a:gd name="T35" fmla="*/ 9 h 9"/>
                  <a:gd name="T36" fmla="*/ 672 w 682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2"/>
                  <a:gd name="T58" fmla="*/ 0 h 9"/>
                  <a:gd name="T59" fmla="*/ 682 w 682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2" h="9">
                    <a:moveTo>
                      <a:pt x="672" y="9"/>
                    </a:moveTo>
                    <a:lnTo>
                      <a:pt x="10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82" y="0"/>
                    </a:lnTo>
                    <a:lnTo>
                      <a:pt x="682" y="5"/>
                    </a:lnTo>
                    <a:lnTo>
                      <a:pt x="677" y="5"/>
                    </a:lnTo>
                    <a:lnTo>
                      <a:pt x="677" y="9"/>
                    </a:lnTo>
                    <a:lnTo>
                      <a:pt x="67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85" name="Freeform 1788"/>
              <p:cNvSpPr>
                <a:spLocks noChangeAspect="1"/>
              </p:cNvSpPr>
              <p:nvPr/>
            </p:nvSpPr>
            <p:spPr bwMode="auto">
              <a:xfrm>
                <a:off x="3538" y="3718"/>
                <a:ext cx="701" cy="5"/>
              </a:xfrm>
              <a:custGeom>
                <a:avLst/>
                <a:gdLst>
                  <a:gd name="T0" fmla="*/ 692 w 701"/>
                  <a:gd name="T1" fmla="*/ 5 h 5"/>
                  <a:gd name="T2" fmla="*/ 10 w 701"/>
                  <a:gd name="T3" fmla="*/ 5 h 5"/>
                  <a:gd name="T4" fmla="*/ 5 w 701"/>
                  <a:gd name="T5" fmla="*/ 5 h 5"/>
                  <a:gd name="T6" fmla="*/ 5 w 701"/>
                  <a:gd name="T7" fmla="*/ 5 h 5"/>
                  <a:gd name="T8" fmla="*/ 5 w 701"/>
                  <a:gd name="T9" fmla="*/ 5 h 5"/>
                  <a:gd name="T10" fmla="*/ 5 w 701"/>
                  <a:gd name="T11" fmla="*/ 5 h 5"/>
                  <a:gd name="T12" fmla="*/ 5 w 701"/>
                  <a:gd name="T13" fmla="*/ 0 h 5"/>
                  <a:gd name="T14" fmla="*/ 0 w 701"/>
                  <a:gd name="T15" fmla="*/ 0 h 5"/>
                  <a:gd name="T16" fmla="*/ 0 w 701"/>
                  <a:gd name="T17" fmla="*/ 0 h 5"/>
                  <a:gd name="T18" fmla="*/ 0 w 701"/>
                  <a:gd name="T19" fmla="*/ 0 h 5"/>
                  <a:gd name="T20" fmla="*/ 701 w 701"/>
                  <a:gd name="T21" fmla="*/ 0 h 5"/>
                  <a:gd name="T22" fmla="*/ 697 w 701"/>
                  <a:gd name="T23" fmla="*/ 0 h 5"/>
                  <a:gd name="T24" fmla="*/ 697 w 701"/>
                  <a:gd name="T25" fmla="*/ 0 h 5"/>
                  <a:gd name="T26" fmla="*/ 697 w 701"/>
                  <a:gd name="T27" fmla="*/ 0 h 5"/>
                  <a:gd name="T28" fmla="*/ 697 w 701"/>
                  <a:gd name="T29" fmla="*/ 5 h 5"/>
                  <a:gd name="T30" fmla="*/ 692 w 701"/>
                  <a:gd name="T31" fmla="*/ 5 h 5"/>
                  <a:gd name="T32" fmla="*/ 692 w 701"/>
                  <a:gd name="T33" fmla="*/ 5 h 5"/>
                  <a:gd name="T34" fmla="*/ 692 w 701"/>
                  <a:gd name="T35" fmla="*/ 5 h 5"/>
                  <a:gd name="T36" fmla="*/ 692 w 701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1"/>
                  <a:gd name="T58" fmla="*/ 0 h 5"/>
                  <a:gd name="T59" fmla="*/ 701 w 701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1" h="5">
                    <a:moveTo>
                      <a:pt x="692" y="5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697" y="0"/>
                    </a:lnTo>
                    <a:lnTo>
                      <a:pt x="697" y="5"/>
                    </a:lnTo>
                    <a:lnTo>
                      <a:pt x="692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86" name="Freeform 1789"/>
              <p:cNvSpPr>
                <a:spLocks noChangeAspect="1"/>
              </p:cNvSpPr>
              <p:nvPr/>
            </p:nvSpPr>
            <p:spPr bwMode="auto">
              <a:xfrm>
                <a:off x="3529" y="3708"/>
                <a:ext cx="715" cy="10"/>
              </a:xfrm>
              <a:custGeom>
                <a:avLst/>
                <a:gdLst>
                  <a:gd name="T0" fmla="*/ 710 w 715"/>
                  <a:gd name="T1" fmla="*/ 10 h 10"/>
                  <a:gd name="T2" fmla="*/ 9 w 715"/>
                  <a:gd name="T3" fmla="*/ 10 h 10"/>
                  <a:gd name="T4" fmla="*/ 9 w 715"/>
                  <a:gd name="T5" fmla="*/ 5 h 10"/>
                  <a:gd name="T6" fmla="*/ 5 w 715"/>
                  <a:gd name="T7" fmla="*/ 5 h 10"/>
                  <a:gd name="T8" fmla="*/ 5 w 715"/>
                  <a:gd name="T9" fmla="*/ 5 h 10"/>
                  <a:gd name="T10" fmla="*/ 5 w 715"/>
                  <a:gd name="T11" fmla="*/ 5 h 10"/>
                  <a:gd name="T12" fmla="*/ 5 w 715"/>
                  <a:gd name="T13" fmla="*/ 0 h 10"/>
                  <a:gd name="T14" fmla="*/ 5 w 715"/>
                  <a:gd name="T15" fmla="*/ 0 h 10"/>
                  <a:gd name="T16" fmla="*/ 0 w 715"/>
                  <a:gd name="T17" fmla="*/ 0 h 10"/>
                  <a:gd name="T18" fmla="*/ 0 w 715"/>
                  <a:gd name="T19" fmla="*/ 0 h 10"/>
                  <a:gd name="T20" fmla="*/ 715 w 715"/>
                  <a:gd name="T21" fmla="*/ 0 h 10"/>
                  <a:gd name="T22" fmla="*/ 715 w 715"/>
                  <a:gd name="T23" fmla="*/ 0 h 10"/>
                  <a:gd name="T24" fmla="*/ 715 w 715"/>
                  <a:gd name="T25" fmla="*/ 0 h 10"/>
                  <a:gd name="T26" fmla="*/ 715 w 715"/>
                  <a:gd name="T27" fmla="*/ 0 h 10"/>
                  <a:gd name="T28" fmla="*/ 710 w 715"/>
                  <a:gd name="T29" fmla="*/ 5 h 10"/>
                  <a:gd name="T30" fmla="*/ 710 w 715"/>
                  <a:gd name="T31" fmla="*/ 5 h 10"/>
                  <a:gd name="T32" fmla="*/ 710 w 715"/>
                  <a:gd name="T33" fmla="*/ 5 h 10"/>
                  <a:gd name="T34" fmla="*/ 710 w 715"/>
                  <a:gd name="T35" fmla="*/ 5 h 10"/>
                  <a:gd name="T36" fmla="*/ 710 w 715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15"/>
                  <a:gd name="T58" fmla="*/ 0 h 10"/>
                  <a:gd name="T59" fmla="*/ 715 w 715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15" h="10">
                    <a:moveTo>
                      <a:pt x="710" y="10"/>
                    </a:moveTo>
                    <a:lnTo>
                      <a:pt x="9" y="10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0" y="5"/>
                    </a:lnTo>
                    <a:lnTo>
                      <a:pt x="71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87" name="Freeform 1790"/>
              <p:cNvSpPr>
                <a:spLocks noChangeAspect="1"/>
              </p:cNvSpPr>
              <p:nvPr/>
            </p:nvSpPr>
            <p:spPr bwMode="auto">
              <a:xfrm>
                <a:off x="3519" y="3699"/>
                <a:ext cx="735" cy="9"/>
              </a:xfrm>
              <a:custGeom>
                <a:avLst/>
                <a:gdLst>
                  <a:gd name="T0" fmla="*/ 725 w 735"/>
                  <a:gd name="T1" fmla="*/ 9 h 9"/>
                  <a:gd name="T2" fmla="*/ 10 w 735"/>
                  <a:gd name="T3" fmla="*/ 9 h 9"/>
                  <a:gd name="T4" fmla="*/ 10 w 735"/>
                  <a:gd name="T5" fmla="*/ 5 h 9"/>
                  <a:gd name="T6" fmla="*/ 10 w 735"/>
                  <a:gd name="T7" fmla="*/ 5 h 9"/>
                  <a:gd name="T8" fmla="*/ 5 w 735"/>
                  <a:gd name="T9" fmla="*/ 5 h 9"/>
                  <a:gd name="T10" fmla="*/ 5 w 735"/>
                  <a:gd name="T11" fmla="*/ 5 h 9"/>
                  <a:gd name="T12" fmla="*/ 5 w 735"/>
                  <a:gd name="T13" fmla="*/ 5 h 9"/>
                  <a:gd name="T14" fmla="*/ 5 w 735"/>
                  <a:gd name="T15" fmla="*/ 0 h 9"/>
                  <a:gd name="T16" fmla="*/ 5 w 735"/>
                  <a:gd name="T17" fmla="*/ 0 h 9"/>
                  <a:gd name="T18" fmla="*/ 0 w 735"/>
                  <a:gd name="T19" fmla="*/ 0 h 9"/>
                  <a:gd name="T20" fmla="*/ 735 w 735"/>
                  <a:gd name="T21" fmla="*/ 0 h 9"/>
                  <a:gd name="T22" fmla="*/ 735 w 735"/>
                  <a:gd name="T23" fmla="*/ 0 h 9"/>
                  <a:gd name="T24" fmla="*/ 735 w 735"/>
                  <a:gd name="T25" fmla="*/ 0 h 9"/>
                  <a:gd name="T26" fmla="*/ 730 w 735"/>
                  <a:gd name="T27" fmla="*/ 5 h 9"/>
                  <a:gd name="T28" fmla="*/ 730 w 735"/>
                  <a:gd name="T29" fmla="*/ 5 h 9"/>
                  <a:gd name="T30" fmla="*/ 730 w 735"/>
                  <a:gd name="T31" fmla="*/ 5 h 9"/>
                  <a:gd name="T32" fmla="*/ 730 w 735"/>
                  <a:gd name="T33" fmla="*/ 5 h 9"/>
                  <a:gd name="T34" fmla="*/ 730 w 735"/>
                  <a:gd name="T35" fmla="*/ 5 h 9"/>
                  <a:gd name="T36" fmla="*/ 725 w 735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5"/>
                  <a:gd name="T58" fmla="*/ 0 h 9"/>
                  <a:gd name="T59" fmla="*/ 735 w 735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5" h="9">
                    <a:moveTo>
                      <a:pt x="725" y="9"/>
                    </a:moveTo>
                    <a:lnTo>
                      <a:pt x="10" y="9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35" y="0"/>
                    </a:lnTo>
                    <a:lnTo>
                      <a:pt x="730" y="5"/>
                    </a:lnTo>
                    <a:lnTo>
                      <a:pt x="725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88" name="Freeform 1791"/>
              <p:cNvSpPr>
                <a:spLocks noChangeAspect="1"/>
              </p:cNvSpPr>
              <p:nvPr/>
            </p:nvSpPr>
            <p:spPr bwMode="auto">
              <a:xfrm>
                <a:off x="3514" y="3689"/>
                <a:ext cx="749" cy="10"/>
              </a:xfrm>
              <a:custGeom>
                <a:avLst/>
                <a:gdLst>
                  <a:gd name="T0" fmla="*/ 740 w 749"/>
                  <a:gd name="T1" fmla="*/ 10 h 10"/>
                  <a:gd name="T2" fmla="*/ 5 w 749"/>
                  <a:gd name="T3" fmla="*/ 10 h 10"/>
                  <a:gd name="T4" fmla="*/ 5 w 749"/>
                  <a:gd name="T5" fmla="*/ 10 h 10"/>
                  <a:gd name="T6" fmla="*/ 5 w 749"/>
                  <a:gd name="T7" fmla="*/ 5 h 10"/>
                  <a:gd name="T8" fmla="*/ 5 w 749"/>
                  <a:gd name="T9" fmla="*/ 5 h 10"/>
                  <a:gd name="T10" fmla="*/ 5 w 749"/>
                  <a:gd name="T11" fmla="*/ 5 h 10"/>
                  <a:gd name="T12" fmla="*/ 0 w 749"/>
                  <a:gd name="T13" fmla="*/ 5 h 10"/>
                  <a:gd name="T14" fmla="*/ 0 w 749"/>
                  <a:gd name="T15" fmla="*/ 0 h 10"/>
                  <a:gd name="T16" fmla="*/ 0 w 749"/>
                  <a:gd name="T17" fmla="*/ 0 h 10"/>
                  <a:gd name="T18" fmla="*/ 0 w 749"/>
                  <a:gd name="T19" fmla="*/ 0 h 10"/>
                  <a:gd name="T20" fmla="*/ 749 w 749"/>
                  <a:gd name="T21" fmla="*/ 0 h 10"/>
                  <a:gd name="T22" fmla="*/ 745 w 749"/>
                  <a:gd name="T23" fmla="*/ 0 h 10"/>
                  <a:gd name="T24" fmla="*/ 745 w 749"/>
                  <a:gd name="T25" fmla="*/ 0 h 10"/>
                  <a:gd name="T26" fmla="*/ 745 w 749"/>
                  <a:gd name="T27" fmla="*/ 5 h 10"/>
                  <a:gd name="T28" fmla="*/ 745 w 749"/>
                  <a:gd name="T29" fmla="*/ 5 h 10"/>
                  <a:gd name="T30" fmla="*/ 745 w 749"/>
                  <a:gd name="T31" fmla="*/ 5 h 10"/>
                  <a:gd name="T32" fmla="*/ 740 w 749"/>
                  <a:gd name="T33" fmla="*/ 5 h 10"/>
                  <a:gd name="T34" fmla="*/ 740 w 749"/>
                  <a:gd name="T35" fmla="*/ 10 h 10"/>
                  <a:gd name="T36" fmla="*/ 740 w 749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49"/>
                  <a:gd name="T58" fmla="*/ 0 h 10"/>
                  <a:gd name="T59" fmla="*/ 749 w 749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49" h="10">
                    <a:moveTo>
                      <a:pt x="74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49" y="0"/>
                    </a:lnTo>
                    <a:lnTo>
                      <a:pt x="745" y="0"/>
                    </a:lnTo>
                    <a:lnTo>
                      <a:pt x="745" y="5"/>
                    </a:lnTo>
                    <a:lnTo>
                      <a:pt x="740" y="5"/>
                    </a:lnTo>
                    <a:lnTo>
                      <a:pt x="74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89" name="Freeform 1792"/>
              <p:cNvSpPr>
                <a:spLocks noChangeAspect="1"/>
              </p:cNvSpPr>
              <p:nvPr/>
            </p:nvSpPr>
            <p:spPr bwMode="auto">
              <a:xfrm>
                <a:off x="3505" y="3680"/>
                <a:ext cx="763" cy="9"/>
              </a:xfrm>
              <a:custGeom>
                <a:avLst/>
                <a:gdLst>
                  <a:gd name="T0" fmla="*/ 758 w 763"/>
                  <a:gd name="T1" fmla="*/ 9 h 9"/>
                  <a:gd name="T2" fmla="*/ 9 w 763"/>
                  <a:gd name="T3" fmla="*/ 9 h 9"/>
                  <a:gd name="T4" fmla="*/ 9 w 763"/>
                  <a:gd name="T5" fmla="*/ 9 h 9"/>
                  <a:gd name="T6" fmla="*/ 9 w 763"/>
                  <a:gd name="T7" fmla="*/ 9 h 9"/>
                  <a:gd name="T8" fmla="*/ 5 w 763"/>
                  <a:gd name="T9" fmla="*/ 4 h 9"/>
                  <a:gd name="T10" fmla="*/ 5 w 763"/>
                  <a:gd name="T11" fmla="*/ 4 h 9"/>
                  <a:gd name="T12" fmla="*/ 5 w 763"/>
                  <a:gd name="T13" fmla="*/ 4 h 9"/>
                  <a:gd name="T14" fmla="*/ 5 w 763"/>
                  <a:gd name="T15" fmla="*/ 4 h 9"/>
                  <a:gd name="T16" fmla="*/ 5 w 763"/>
                  <a:gd name="T17" fmla="*/ 0 h 9"/>
                  <a:gd name="T18" fmla="*/ 0 w 763"/>
                  <a:gd name="T19" fmla="*/ 0 h 9"/>
                  <a:gd name="T20" fmla="*/ 763 w 763"/>
                  <a:gd name="T21" fmla="*/ 0 h 9"/>
                  <a:gd name="T22" fmla="*/ 763 w 763"/>
                  <a:gd name="T23" fmla="*/ 0 h 9"/>
                  <a:gd name="T24" fmla="*/ 763 w 763"/>
                  <a:gd name="T25" fmla="*/ 4 h 9"/>
                  <a:gd name="T26" fmla="*/ 758 w 763"/>
                  <a:gd name="T27" fmla="*/ 4 h 9"/>
                  <a:gd name="T28" fmla="*/ 758 w 763"/>
                  <a:gd name="T29" fmla="*/ 4 h 9"/>
                  <a:gd name="T30" fmla="*/ 758 w 763"/>
                  <a:gd name="T31" fmla="*/ 4 h 9"/>
                  <a:gd name="T32" fmla="*/ 758 w 763"/>
                  <a:gd name="T33" fmla="*/ 9 h 9"/>
                  <a:gd name="T34" fmla="*/ 758 w 763"/>
                  <a:gd name="T35" fmla="*/ 9 h 9"/>
                  <a:gd name="T36" fmla="*/ 758 w 763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3"/>
                  <a:gd name="T58" fmla="*/ 0 h 9"/>
                  <a:gd name="T59" fmla="*/ 763 w 763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3" h="9">
                    <a:moveTo>
                      <a:pt x="758" y="9"/>
                    </a:moveTo>
                    <a:lnTo>
                      <a:pt x="9" y="9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763" y="4"/>
                    </a:lnTo>
                    <a:lnTo>
                      <a:pt x="758" y="4"/>
                    </a:lnTo>
                    <a:lnTo>
                      <a:pt x="75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90" name="Freeform 1793"/>
              <p:cNvSpPr>
                <a:spLocks noChangeAspect="1"/>
              </p:cNvSpPr>
              <p:nvPr/>
            </p:nvSpPr>
            <p:spPr bwMode="auto">
              <a:xfrm>
                <a:off x="3500" y="3670"/>
                <a:ext cx="773" cy="10"/>
              </a:xfrm>
              <a:custGeom>
                <a:avLst/>
                <a:gdLst>
                  <a:gd name="T0" fmla="*/ 768 w 773"/>
                  <a:gd name="T1" fmla="*/ 10 h 10"/>
                  <a:gd name="T2" fmla="*/ 5 w 773"/>
                  <a:gd name="T3" fmla="*/ 10 h 10"/>
                  <a:gd name="T4" fmla="*/ 5 w 773"/>
                  <a:gd name="T5" fmla="*/ 10 h 10"/>
                  <a:gd name="T6" fmla="*/ 5 w 773"/>
                  <a:gd name="T7" fmla="*/ 10 h 10"/>
                  <a:gd name="T8" fmla="*/ 5 w 773"/>
                  <a:gd name="T9" fmla="*/ 5 h 10"/>
                  <a:gd name="T10" fmla="*/ 5 w 773"/>
                  <a:gd name="T11" fmla="*/ 5 h 10"/>
                  <a:gd name="T12" fmla="*/ 5 w 773"/>
                  <a:gd name="T13" fmla="*/ 5 h 10"/>
                  <a:gd name="T14" fmla="*/ 0 w 773"/>
                  <a:gd name="T15" fmla="*/ 5 h 10"/>
                  <a:gd name="T16" fmla="*/ 0 w 773"/>
                  <a:gd name="T17" fmla="*/ 0 h 10"/>
                  <a:gd name="T18" fmla="*/ 0 w 773"/>
                  <a:gd name="T19" fmla="*/ 0 h 10"/>
                  <a:gd name="T20" fmla="*/ 773 w 773"/>
                  <a:gd name="T21" fmla="*/ 0 h 10"/>
                  <a:gd name="T22" fmla="*/ 773 w 773"/>
                  <a:gd name="T23" fmla="*/ 0 h 10"/>
                  <a:gd name="T24" fmla="*/ 773 w 773"/>
                  <a:gd name="T25" fmla="*/ 5 h 10"/>
                  <a:gd name="T26" fmla="*/ 773 w 773"/>
                  <a:gd name="T27" fmla="*/ 5 h 10"/>
                  <a:gd name="T28" fmla="*/ 773 w 773"/>
                  <a:gd name="T29" fmla="*/ 5 h 10"/>
                  <a:gd name="T30" fmla="*/ 773 w 773"/>
                  <a:gd name="T31" fmla="*/ 5 h 10"/>
                  <a:gd name="T32" fmla="*/ 768 w 773"/>
                  <a:gd name="T33" fmla="*/ 10 h 10"/>
                  <a:gd name="T34" fmla="*/ 768 w 773"/>
                  <a:gd name="T35" fmla="*/ 10 h 10"/>
                  <a:gd name="T36" fmla="*/ 768 w 773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3"/>
                  <a:gd name="T58" fmla="*/ 0 h 10"/>
                  <a:gd name="T59" fmla="*/ 773 w 773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3" h="10">
                    <a:moveTo>
                      <a:pt x="76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73" y="0"/>
                    </a:lnTo>
                    <a:lnTo>
                      <a:pt x="773" y="5"/>
                    </a:lnTo>
                    <a:lnTo>
                      <a:pt x="7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91" name="Freeform 1794"/>
              <p:cNvSpPr>
                <a:spLocks noChangeAspect="1"/>
              </p:cNvSpPr>
              <p:nvPr/>
            </p:nvSpPr>
            <p:spPr bwMode="auto">
              <a:xfrm>
                <a:off x="3495" y="3660"/>
                <a:ext cx="788" cy="10"/>
              </a:xfrm>
              <a:custGeom>
                <a:avLst/>
                <a:gdLst>
                  <a:gd name="T0" fmla="*/ 778 w 788"/>
                  <a:gd name="T1" fmla="*/ 10 h 10"/>
                  <a:gd name="T2" fmla="*/ 5 w 788"/>
                  <a:gd name="T3" fmla="*/ 10 h 10"/>
                  <a:gd name="T4" fmla="*/ 5 w 788"/>
                  <a:gd name="T5" fmla="*/ 10 h 10"/>
                  <a:gd name="T6" fmla="*/ 5 w 788"/>
                  <a:gd name="T7" fmla="*/ 10 h 10"/>
                  <a:gd name="T8" fmla="*/ 5 w 788"/>
                  <a:gd name="T9" fmla="*/ 10 h 10"/>
                  <a:gd name="T10" fmla="*/ 0 w 788"/>
                  <a:gd name="T11" fmla="*/ 5 h 10"/>
                  <a:gd name="T12" fmla="*/ 0 w 788"/>
                  <a:gd name="T13" fmla="*/ 5 h 10"/>
                  <a:gd name="T14" fmla="*/ 0 w 788"/>
                  <a:gd name="T15" fmla="*/ 5 h 10"/>
                  <a:gd name="T16" fmla="*/ 0 w 788"/>
                  <a:gd name="T17" fmla="*/ 5 h 10"/>
                  <a:gd name="T18" fmla="*/ 0 w 788"/>
                  <a:gd name="T19" fmla="*/ 0 h 10"/>
                  <a:gd name="T20" fmla="*/ 788 w 788"/>
                  <a:gd name="T21" fmla="*/ 0 h 10"/>
                  <a:gd name="T22" fmla="*/ 788 w 788"/>
                  <a:gd name="T23" fmla="*/ 5 h 10"/>
                  <a:gd name="T24" fmla="*/ 783 w 788"/>
                  <a:gd name="T25" fmla="*/ 5 h 10"/>
                  <a:gd name="T26" fmla="*/ 783 w 788"/>
                  <a:gd name="T27" fmla="*/ 5 h 10"/>
                  <a:gd name="T28" fmla="*/ 783 w 788"/>
                  <a:gd name="T29" fmla="*/ 5 h 10"/>
                  <a:gd name="T30" fmla="*/ 783 w 788"/>
                  <a:gd name="T31" fmla="*/ 10 h 10"/>
                  <a:gd name="T32" fmla="*/ 783 w 788"/>
                  <a:gd name="T33" fmla="*/ 10 h 10"/>
                  <a:gd name="T34" fmla="*/ 783 w 788"/>
                  <a:gd name="T35" fmla="*/ 10 h 10"/>
                  <a:gd name="T36" fmla="*/ 778 w 788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88"/>
                  <a:gd name="T58" fmla="*/ 0 h 10"/>
                  <a:gd name="T59" fmla="*/ 788 w 788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88" h="10">
                    <a:moveTo>
                      <a:pt x="778" y="10"/>
                    </a:move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83" y="5"/>
                    </a:lnTo>
                    <a:lnTo>
                      <a:pt x="783" y="10"/>
                    </a:lnTo>
                    <a:lnTo>
                      <a:pt x="77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92" name="Freeform 1795"/>
              <p:cNvSpPr>
                <a:spLocks noChangeAspect="1"/>
              </p:cNvSpPr>
              <p:nvPr/>
            </p:nvSpPr>
            <p:spPr bwMode="auto">
              <a:xfrm>
                <a:off x="3490" y="3656"/>
                <a:ext cx="797" cy="4"/>
              </a:xfrm>
              <a:custGeom>
                <a:avLst/>
                <a:gdLst>
                  <a:gd name="T0" fmla="*/ 793 w 797"/>
                  <a:gd name="T1" fmla="*/ 4 h 4"/>
                  <a:gd name="T2" fmla="*/ 5 w 797"/>
                  <a:gd name="T3" fmla="*/ 4 h 4"/>
                  <a:gd name="T4" fmla="*/ 5 w 797"/>
                  <a:gd name="T5" fmla="*/ 4 h 4"/>
                  <a:gd name="T6" fmla="*/ 0 w 797"/>
                  <a:gd name="T7" fmla="*/ 4 h 4"/>
                  <a:gd name="T8" fmla="*/ 0 w 797"/>
                  <a:gd name="T9" fmla="*/ 4 h 4"/>
                  <a:gd name="T10" fmla="*/ 0 w 797"/>
                  <a:gd name="T11" fmla="*/ 0 h 4"/>
                  <a:gd name="T12" fmla="*/ 0 w 797"/>
                  <a:gd name="T13" fmla="*/ 0 h 4"/>
                  <a:gd name="T14" fmla="*/ 0 w 797"/>
                  <a:gd name="T15" fmla="*/ 0 h 4"/>
                  <a:gd name="T16" fmla="*/ 0 w 797"/>
                  <a:gd name="T17" fmla="*/ 0 h 4"/>
                  <a:gd name="T18" fmla="*/ 0 w 797"/>
                  <a:gd name="T19" fmla="*/ 0 h 4"/>
                  <a:gd name="T20" fmla="*/ 797 w 797"/>
                  <a:gd name="T21" fmla="*/ 0 h 4"/>
                  <a:gd name="T22" fmla="*/ 797 w 797"/>
                  <a:gd name="T23" fmla="*/ 0 h 4"/>
                  <a:gd name="T24" fmla="*/ 797 w 797"/>
                  <a:gd name="T25" fmla="*/ 0 h 4"/>
                  <a:gd name="T26" fmla="*/ 797 w 797"/>
                  <a:gd name="T27" fmla="*/ 0 h 4"/>
                  <a:gd name="T28" fmla="*/ 793 w 797"/>
                  <a:gd name="T29" fmla="*/ 0 h 4"/>
                  <a:gd name="T30" fmla="*/ 793 w 797"/>
                  <a:gd name="T31" fmla="*/ 4 h 4"/>
                  <a:gd name="T32" fmla="*/ 793 w 797"/>
                  <a:gd name="T33" fmla="*/ 4 h 4"/>
                  <a:gd name="T34" fmla="*/ 793 w 797"/>
                  <a:gd name="T35" fmla="*/ 4 h 4"/>
                  <a:gd name="T36" fmla="*/ 793 w 797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97"/>
                  <a:gd name="T58" fmla="*/ 0 h 4"/>
                  <a:gd name="T59" fmla="*/ 797 w 797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97" h="4">
                    <a:moveTo>
                      <a:pt x="793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97" y="0"/>
                    </a:lnTo>
                    <a:lnTo>
                      <a:pt x="793" y="0"/>
                    </a:lnTo>
                    <a:lnTo>
                      <a:pt x="793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93" name="Freeform 1796"/>
              <p:cNvSpPr>
                <a:spLocks noChangeAspect="1"/>
              </p:cNvSpPr>
              <p:nvPr/>
            </p:nvSpPr>
            <p:spPr bwMode="auto">
              <a:xfrm>
                <a:off x="3481" y="3646"/>
                <a:ext cx="811" cy="10"/>
              </a:xfrm>
              <a:custGeom>
                <a:avLst/>
                <a:gdLst>
                  <a:gd name="T0" fmla="*/ 806 w 811"/>
                  <a:gd name="T1" fmla="*/ 10 h 10"/>
                  <a:gd name="T2" fmla="*/ 9 w 811"/>
                  <a:gd name="T3" fmla="*/ 10 h 10"/>
                  <a:gd name="T4" fmla="*/ 5 w 811"/>
                  <a:gd name="T5" fmla="*/ 5 h 10"/>
                  <a:gd name="T6" fmla="*/ 5 w 811"/>
                  <a:gd name="T7" fmla="*/ 5 h 10"/>
                  <a:gd name="T8" fmla="*/ 5 w 811"/>
                  <a:gd name="T9" fmla="*/ 5 h 10"/>
                  <a:gd name="T10" fmla="*/ 5 w 811"/>
                  <a:gd name="T11" fmla="*/ 5 h 10"/>
                  <a:gd name="T12" fmla="*/ 5 w 811"/>
                  <a:gd name="T13" fmla="*/ 0 h 10"/>
                  <a:gd name="T14" fmla="*/ 5 w 811"/>
                  <a:gd name="T15" fmla="*/ 0 h 10"/>
                  <a:gd name="T16" fmla="*/ 5 w 811"/>
                  <a:gd name="T17" fmla="*/ 0 h 10"/>
                  <a:gd name="T18" fmla="*/ 0 w 811"/>
                  <a:gd name="T19" fmla="*/ 0 h 10"/>
                  <a:gd name="T20" fmla="*/ 811 w 811"/>
                  <a:gd name="T21" fmla="*/ 0 h 10"/>
                  <a:gd name="T22" fmla="*/ 811 w 811"/>
                  <a:gd name="T23" fmla="*/ 0 h 10"/>
                  <a:gd name="T24" fmla="*/ 811 w 811"/>
                  <a:gd name="T25" fmla="*/ 0 h 10"/>
                  <a:gd name="T26" fmla="*/ 811 w 811"/>
                  <a:gd name="T27" fmla="*/ 0 h 10"/>
                  <a:gd name="T28" fmla="*/ 811 w 811"/>
                  <a:gd name="T29" fmla="*/ 5 h 10"/>
                  <a:gd name="T30" fmla="*/ 806 w 811"/>
                  <a:gd name="T31" fmla="*/ 5 h 10"/>
                  <a:gd name="T32" fmla="*/ 806 w 811"/>
                  <a:gd name="T33" fmla="*/ 5 h 10"/>
                  <a:gd name="T34" fmla="*/ 806 w 811"/>
                  <a:gd name="T35" fmla="*/ 5 h 10"/>
                  <a:gd name="T36" fmla="*/ 806 w 81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11"/>
                  <a:gd name="T58" fmla="*/ 0 h 10"/>
                  <a:gd name="T59" fmla="*/ 811 w 81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11" h="10">
                    <a:moveTo>
                      <a:pt x="806" y="10"/>
                    </a:move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11" y="0"/>
                    </a:lnTo>
                    <a:lnTo>
                      <a:pt x="811" y="5"/>
                    </a:lnTo>
                    <a:lnTo>
                      <a:pt x="806" y="5"/>
                    </a:lnTo>
                    <a:lnTo>
                      <a:pt x="80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94" name="Freeform 1797"/>
              <p:cNvSpPr>
                <a:spLocks noChangeAspect="1"/>
              </p:cNvSpPr>
              <p:nvPr/>
            </p:nvSpPr>
            <p:spPr bwMode="auto">
              <a:xfrm>
                <a:off x="3476" y="3636"/>
                <a:ext cx="821" cy="10"/>
              </a:xfrm>
              <a:custGeom>
                <a:avLst/>
                <a:gdLst>
                  <a:gd name="T0" fmla="*/ 816 w 821"/>
                  <a:gd name="T1" fmla="*/ 10 h 10"/>
                  <a:gd name="T2" fmla="*/ 5 w 821"/>
                  <a:gd name="T3" fmla="*/ 10 h 10"/>
                  <a:gd name="T4" fmla="*/ 5 w 821"/>
                  <a:gd name="T5" fmla="*/ 5 h 10"/>
                  <a:gd name="T6" fmla="*/ 5 w 821"/>
                  <a:gd name="T7" fmla="*/ 5 h 10"/>
                  <a:gd name="T8" fmla="*/ 5 w 821"/>
                  <a:gd name="T9" fmla="*/ 5 h 10"/>
                  <a:gd name="T10" fmla="*/ 5 w 821"/>
                  <a:gd name="T11" fmla="*/ 5 h 10"/>
                  <a:gd name="T12" fmla="*/ 5 w 821"/>
                  <a:gd name="T13" fmla="*/ 5 h 10"/>
                  <a:gd name="T14" fmla="*/ 5 w 821"/>
                  <a:gd name="T15" fmla="*/ 0 h 10"/>
                  <a:gd name="T16" fmla="*/ 0 w 821"/>
                  <a:gd name="T17" fmla="*/ 0 h 10"/>
                  <a:gd name="T18" fmla="*/ 0 w 821"/>
                  <a:gd name="T19" fmla="*/ 0 h 10"/>
                  <a:gd name="T20" fmla="*/ 821 w 821"/>
                  <a:gd name="T21" fmla="*/ 0 h 10"/>
                  <a:gd name="T22" fmla="*/ 821 w 821"/>
                  <a:gd name="T23" fmla="*/ 0 h 10"/>
                  <a:gd name="T24" fmla="*/ 821 w 821"/>
                  <a:gd name="T25" fmla="*/ 0 h 10"/>
                  <a:gd name="T26" fmla="*/ 821 w 821"/>
                  <a:gd name="T27" fmla="*/ 5 h 10"/>
                  <a:gd name="T28" fmla="*/ 821 w 821"/>
                  <a:gd name="T29" fmla="*/ 5 h 10"/>
                  <a:gd name="T30" fmla="*/ 821 w 821"/>
                  <a:gd name="T31" fmla="*/ 5 h 10"/>
                  <a:gd name="T32" fmla="*/ 816 w 821"/>
                  <a:gd name="T33" fmla="*/ 5 h 10"/>
                  <a:gd name="T34" fmla="*/ 816 w 821"/>
                  <a:gd name="T35" fmla="*/ 5 h 10"/>
                  <a:gd name="T36" fmla="*/ 816 w 821"/>
                  <a:gd name="T37" fmla="*/ 1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21"/>
                  <a:gd name="T58" fmla="*/ 0 h 10"/>
                  <a:gd name="T59" fmla="*/ 821 w 821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21" h="10">
                    <a:moveTo>
                      <a:pt x="81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821" y="0"/>
                    </a:lnTo>
                    <a:lnTo>
                      <a:pt x="821" y="5"/>
                    </a:lnTo>
                    <a:lnTo>
                      <a:pt x="816" y="5"/>
                    </a:lnTo>
                    <a:lnTo>
                      <a:pt x="81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95" name="Freeform 1798"/>
              <p:cNvSpPr>
                <a:spLocks noChangeAspect="1"/>
              </p:cNvSpPr>
              <p:nvPr/>
            </p:nvSpPr>
            <p:spPr bwMode="auto">
              <a:xfrm>
                <a:off x="3471" y="3627"/>
                <a:ext cx="831" cy="9"/>
              </a:xfrm>
              <a:custGeom>
                <a:avLst/>
                <a:gdLst>
                  <a:gd name="T0" fmla="*/ 826 w 831"/>
                  <a:gd name="T1" fmla="*/ 9 h 9"/>
                  <a:gd name="T2" fmla="*/ 5 w 831"/>
                  <a:gd name="T3" fmla="*/ 9 h 9"/>
                  <a:gd name="T4" fmla="*/ 5 w 831"/>
                  <a:gd name="T5" fmla="*/ 9 h 9"/>
                  <a:gd name="T6" fmla="*/ 5 w 831"/>
                  <a:gd name="T7" fmla="*/ 5 h 9"/>
                  <a:gd name="T8" fmla="*/ 5 w 831"/>
                  <a:gd name="T9" fmla="*/ 5 h 9"/>
                  <a:gd name="T10" fmla="*/ 5 w 831"/>
                  <a:gd name="T11" fmla="*/ 5 h 9"/>
                  <a:gd name="T12" fmla="*/ 5 w 831"/>
                  <a:gd name="T13" fmla="*/ 5 h 9"/>
                  <a:gd name="T14" fmla="*/ 0 w 831"/>
                  <a:gd name="T15" fmla="*/ 0 h 9"/>
                  <a:gd name="T16" fmla="*/ 0 w 831"/>
                  <a:gd name="T17" fmla="*/ 0 h 9"/>
                  <a:gd name="T18" fmla="*/ 0 w 831"/>
                  <a:gd name="T19" fmla="*/ 0 h 9"/>
                  <a:gd name="T20" fmla="*/ 831 w 831"/>
                  <a:gd name="T21" fmla="*/ 0 h 9"/>
                  <a:gd name="T22" fmla="*/ 831 w 831"/>
                  <a:gd name="T23" fmla="*/ 0 h 9"/>
                  <a:gd name="T24" fmla="*/ 831 w 831"/>
                  <a:gd name="T25" fmla="*/ 0 h 9"/>
                  <a:gd name="T26" fmla="*/ 831 w 831"/>
                  <a:gd name="T27" fmla="*/ 5 h 9"/>
                  <a:gd name="T28" fmla="*/ 831 w 831"/>
                  <a:gd name="T29" fmla="*/ 5 h 9"/>
                  <a:gd name="T30" fmla="*/ 831 w 831"/>
                  <a:gd name="T31" fmla="*/ 5 h 9"/>
                  <a:gd name="T32" fmla="*/ 831 w 831"/>
                  <a:gd name="T33" fmla="*/ 5 h 9"/>
                  <a:gd name="T34" fmla="*/ 826 w 831"/>
                  <a:gd name="T35" fmla="*/ 9 h 9"/>
                  <a:gd name="T36" fmla="*/ 826 w 831"/>
                  <a:gd name="T37" fmla="*/ 9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31"/>
                  <a:gd name="T58" fmla="*/ 0 h 9"/>
                  <a:gd name="T59" fmla="*/ 831 w 831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31" h="9">
                    <a:moveTo>
                      <a:pt x="826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831" y="0"/>
                    </a:lnTo>
                    <a:lnTo>
                      <a:pt x="831" y="5"/>
                    </a:lnTo>
                    <a:lnTo>
                      <a:pt x="82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96" name="Freeform 1799"/>
              <p:cNvSpPr>
                <a:spLocks noChangeAspect="1"/>
              </p:cNvSpPr>
              <p:nvPr/>
            </p:nvSpPr>
            <p:spPr bwMode="auto">
              <a:xfrm>
                <a:off x="3466" y="3617"/>
                <a:ext cx="841" cy="10"/>
              </a:xfrm>
              <a:custGeom>
                <a:avLst/>
                <a:gdLst>
                  <a:gd name="T0" fmla="*/ 836 w 841"/>
                  <a:gd name="T1" fmla="*/ 10 h 10"/>
                  <a:gd name="T2" fmla="*/ 5 w 841"/>
                  <a:gd name="T3" fmla="*/ 10 h 10"/>
                  <a:gd name="T4" fmla="*/ 5 w 841"/>
                  <a:gd name="T5" fmla="*/ 10 h 10"/>
                  <a:gd name="T6" fmla="*/ 5 w 841"/>
                  <a:gd name="T7" fmla="*/ 5 h 10"/>
                  <a:gd name="T8" fmla="*/ 5 w 841"/>
                  <a:gd name="T9" fmla="*/ 5 h 10"/>
                  <a:gd name="T10" fmla="*/ 5 w 841"/>
                  <a:gd name="T11" fmla="*/ 5 h 10"/>
                  <a:gd name="T12" fmla="*/ 5 w 841"/>
                  <a:gd name="T13" fmla="*/ 5 h 10"/>
                  <a:gd name="T14" fmla="*/ 0 w 841"/>
                  <a:gd name="T15" fmla="*/ 5 h 10"/>
                  <a:gd name="T16" fmla="*/ 0 w 841"/>
                  <a:gd name="T17" fmla="*/ 0 h 10"/>
                  <a:gd name="T18" fmla="*/ 0 w 841"/>
                  <a:gd name="T19" fmla="*/ 0 h 10"/>
                  <a:gd name="T20" fmla="*/ 384 w 841"/>
                  <a:gd name="T21" fmla="*/ 0 h 10"/>
                  <a:gd name="T22" fmla="*/ 389 w 841"/>
                  <a:gd name="T23" fmla="*/ 0 h 10"/>
                  <a:gd name="T24" fmla="*/ 394 w 841"/>
                  <a:gd name="T25" fmla="*/ 0 h 10"/>
                  <a:gd name="T26" fmla="*/ 399 w 841"/>
                  <a:gd name="T27" fmla="*/ 5 h 10"/>
                  <a:gd name="T28" fmla="*/ 404 w 841"/>
                  <a:gd name="T29" fmla="*/ 5 h 10"/>
                  <a:gd name="T30" fmla="*/ 408 w 841"/>
                  <a:gd name="T31" fmla="*/ 5 h 10"/>
                  <a:gd name="T32" fmla="*/ 413 w 841"/>
                  <a:gd name="T33" fmla="*/ 5 h 10"/>
                  <a:gd name="T34" fmla="*/ 418 w 841"/>
                  <a:gd name="T35" fmla="*/ 5 h 10"/>
                  <a:gd name="T36" fmla="*/ 423 w 841"/>
                  <a:gd name="T37" fmla="*/ 5 h 10"/>
                  <a:gd name="T38" fmla="*/ 428 w 841"/>
                  <a:gd name="T39" fmla="*/ 5 h 10"/>
                  <a:gd name="T40" fmla="*/ 433 w 841"/>
                  <a:gd name="T41" fmla="*/ 5 h 10"/>
                  <a:gd name="T42" fmla="*/ 437 w 841"/>
                  <a:gd name="T43" fmla="*/ 5 h 10"/>
                  <a:gd name="T44" fmla="*/ 442 w 841"/>
                  <a:gd name="T45" fmla="*/ 5 h 10"/>
                  <a:gd name="T46" fmla="*/ 447 w 841"/>
                  <a:gd name="T47" fmla="*/ 5 h 10"/>
                  <a:gd name="T48" fmla="*/ 452 w 841"/>
                  <a:gd name="T49" fmla="*/ 0 h 10"/>
                  <a:gd name="T50" fmla="*/ 457 w 841"/>
                  <a:gd name="T51" fmla="*/ 0 h 10"/>
                  <a:gd name="T52" fmla="*/ 461 w 841"/>
                  <a:gd name="T53" fmla="*/ 0 h 10"/>
                  <a:gd name="T54" fmla="*/ 841 w 841"/>
                  <a:gd name="T55" fmla="*/ 0 h 10"/>
                  <a:gd name="T56" fmla="*/ 841 w 841"/>
                  <a:gd name="T57" fmla="*/ 0 h 10"/>
                  <a:gd name="T58" fmla="*/ 841 w 841"/>
                  <a:gd name="T59" fmla="*/ 5 h 10"/>
                  <a:gd name="T60" fmla="*/ 841 w 841"/>
                  <a:gd name="T61" fmla="*/ 5 h 10"/>
                  <a:gd name="T62" fmla="*/ 841 w 841"/>
                  <a:gd name="T63" fmla="*/ 5 h 10"/>
                  <a:gd name="T64" fmla="*/ 841 w 841"/>
                  <a:gd name="T65" fmla="*/ 5 h 10"/>
                  <a:gd name="T66" fmla="*/ 841 w 841"/>
                  <a:gd name="T67" fmla="*/ 5 h 10"/>
                  <a:gd name="T68" fmla="*/ 836 w 841"/>
                  <a:gd name="T69" fmla="*/ 10 h 10"/>
                  <a:gd name="T70" fmla="*/ 836 w 841"/>
                  <a:gd name="T71" fmla="*/ 10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1"/>
                  <a:gd name="T109" fmla="*/ 0 h 10"/>
                  <a:gd name="T110" fmla="*/ 841 w 841"/>
                  <a:gd name="T111" fmla="*/ 10 h 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1" h="10">
                    <a:moveTo>
                      <a:pt x="836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9" y="0"/>
                    </a:lnTo>
                    <a:lnTo>
                      <a:pt x="394" y="0"/>
                    </a:lnTo>
                    <a:lnTo>
                      <a:pt x="399" y="5"/>
                    </a:lnTo>
                    <a:lnTo>
                      <a:pt x="404" y="5"/>
                    </a:lnTo>
                    <a:lnTo>
                      <a:pt x="408" y="5"/>
                    </a:lnTo>
                    <a:lnTo>
                      <a:pt x="413" y="5"/>
                    </a:lnTo>
                    <a:lnTo>
                      <a:pt x="418" y="5"/>
                    </a:lnTo>
                    <a:lnTo>
                      <a:pt x="423" y="5"/>
                    </a:lnTo>
                    <a:lnTo>
                      <a:pt x="428" y="5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1" y="0"/>
                    </a:lnTo>
                    <a:lnTo>
                      <a:pt x="841" y="0"/>
                    </a:lnTo>
                    <a:lnTo>
                      <a:pt x="841" y="5"/>
                    </a:lnTo>
                    <a:lnTo>
                      <a:pt x="836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97" name="Freeform 1800"/>
              <p:cNvSpPr>
                <a:spLocks noChangeAspect="1" noEditPoints="1"/>
              </p:cNvSpPr>
              <p:nvPr/>
            </p:nvSpPr>
            <p:spPr bwMode="auto">
              <a:xfrm>
                <a:off x="3462" y="3608"/>
                <a:ext cx="849" cy="9"/>
              </a:xfrm>
              <a:custGeom>
                <a:avLst/>
                <a:gdLst>
                  <a:gd name="T0" fmla="*/ 845 w 849"/>
                  <a:gd name="T1" fmla="*/ 9 h 9"/>
                  <a:gd name="T2" fmla="*/ 465 w 849"/>
                  <a:gd name="T3" fmla="*/ 9 h 9"/>
                  <a:gd name="T4" fmla="*/ 470 w 849"/>
                  <a:gd name="T5" fmla="*/ 9 h 9"/>
                  <a:gd name="T6" fmla="*/ 470 w 849"/>
                  <a:gd name="T7" fmla="*/ 9 h 9"/>
                  <a:gd name="T8" fmla="*/ 475 w 849"/>
                  <a:gd name="T9" fmla="*/ 4 h 9"/>
                  <a:gd name="T10" fmla="*/ 480 w 849"/>
                  <a:gd name="T11" fmla="*/ 4 h 9"/>
                  <a:gd name="T12" fmla="*/ 485 w 849"/>
                  <a:gd name="T13" fmla="*/ 4 h 9"/>
                  <a:gd name="T14" fmla="*/ 485 w 849"/>
                  <a:gd name="T15" fmla="*/ 4 h 9"/>
                  <a:gd name="T16" fmla="*/ 489 w 849"/>
                  <a:gd name="T17" fmla="*/ 4 h 9"/>
                  <a:gd name="T18" fmla="*/ 494 w 849"/>
                  <a:gd name="T19" fmla="*/ 0 h 9"/>
                  <a:gd name="T20" fmla="*/ 849 w 849"/>
                  <a:gd name="T21" fmla="*/ 0 h 9"/>
                  <a:gd name="T22" fmla="*/ 849 w 849"/>
                  <a:gd name="T23" fmla="*/ 0 h 9"/>
                  <a:gd name="T24" fmla="*/ 849 w 849"/>
                  <a:gd name="T25" fmla="*/ 4 h 9"/>
                  <a:gd name="T26" fmla="*/ 849 w 849"/>
                  <a:gd name="T27" fmla="*/ 4 h 9"/>
                  <a:gd name="T28" fmla="*/ 849 w 849"/>
                  <a:gd name="T29" fmla="*/ 4 h 9"/>
                  <a:gd name="T30" fmla="*/ 849 w 849"/>
                  <a:gd name="T31" fmla="*/ 4 h 9"/>
                  <a:gd name="T32" fmla="*/ 849 w 849"/>
                  <a:gd name="T33" fmla="*/ 9 h 9"/>
                  <a:gd name="T34" fmla="*/ 845 w 849"/>
                  <a:gd name="T35" fmla="*/ 9 h 9"/>
                  <a:gd name="T36" fmla="*/ 845 w 849"/>
                  <a:gd name="T37" fmla="*/ 9 h 9"/>
                  <a:gd name="T38" fmla="*/ 388 w 849"/>
                  <a:gd name="T39" fmla="*/ 9 h 9"/>
                  <a:gd name="T40" fmla="*/ 4 w 849"/>
                  <a:gd name="T41" fmla="*/ 9 h 9"/>
                  <a:gd name="T42" fmla="*/ 4 w 849"/>
                  <a:gd name="T43" fmla="*/ 9 h 9"/>
                  <a:gd name="T44" fmla="*/ 4 w 849"/>
                  <a:gd name="T45" fmla="*/ 9 h 9"/>
                  <a:gd name="T46" fmla="*/ 4 w 849"/>
                  <a:gd name="T47" fmla="*/ 4 h 9"/>
                  <a:gd name="T48" fmla="*/ 4 w 849"/>
                  <a:gd name="T49" fmla="*/ 4 h 9"/>
                  <a:gd name="T50" fmla="*/ 4 w 849"/>
                  <a:gd name="T51" fmla="*/ 4 h 9"/>
                  <a:gd name="T52" fmla="*/ 0 w 849"/>
                  <a:gd name="T53" fmla="*/ 4 h 9"/>
                  <a:gd name="T54" fmla="*/ 0 w 849"/>
                  <a:gd name="T55" fmla="*/ 0 h 9"/>
                  <a:gd name="T56" fmla="*/ 0 w 849"/>
                  <a:gd name="T57" fmla="*/ 0 h 9"/>
                  <a:gd name="T58" fmla="*/ 360 w 849"/>
                  <a:gd name="T59" fmla="*/ 0 h 9"/>
                  <a:gd name="T60" fmla="*/ 364 w 849"/>
                  <a:gd name="T61" fmla="*/ 4 h 9"/>
                  <a:gd name="T62" fmla="*/ 364 w 849"/>
                  <a:gd name="T63" fmla="*/ 4 h 9"/>
                  <a:gd name="T64" fmla="*/ 369 w 849"/>
                  <a:gd name="T65" fmla="*/ 4 h 9"/>
                  <a:gd name="T66" fmla="*/ 374 w 849"/>
                  <a:gd name="T67" fmla="*/ 4 h 9"/>
                  <a:gd name="T68" fmla="*/ 379 w 849"/>
                  <a:gd name="T69" fmla="*/ 4 h 9"/>
                  <a:gd name="T70" fmla="*/ 379 w 849"/>
                  <a:gd name="T71" fmla="*/ 9 h 9"/>
                  <a:gd name="T72" fmla="*/ 384 w 849"/>
                  <a:gd name="T73" fmla="*/ 9 h 9"/>
                  <a:gd name="T74" fmla="*/ 388 w 849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9"/>
                  <a:gd name="T115" fmla="*/ 0 h 9"/>
                  <a:gd name="T116" fmla="*/ 849 w 849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9" h="9">
                    <a:moveTo>
                      <a:pt x="845" y="9"/>
                    </a:moveTo>
                    <a:lnTo>
                      <a:pt x="465" y="9"/>
                    </a:lnTo>
                    <a:lnTo>
                      <a:pt x="470" y="9"/>
                    </a:lnTo>
                    <a:lnTo>
                      <a:pt x="475" y="4"/>
                    </a:lnTo>
                    <a:lnTo>
                      <a:pt x="480" y="4"/>
                    </a:lnTo>
                    <a:lnTo>
                      <a:pt x="485" y="4"/>
                    </a:lnTo>
                    <a:lnTo>
                      <a:pt x="489" y="4"/>
                    </a:lnTo>
                    <a:lnTo>
                      <a:pt x="494" y="0"/>
                    </a:lnTo>
                    <a:lnTo>
                      <a:pt x="849" y="0"/>
                    </a:lnTo>
                    <a:lnTo>
                      <a:pt x="849" y="4"/>
                    </a:lnTo>
                    <a:lnTo>
                      <a:pt x="849" y="9"/>
                    </a:lnTo>
                    <a:lnTo>
                      <a:pt x="845" y="9"/>
                    </a:lnTo>
                    <a:close/>
                    <a:moveTo>
                      <a:pt x="388" y="9"/>
                    </a:moveTo>
                    <a:lnTo>
                      <a:pt x="4" y="9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0" y="0"/>
                    </a:lnTo>
                    <a:lnTo>
                      <a:pt x="364" y="4"/>
                    </a:lnTo>
                    <a:lnTo>
                      <a:pt x="369" y="4"/>
                    </a:lnTo>
                    <a:lnTo>
                      <a:pt x="374" y="4"/>
                    </a:lnTo>
                    <a:lnTo>
                      <a:pt x="379" y="4"/>
                    </a:lnTo>
                    <a:lnTo>
                      <a:pt x="379" y="9"/>
                    </a:lnTo>
                    <a:lnTo>
                      <a:pt x="384" y="9"/>
                    </a:lnTo>
                    <a:lnTo>
                      <a:pt x="3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98" name="Freeform 1801"/>
              <p:cNvSpPr>
                <a:spLocks noChangeAspect="1" noEditPoints="1"/>
              </p:cNvSpPr>
              <p:nvPr/>
            </p:nvSpPr>
            <p:spPr bwMode="auto">
              <a:xfrm>
                <a:off x="3457" y="3598"/>
                <a:ext cx="859" cy="10"/>
              </a:xfrm>
              <a:custGeom>
                <a:avLst/>
                <a:gdLst>
                  <a:gd name="T0" fmla="*/ 854 w 859"/>
                  <a:gd name="T1" fmla="*/ 10 h 10"/>
                  <a:gd name="T2" fmla="*/ 499 w 859"/>
                  <a:gd name="T3" fmla="*/ 10 h 10"/>
                  <a:gd name="T4" fmla="*/ 499 w 859"/>
                  <a:gd name="T5" fmla="*/ 10 h 10"/>
                  <a:gd name="T6" fmla="*/ 504 w 859"/>
                  <a:gd name="T7" fmla="*/ 10 h 10"/>
                  <a:gd name="T8" fmla="*/ 504 w 859"/>
                  <a:gd name="T9" fmla="*/ 10 h 10"/>
                  <a:gd name="T10" fmla="*/ 509 w 859"/>
                  <a:gd name="T11" fmla="*/ 5 h 10"/>
                  <a:gd name="T12" fmla="*/ 509 w 859"/>
                  <a:gd name="T13" fmla="*/ 5 h 10"/>
                  <a:gd name="T14" fmla="*/ 514 w 859"/>
                  <a:gd name="T15" fmla="*/ 5 h 10"/>
                  <a:gd name="T16" fmla="*/ 514 w 859"/>
                  <a:gd name="T17" fmla="*/ 5 h 10"/>
                  <a:gd name="T18" fmla="*/ 518 w 859"/>
                  <a:gd name="T19" fmla="*/ 0 h 10"/>
                  <a:gd name="T20" fmla="*/ 859 w 859"/>
                  <a:gd name="T21" fmla="*/ 0 h 10"/>
                  <a:gd name="T22" fmla="*/ 859 w 859"/>
                  <a:gd name="T23" fmla="*/ 5 h 10"/>
                  <a:gd name="T24" fmla="*/ 859 w 859"/>
                  <a:gd name="T25" fmla="*/ 5 h 10"/>
                  <a:gd name="T26" fmla="*/ 859 w 859"/>
                  <a:gd name="T27" fmla="*/ 5 h 10"/>
                  <a:gd name="T28" fmla="*/ 859 w 859"/>
                  <a:gd name="T29" fmla="*/ 5 h 10"/>
                  <a:gd name="T30" fmla="*/ 859 w 859"/>
                  <a:gd name="T31" fmla="*/ 10 h 10"/>
                  <a:gd name="T32" fmla="*/ 859 w 859"/>
                  <a:gd name="T33" fmla="*/ 10 h 10"/>
                  <a:gd name="T34" fmla="*/ 854 w 859"/>
                  <a:gd name="T35" fmla="*/ 10 h 10"/>
                  <a:gd name="T36" fmla="*/ 854 w 859"/>
                  <a:gd name="T37" fmla="*/ 10 h 10"/>
                  <a:gd name="T38" fmla="*/ 365 w 859"/>
                  <a:gd name="T39" fmla="*/ 10 h 10"/>
                  <a:gd name="T40" fmla="*/ 5 w 859"/>
                  <a:gd name="T41" fmla="*/ 10 h 10"/>
                  <a:gd name="T42" fmla="*/ 5 w 859"/>
                  <a:gd name="T43" fmla="*/ 10 h 10"/>
                  <a:gd name="T44" fmla="*/ 5 w 859"/>
                  <a:gd name="T45" fmla="*/ 10 h 10"/>
                  <a:gd name="T46" fmla="*/ 5 w 859"/>
                  <a:gd name="T47" fmla="*/ 10 h 10"/>
                  <a:gd name="T48" fmla="*/ 5 w 859"/>
                  <a:gd name="T49" fmla="*/ 5 h 10"/>
                  <a:gd name="T50" fmla="*/ 5 w 859"/>
                  <a:gd name="T51" fmla="*/ 5 h 10"/>
                  <a:gd name="T52" fmla="*/ 5 w 859"/>
                  <a:gd name="T53" fmla="*/ 5 h 10"/>
                  <a:gd name="T54" fmla="*/ 0 w 859"/>
                  <a:gd name="T55" fmla="*/ 5 h 10"/>
                  <a:gd name="T56" fmla="*/ 0 w 859"/>
                  <a:gd name="T57" fmla="*/ 0 h 10"/>
                  <a:gd name="T58" fmla="*/ 345 w 859"/>
                  <a:gd name="T59" fmla="*/ 0 h 10"/>
                  <a:gd name="T60" fmla="*/ 345 w 859"/>
                  <a:gd name="T61" fmla="*/ 5 h 10"/>
                  <a:gd name="T62" fmla="*/ 350 w 859"/>
                  <a:gd name="T63" fmla="*/ 5 h 10"/>
                  <a:gd name="T64" fmla="*/ 350 w 859"/>
                  <a:gd name="T65" fmla="*/ 5 h 10"/>
                  <a:gd name="T66" fmla="*/ 355 w 859"/>
                  <a:gd name="T67" fmla="*/ 5 h 10"/>
                  <a:gd name="T68" fmla="*/ 355 w 859"/>
                  <a:gd name="T69" fmla="*/ 10 h 10"/>
                  <a:gd name="T70" fmla="*/ 360 w 859"/>
                  <a:gd name="T71" fmla="*/ 10 h 10"/>
                  <a:gd name="T72" fmla="*/ 360 w 859"/>
                  <a:gd name="T73" fmla="*/ 10 h 10"/>
                  <a:gd name="T74" fmla="*/ 365 w 85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9"/>
                  <a:gd name="T115" fmla="*/ 0 h 10"/>
                  <a:gd name="T116" fmla="*/ 859 w 85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9" h="10">
                    <a:moveTo>
                      <a:pt x="854" y="10"/>
                    </a:moveTo>
                    <a:lnTo>
                      <a:pt x="499" y="10"/>
                    </a:lnTo>
                    <a:lnTo>
                      <a:pt x="504" y="10"/>
                    </a:lnTo>
                    <a:lnTo>
                      <a:pt x="509" y="5"/>
                    </a:lnTo>
                    <a:lnTo>
                      <a:pt x="514" y="5"/>
                    </a:lnTo>
                    <a:lnTo>
                      <a:pt x="518" y="0"/>
                    </a:lnTo>
                    <a:lnTo>
                      <a:pt x="859" y="0"/>
                    </a:lnTo>
                    <a:lnTo>
                      <a:pt x="859" y="5"/>
                    </a:lnTo>
                    <a:lnTo>
                      <a:pt x="859" y="10"/>
                    </a:lnTo>
                    <a:lnTo>
                      <a:pt x="854" y="10"/>
                    </a:lnTo>
                    <a:close/>
                    <a:moveTo>
                      <a:pt x="365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45" y="0"/>
                    </a:lnTo>
                    <a:lnTo>
                      <a:pt x="345" y="5"/>
                    </a:lnTo>
                    <a:lnTo>
                      <a:pt x="350" y="5"/>
                    </a:lnTo>
                    <a:lnTo>
                      <a:pt x="355" y="5"/>
                    </a:lnTo>
                    <a:lnTo>
                      <a:pt x="355" y="10"/>
                    </a:lnTo>
                    <a:lnTo>
                      <a:pt x="360" y="10"/>
                    </a:lnTo>
                    <a:lnTo>
                      <a:pt x="365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99" name="Freeform 1802"/>
              <p:cNvSpPr>
                <a:spLocks noChangeAspect="1" noEditPoints="1"/>
              </p:cNvSpPr>
              <p:nvPr/>
            </p:nvSpPr>
            <p:spPr bwMode="auto">
              <a:xfrm>
                <a:off x="3452" y="3588"/>
                <a:ext cx="869" cy="10"/>
              </a:xfrm>
              <a:custGeom>
                <a:avLst/>
                <a:gdLst>
                  <a:gd name="T0" fmla="*/ 864 w 869"/>
                  <a:gd name="T1" fmla="*/ 10 h 10"/>
                  <a:gd name="T2" fmla="*/ 523 w 869"/>
                  <a:gd name="T3" fmla="*/ 10 h 10"/>
                  <a:gd name="T4" fmla="*/ 523 w 869"/>
                  <a:gd name="T5" fmla="*/ 10 h 10"/>
                  <a:gd name="T6" fmla="*/ 523 w 869"/>
                  <a:gd name="T7" fmla="*/ 10 h 10"/>
                  <a:gd name="T8" fmla="*/ 528 w 869"/>
                  <a:gd name="T9" fmla="*/ 10 h 10"/>
                  <a:gd name="T10" fmla="*/ 528 w 869"/>
                  <a:gd name="T11" fmla="*/ 5 h 10"/>
                  <a:gd name="T12" fmla="*/ 533 w 869"/>
                  <a:gd name="T13" fmla="*/ 5 h 10"/>
                  <a:gd name="T14" fmla="*/ 533 w 869"/>
                  <a:gd name="T15" fmla="*/ 5 h 10"/>
                  <a:gd name="T16" fmla="*/ 533 w 869"/>
                  <a:gd name="T17" fmla="*/ 5 h 10"/>
                  <a:gd name="T18" fmla="*/ 538 w 869"/>
                  <a:gd name="T19" fmla="*/ 0 h 10"/>
                  <a:gd name="T20" fmla="*/ 869 w 869"/>
                  <a:gd name="T21" fmla="*/ 0 h 10"/>
                  <a:gd name="T22" fmla="*/ 869 w 869"/>
                  <a:gd name="T23" fmla="*/ 5 h 10"/>
                  <a:gd name="T24" fmla="*/ 869 w 869"/>
                  <a:gd name="T25" fmla="*/ 5 h 10"/>
                  <a:gd name="T26" fmla="*/ 869 w 869"/>
                  <a:gd name="T27" fmla="*/ 5 h 10"/>
                  <a:gd name="T28" fmla="*/ 869 w 869"/>
                  <a:gd name="T29" fmla="*/ 5 h 10"/>
                  <a:gd name="T30" fmla="*/ 869 w 869"/>
                  <a:gd name="T31" fmla="*/ 10 h 10"/>
                  <a:gd name="T32" fmla="*/ 864 w 869"/>
                  <a:gd name="T33" fmla="*/ 10 h 10"/>
                  <a:gd name="T34" fmla="*/ 864 w 869"/>
                  <a:gd name="T35" fmla="*/ 10 h 10"/>
                  <a:gd name="T36" fmla="*/ 864 w 869"/>
                  <a:gd name="T37" fmla="*/ 10 h 10"/>
                  <a:gd name="T38" fmla="*/ 350 w 869"/>
                  <a:gd name="T39" fmla="*/ 10 h 10"/>
                  <a:gd name="T40" fmla="*/ 5 w 869"/>
                  <a:gd name="T41" fmla="*/ 10 h 10"/>
                  <a:gd name="T42" fmla="*/ 5 w 869"/>
                  <a:gd name="T43" fmla="*/ 10 h 10"/>
                  <a:gd name="T44" fmla="*/ 5 w 869"/>
                  <a:gd name="T45" fmla="*/ 10 h 10"/>
                  <a:gd name="T46" fmla="*/ 5 w 869"/>
                  <a:gd name="T47" fmla="*/ 10 h 10"/>
                  <a:gd name="T48" fmla="*/ 5 w 869"/>
                  <a:gd name="T49" fmla="*/ 5 h 10"/>
                  <a:gd name="T50" fmla="*/ 5 w 869"/>
                  <a:gd name="T51" fmla="*/ 5 h 10"/>
                  <a:gd name="T52" fmla="*/ 5 w 869"/>
                  <a:gd name="T53" fmla="*/ 5 h 10"/>
                  <a:gd name="T54" fmla="*/ 5 w 869"/>
                  <a:gd name="T55" fmla="*/ 5 h 10"/>
                  <a:gd name="T56" fmla="*/ 0 w 869"/>
                  <a:gd name="T57" fmla="*/ 0 h 10"/>
                  <a:gd name="T58" fmla="*/ 336 w 869"/>
                  <a:gd name="T59" fmla="*/ 0 h 10"/>
                  <a:gd name="T60" fmla="*/ 336 w 869"/>
                  <a:gd name="T61" fmla="*/ 5 h 10"/>
                  <a:gd name="T62" fmla="*/ 341 w 869"/>
                  <a:gd name="T63" fmla="*/ 5 h 10"/>
                  <a:gd name="T64" fmla="*/ 341 w 869"/>
                  <a:gd name="T65" fmla="*/ 5 h 10"/>
                  <a:gd name="T66" fmla="*/ 341 w 869"/>
                  <a:gd name="T67" fmla="*/ 5 h 10"/>
                  <a:gd name="T68" fmla="*/ 346 w 869"/>
                  <a:gd name="T69" fmla="*/ 10 h 10"/>
                  <a:gd name="T70" fmla="*/ 346 w 869"/>
                  <a:gd name="T71" fmla="*/ 10 h 10"/>
                  <a:gd name="T72" fmla="*/ 350 w 869"/>
                  <a:gd name="T73" fmla="*/ 10 h 10"/>
                  <a:gd name="T74" fmla="*/ 350 w 86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9"/>
                  <a:gd name="T115" fmla="*/ 0 h 10"/>
                  <a:gd name="T116" fmla="*/ 869 w 86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9" h="10">
                    <a:moveTo>
                      <a:pt x="864" y="10"/>
                    </a:moveTo>
                    <a:lnTo>
                      <a:pt x="523" y="10"/>
                    </a:lnTo>
                    <a:lnTo>
                      <a:pt x="528" y="10"/>
                    </a:lnTo>
                    <a:lnTo>
                      <a:pt x="528" y="5"/>
                    </a:lnTo>
                    <a:lnTo>
                      <a:pt x="533" y="5"/>
                    </a:lnTo>
                    <a:lnTo>
                      <a:pt x="538" y="0"/>
                    </a:lnTo>
                    <a:lnTo>
                      <a:pt x="869" y="0"/>
                    </a:lnTo>
                    <a:lnTo>
                      <a:pt x="869" y="5"/>
                    </a:lnTo>
                    <a:lnTo>
                      <a:pt x="869" y="10"/>
                    </a:lnTo>
                    <a:lnTo>
                      <a:pt x="864" y="10"/>
                    </a:lnTo>
                    <a:close/>
                    <a:moveTo>
                      <a:pt x="350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336" y="0"/>
                    </a:lnTo>
                    <a:lnTo>
                      <a:pt x="336" y="5"/>
                    </a:lnTo>
                    <a:lnTo>
                      <a:pt x="341" y="5"/>
                    </a:lnTo>
                    <a:lnTo>
                      <a:pt x="346" y="10"/>
                    </a:lnTo>
                    <a:lnTo>
                      <a:pt x="350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00" name="Freeform 1803"/>
              <p:cNvSpPr>
                <a:spLocks noChangeAspect="1" noEditPoints="1"/>
              </p:cNvSpPr>
              <p:nvPr/>
            </p:nvSpPr>
            <p:spPr bwMode="auto">
              <a:xfrm>
                <a:off x="3452" y="3584"/>
                <a:ext cx="874" cy="4"/>
              </a:xfrm>
              <a:custGeom>
                <a:avLst/>
                <a:gdLst>
                  <a:gd name="T0" fmla="*/ 869 w 874"/>
                  <a:gd name="T1" fmla="*/ 4 h 4"/>
                  <a:gd name="T2" fmla="*/ 538 w 874"/>
                  <a:gd name="T3" fmla="*/ 4 h 4"/>
                  <a:gd name="T4" fmla="*/ 538 w 874"/>
                  <a:gd name="T5" fmla="*/ 4 h 4"/>
                  <a:gd name="T6" fmla="*/ 538 w 874"/>
                  <a:gd name="T7" fmla="*/ 4 h 4"/>
                  <a:gd name="T8" fmla="*/ 543 w 874"/>
                  <a:gd name="T9" fmla="*/ 4 h 4"/>
                  <a:gd name="T10" fmla="*/ 543 w 874"/>
                  <a:gd name="T11" fmla="*/ 4 h 4"/>
                  <a:gd name="T12" fmla="*/ 543 w 874"/>
                  <a:gd name="T13" fmla="*/ 0 h 4"/>
                  <a:gd name="T14" fmla="*/ 547 w 874"/>
                  <a:gd name="T15" fmla="*/ 0 h 4"/>
                  <a:gd name="T16" fmla="*/ 547 w 874"/>
                  <a:gd name="T17" fmla="*/ 0 h 4"/>
                  <a:gd name="T18" fmla="*/ 547 w 874"/>
                  <a:gd name="T19" fmla="*/ 0 h 4"/>
                  <a:gd name="T20" fmla="*/ 874 w 874"/>
                  <a:gd name="T21" fmla="*/ 0 h 4"/>
                  <a:gd name="T22" fmla="*/ 874 w 874"/>
                  <a:gd name="T23" fmla="*/ 0 h 4"/>
                  <a:gd name="T24" fmla="*/ 874 w 874"/>
                  <a:gd name="T25" fmla="*/ 0 h 4"/>
                  <a:gd name="T26" fmla="*/ 874 w 874"/>
                  <a:gd name="T27" fmla="*/ 0 h 4"/>
                  <a:gd name="T28" fmla="*/ 874 w 874"/>
                  <a:gd name="T29" fmla="*/ 4 h 4"/>
                  <a:gd name="T30" fmla="*/ 869 w 874"/>
                  <a:gd name="T31" fmla="*/ 4 h 4"/>
                  <a:gd name="T32" fmla="*/ 869 w 874"/>
                  <a:gd name="T33" fmla="*/ 4 h 4"/>
                  <a:gd name="T34" fmla="*/ 869 w 874"/>
                  <a:gd name="T35" fmla="*/ 4 h 4"/>
                  <a:gd name="T36" fmla="*/ 869 w 874"/>
                  <a:gd name="T37" fmla="*/ 4 h 4"/>
                  <a:gd name="T38" fmla="*/ 336 w 874"/>
                  <a:gd name="T39" fmla="*/ 4 h 4"/>
                  <a:gd name="T40" fmla="*/ 0 w 874"/>
                  <a:gd name="T41" fmla="*/ 4 h 4"/>
                  <a:gd name="T42" fmla="*/ 0 w 874"/>
                  <a:gd name="T43" fmla="*/ 4 h 4"/>
                  <a:gd name="T44" fmla="*/ 0 w 874"/>
                  <a:gd name="T45" fmla="*/ 4 h 4"/>
                  <a:gd name="T46" fmla="*/ 0 w 874"/>
                  <a:gd name="T47" fmla="*/ 4 h 4"/>
                  <a:gd name="T48" fmla="*/ 0 w 874"/>
                  <a:gd name="T49" fmla="*/ 4 h 4"/>
                  <a:gd name="T50" fmla="*/ 0 w 874"/>
                  <a:gd name="T51" fmla="*/ 0 h 4"/>
                  <a:gd name="T52" fmla="*/ 0 w 874"/>
                  <a:gd name="T53" fmla="*/ 0 h 4"/>
                  <a:gd name="T54" fmla="*/ 0 w 874"/>
                  <a:gd name="T55" fmla="*/ 0 h 4"/>
                  <a:gd name="T56" fmla="*/ 0 w 874"/>
                  <a:gd name="T57" fmla="*/ 0 h 4"/>
                  <a:gd name="T58" fmla="*/ 322 w 874"/>
                  <a:gd name="T59" fmla="*/ 0 h 4"/>
                  <a:gd name="T60" fmla="*/ 326 w 874"/>
                  <a:gd name="T61" fmla="*/ 0 h 4"/>
                  <a:gd name="T62" fmla="*/ 326 w 874"/>
                  <a:gd name="T63" fmla="*/ 0 h 4"/>
                  <a:gd name="T64" fmla="*/ 326 w 874"/>
                  <a:gd name="T65" fmla="*/ 0 h 4"/>
                  <a:gd name="T66" fmla="*/ 326 w 874"/>
                  <a:gd name="T67" fmla="*/ 4 h 4"/>
                  <a:gd name="T68" fmla="*/ 331 w 874"/>
                  <a:gd name="T69" fmla="*/ 4 h 4"/>
                  <a:gd name="T70" fmla="*/ 331 w 874"/>
                  <a:gd name="T71" fmla="*/ 4 h 4"/>
                  <a:gd name="T72" fmla="*/ 336 w 874"/>
                  <a:gd name="T73" fmla="*/ 4 h 4"/>
                  <a:gd name="T74" fmla="*/ 336 w 874"/>
                  <a:gd name="T75" fmla="*/ 4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74"/>
                  <a:gd name="T115" fmla="*/ 0 h 4"/>
                  <a:gd name="T116" fmla="*/ 874 w 87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74" h="4">
                    <a:moveTo>
                      <a:pt x="869" y="4"/>
                    </a:moveTo>
                    <a:lnTo>
                      <a:pt x="538" y="4"/>
                    </a:lnTo>
                    <a:lnTo>
                      <a:pt x="543" y="4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874" y="0"/>
                    </a:lnTo>
                    <a:lnTo>
                      <a:pt x="874" y="4"/>
                    </a:lnTo>
                    <a:lnTo>
                      <a:pt x="869" y="4"/>
                    </a:lnTo>
                    <a:close/>
                    <a:moveTo>
                      <a:pt x="33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26" y="4"/>
                    </a:lnTo>
                    <a:lnTo>
                      <a:pt x="331" y="4"/>
                    </a:lnTo>
                    <a:lnTo>
                      <a:pt x="336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01" name="Freeform 1804"/>
              <p:cNvSpPr>
                <a:spLocks noChangeAspect="1" noEditPoints="1"/>
              </p:cNvSpPr>
              <p:nvPr/>
            </p:nvSpPr>
            <p:spPr bwMode="auto">
              <a:xfrm>
                <a:off x="3447" y="3574"/>
                <a:ext cx="884" cy="10"/>
              </a:xfrm>
              <a:custGeom>
                <a:avLst/>
                <a:gdLst>
                  <a:gd name="T0" fmla="*/ 879 w 884"/>
                  <a:gd name="T1" fmla="*/ 10 h 10"/>
                  <a:gd name="T2" fmla="*/ 552 w 884"/>
                  <a:gd name="T3" fmla="*/ 10 h 10"/>
                  <a:gd name="T4" fmla="*/ 557 w 884"/>
                  <a:gd name="T5" fmla="*/ 5 h 10"/>
                  <a:gd name="T6" fmla="*/ 557 w 884"/>
                  <a:gd name="T7" fmla="*/ 5 h 10"/>
                  <a:gd name="T8" fmla="*/ 557 w 884"/>
                  <a:gd name="T9" fmla="*/ 5 h 10"/>
                  <a:gd name="T10" fmla="*/ 562 w 884"/>
                  <a:gd name="T11" fmla="*/ 5 h 10"/>
                  <a:gd name="T12" fmla="*/ 562 w 884"/>
                  <a:gd name="T13" fmla="*/ 0 h 10"/>
                  <a:gd name="T14" fmla="*/ 562 w 884"/>
                  <a:gd name="T15" fmla="*/ 0 h 10"/>
                  <a:gd name="T16" fmla="*/ 567 w 884"/>
                  <a:gd name="T17" fmla="*/ 0 h 10"/>
                  <a:gd name="T18" fmla="*/ 567 w 884"/>
                  <a:gd name="T19" fmla="*/ 0 h 10"/>
                  <a:gd name="T20" fmla="*/ 884 w 884"/>
                  <a:gd name="T21" fmla="*/ 0 h 10"/>
                  <a:gd name="T22" fmla="*/ 884 w 884"/>
                  <a:gd name="T23" fmla="*/ 0 h 10"/>
                  <a:gd name="T24" fmla="*/ 879 w 884"/>
                  <a:gd name="T25" fmla="*/ 0 h 10"/>
                  <a:gd name="T26" fmla="*/ 879 w 884"/>
                  <a:gd name="T27" fmla="*/ 0 h 10"/>
                  <a:gd name="T28" fmla="*/ 879 w 884"/>
                  <a:gd name="T29" fmla="*/ 5 h 10"/>
                  <a:gd name="T30" fmla="*/ 879 w 884"/>
                  <a:gd name="T31" fmla="*/ 5 h 10"/>
                  <a:gd name="T32" fmla="*/ 879 w 884"/>
                  <a:gd name="T33" fmla="*/ 5 h 10"/>
                  <a:gd name="T34" fmla="*/ 879 w 884"/>
                  <a:gd name="T35" fmla="*/ 5 h 10"/>
                  <a:gd name="T36" fmla="*/ 879 w 884"/>
                  <a:gd name="T37" fmla="*/ 10 h 10"/>
                  <a:gd name="T38" fmla="*/ 327 w 884"/>
                  <a:gd name="T39" fmla="*/ 10 h 10"/>
                  <a:gd name="T40" fmla="*/ 5 w 884"/>
                  <a:gd name="T41" fmla="*/ 10 h 10"/>
                  <a:gd name="T42" fmla="*/ 5 w 884"/>
                  <a:gd name="T43" fmla="*/ 5 h 10"/>
                  <a:gd name="T44" fmla="*/ 0 w 884"/>
                  <a:gd name="T45" fmla="*/ 5 h 10"/>
                  <a:gd name="T46" fmla="*/ 0 w 884"/>
                  <a:gd name="T47" fmla="*/ 5 h 10"/>
                  <a:gd name="T48" fmla="*/ 0 w 884"/>
                  <a:gd name="T49" fmla="*/ 5 h 10"/>
                  <a:gd name="T50" fmla="*/ 0 w 884"/>
                  <a:gd name="T51" fmla="*/ 0 h 10"/>
                  <a:gd name="T52" fmla="*/ 0 w 884"/>
                  <a:gd name="T53" fmla="*/ 0 h 10"/>
                  <a:gd name="T54" fmla="*/ 0 w 884"/>
                  <a:gd name="T55" fmla="*/ 0 h 10"/>
                  <a:gd name="T56" fmla="*/ 0 w 884"/>
                  <a:gd name="T57" fmla="*/ 0 h 10"/>
                  <a:gd name="T58" fmla="*/ 317 w 884"/>
                  <a:gd name="T59" fmla="*/ 0 h 10"/>
                  <a:gd name="T60" fmla="*/ 317 w 884"/>
                  <a:gd name="T61" fmla="*/ 0 h 10"/>
                  <a:gd name="T62" fmla="*/ 317 w 884"/>
                  <a:gd name="T63" fmla="*/ 0 h 10"/>
                  <a:gd name="T64" fmla="*/ 322 w 884"/>
                  <a:gd name="T65" fmla="*/ 0 h 10"/>
                  <a:gd name="T66" fmla="*/ 322 w 884"/>
                  <a:gd name="T67" fmla="*/ 5 h 10"/>
                  <a:gd name="T68" fmla="*/ 322 w 884"/>
                  <a:gd name="T69" fmla="*/ 5 h 10"/>
                  <a:gd name="T70" fmla="*/ 327 w 884"/>
                  <a:gd name="T71" fmla="*/ 5 h 10"/>
                  <a:gd name="T72" fmla="*/ 327 w 884"/>
                  <a:gd name="T73" fmla="*/ 5 h 10"/>
                  <a:gd name="T74" fmla="*/ 327 w 884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4"/>
                  <a:gd name="T115" fmla="*/ 0 h 10"/>
                  <a:gd name="T116" fmla="*/ 884 w 884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4" h="10">
                    <a:moveTo>
                      <a:pt x="879" y="10"/>
                    </a:moveTo>
                    <a:lnTo>
                      <a:pt x="552" y="10"/>
                    </a:lnTo>
                    <a:lnTo>
                      <a:pt x="557" y="5"/>
                    </a:lnTo>
                    <a:lnTo>
                      <a:pt x="562" y="5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884" y="0"/>
                    </a:lnTo>
                    <a:lnTo>
                      <a:pt x="879" y="0"/>
                    </a:lnTo>
                    <a:lnTo>
                      <a:pt x="879" y="5"/>
                    </a:lnTo>
                    <a:lnTo>
                      <a:pt x="879" y="10"/>
                    </a:lnTo>
                    <a:close/>
                    <a:moveTo>
                      <a:pt x="327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22" y="0"/>
                    </a:lnTo>
                    <a:lnTo>
                      <a:pt x="322" y="5"/>
                    </a:lnTo>
                    <a:lnTo>
                      <a:pt x="327" y="5"/>
                    </a:lnTo>
                    <a:lnTo>
                      <a:pt x="32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02" name="Freeform 1805"/>
              <p:cNvSpPr>
                <a:spLocks noChangeAspect="1" noEditPoints="1"/>
              </p:cNvSpPr>
              <p:nvPr/>
            </p:nvSpPr>
            <p:spPr bwMode="auto">
              <a:xfrm>
                <a:off x="3442" y="3564"/>
                <a:ext cx="889" cy="10"/>
              </a:xfrm>
              <a:custGeom>
                <a:avLst/>
                <a:gdLst>
                  <a:gd name="T0" fmla="*/ 889 w 889"/>
                  <a:gd name="T1" fmla="*/ 10 h 10"/>
                  <a:gd name="T2" fmla="*/ 572 w 889"/>
                  <a:gd name="T3" fmla="*/ 10 h 10"/>
                  <a:gd name="T4" fmla="*/ 572 w 889"/>
                  <a:gd name="T5" fmla="*/ 10 h 10"/>
                  <a:gd name="T6" fmla="*/ 572 w 889"/>
                  <a:gd name="T7" fmla="*/ 5 h 10"/>
                  <a:gd name="T8" fmla="*/ 577 w 889"/>
                  <a:gd name="T9" fmla="*/ 5 h 10"/>
                  <a:gd name="T10" fmla="*/ 577 w 889"/>
                  <a:gd name="T11" fmla="*/ 5 h 10"/>
                  <a:gd name="T12" fmla="*/ 577 w 889"/>
                  <a:gd name="T13" fmla="*/ 5 h 10"/>
                  <a:gd name="T14" fmla="*/ 577 w 889"/>
                  <a:gd name="T15" fmla="*/ 0 h 10"/>
                  <a:gd name="T16" fmla="*/ 581 w 889"/>
                  <a:gd name="T17" fmla="*/ 0 h 10"/>
                  <a:gd name="T18" fmla="*/ 581 w 889"/>
                  <a:gd name="T19" fmla="*/ 0 h 10"/>
                  <a:gd name="T20" fmla="*/ 889 w 889"/>
                  <a:gd name="T21" fmla="*/ 0 h 10"/>
                  <a:gd name="T22" fmla="*/ 889 w 889"/>
                  <a:gd name="T23" fmla="*/ 0 h 10"/>
                  <a:gd name="T24" fmla="*/ 889 w 889"/>
                  <a:gd name="T25" fmla="*/ 0 h 10"/>
                  <a:gd name="T26" fmla="*/ 889 w 889"/>
                  <a:gd name="T27" fmla="*/ 5 h 10"/>
                  <a:gd name="T28" fmla="*/ 889 w 889"/>
                  <a:gd name="T29" fmla="*/ 5 h 10"/>
                  <a:gd name="T30" fmla="*/ 889 w 889"/>
                  <a:gd name="T31" fmla="*/ 5 h 10"/>
                  <a:gd name="T32" fmla="*/ 889 w 889"/>
                  <a:gd name="T33" fmla="*/ 5 h 10"/>
                  <a:gd name="T34" fmla="*/ 889 w 889"/>
                  <a:gd name="T35" fmla="*/ 10 h 10"/>
                  <a:gd name="T36" fmla="*/ 889 w 889"/>
                  <a:gd name="T37" fmla="*/ 10 h 10"/>
                  <a:gd name="T38" fmla="*/ 322 w 889"/>
                  <a:gd name="T39" fmla="*/ 10 h 10"/>
                  <a:gd name="T40" fmla="*/ 5 w 889"/>
                  <a:gd name="T41" fmla="*/ 10 h 10"/>
                  <a:gd name="T42" fmla="*/ 5 w 889"/>
                  <a:gd name="T43" fmla="*/ 10 h 10"/>
                  <a:gd name="T44" fmla="*/ 5 w 889"/>
                  <a:gd name="T45" fmla="*/ 5 h 10"/>
                  <a:gd name="T46" fmla="*/ 5 w 889"/>
                  <a:gd name="T47" fmla="*/ 5 h 10"/>
                  <a:gd name="T48" fmla="*/ 5 w 889"/>
                  <a:gd name="T49" fmla="*/ 5 h 10"/>
                  <a:gd name="T50" fmla="*/ 0 w 889"/>
                  <a:gd name="T51" fmla="*/ 5 h 10"/>
                  <a:gd name="T52" fmla="*/ 0 w 889"/>
                  <a:gd name="T53" fmla="*/ 0 h 10"/>
                  <a:gd name="T54" fmla="*/ 0 w 889"/>
                  <a:gd name="T55" fmla="*/ 0 h 10"/>
                  <a:gd name="T56" fmla="*/ 0 w 889"/>
                  <a:gd name="T57" fmla="*/ 0 h 10"/>
                  <a:gd name="T58" fmla="*/ 312 w 889"/>
                  <a:gd name="T59" fmla="*/ 0 h 10"/>
                  <a:gd name="T60" fmla="*/ 312 w 889"/>
                  <a:gd name="T61" fmla="*/ 0 h 10"/>
                  <a:gd name="T62" fmla="*/ 312 w 889"/>
                  <a:gd name="T63" fmla="*/ 0 h 10"/>
                  <a:gd name="T64" fmla="*/ 317 w 889"/>
                  <a:gd name="T65" fmla="*/ 5 h 10"/>
                  <a:gd name="T66" fmla="*/ 317 w 889"/>
                  <a:gd name="T67" fmla="*/ 5 h 10"/>
                  <a:gd name="T68" fmla="*/ 317 w 889"/>
                  <a:gd name="T69" fmla="*/ 5 h 10"/>
                  <a:gd name="T70" fmla="*/ 317 w 889"/>
                  <a:gd name="T71" fmla="*/ 5 h 10"/>
                  <a:gd name="T72" fmla="*/ 322 w 889"/>
                  <a:gd name="T73" fmla="*/ 10 h 10"/>
                  <a:gd name="T74" fmla="*/ 322 w 889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9"/>
                  <a:gd name="T115" fmla="*/ 0 h 10"/>
                  <a:gd name="T116" fmla="*/ 889 w 889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9" h="10">
                    <a:moveTo>
                      <a:pt x="889" y="10"/>
                    </a:moveTo>
                    <a:lnTo>
                      <a:pt x="572" y="10"/>
                    </a:lnTo>
                    <a:lnTo>
                      <a:pt x="572" y="5"/>
                    </a:lnTo>
                    <a:lnTo>
                      <a:pt x="577" y="5"/>
                    </a:lnTo>
                    <a:lnTo>
                      <a:pt x="577" y="0"/>
                    </a:lnTo>
                    <a:lnTo>
                      <a:pt x="581" y="0"/>
                    </a:lnTo>
                    <a:lnTo>
                      <a:pt x="889" y="0"/>
                    </a:lnTo>
                    <a:lnTo>
                      <a:pt x="889" y="5"/>
                    </a:lnTo>
                    <a:lnTo>
                      <a:pt x="889" y="10"/>
                    </a:lnTo>
                    <a:close/>
                    <a:moveTo>
                      <a:pt x="322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7" y="5"/>
                    </a:lnTo>
                    <a:lnTo>
                      <a:pt x="322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03" name="Freeform 1806"/>
              <p:cNvSpPr>
                <a:spLocks noChangeAspect="1" noEditPoints="1"/>
              </p:cNvSpPr>
              <p:nvPr/>
            </p:nvSpPr>
            <p:spPr bwMode="auto">
              <a:xfrm>
                <a:off x="3438" y="3555"/>
                <a:ext cx="897" cy="9"/>
              </a:xfrm>
              <a:custGeom>
                <a:avLst/>
                <a:gdLst>
                  <a:gd name="T0" fmla="*/ 893 w 897"/>
                  <a:gd name="T1" fmla="*/ 9 h 9"/>
                  <a:gd name="T2" fmla="*/ 585 w 897"/>
                  <a:gd name="T3" fmla="*/ 9 h 9"/>
                  <a:gd name="T4" fmla="*/ 585 w 897"/>
                  <a:gd name="T5" fmla="*/ 9 h 9"/>
                  <a:gd name="T6" fmla="*/ 585 w 897"/>
                  <a:gd name="T7" fmla="*/ 5 h 9"/>
                  <a:gd name="T8" fmla="*/ 590 w 897"/>
                  <a:gd name="T9" fmla="*/ 5 h 9"/>
                  <a:gd name="T10" fmla="*/ 590 w 897"/>
                  <a:gd name="T11" fmla="*/ 5 h 9"/>
                  <a:gd name="T12" fmla="*/ 590 w 897"/>
                  <a:gd name="T13" fmla="*/ 5 h 9"/>
                  <a:gd name="T14" fmla="*/ 590 w 897"/>
                  <a:gd name="T15" fmla="*/ 5 h 9"/>
                  <a:gd name="T16" fmla="*/ 595 w 897"/>
                  <a:gd name="T17" fmla="*/ 0 h 9"/>
                  <a:gd name="T18" fmla="*/ 595 w 897"/>
                  <a:gd name="T19" fmla="*/ 0 h 9"/>
                  <a:gd name="T20" fmla="*/ 897 w 897"/>
                  <a:gd name="T21" fmla="*/ 0 h 9"/>
                  <a:gd name="T22" fmla="*/ 897 w 897"/>
                  <a:gd name="T23" fmla="*/ 0 h 9"/>
                  <a:gd name="T24" fmla="*/ 897 w 897"/>
                  <a:gd name="T25" fmla="*/ 5 h 9"/>
                  <a:gd name="T26" fmla="*/ 897 w 897"/>
                  <a:gd name="T27" fmla="*/ 5 h 9"/>
                  <a:gd name="T28" fmla="*/ 897 w 897"/>
                  <a:gd name="T29" fmla="*/ 5 h 9"/>
                  <a:gd name="T30" fmla="*/ 897 w 897"/>
                  <a:gd name="T31" fmla="*/ 5 h 9"/>
                  <a:gd name="T32" fmla="*/ 897 w 897"/>
                  <a:gd name="T33" fmla="*/ 5 h 9"/>
                  <a:gd name="T34" fmla="*/ 893 w 897"/>
                  <a:gd name="T35" fmla="*/ 9 h 9"/>
                  <a:gd name="T36" fmla="*/ 893 w 897"/>
                  <a:gd name="T37" fmla="*/ 9 h 9"/>
                  <a:gd name="T38" fmla="*/ 316 w 897"/>
                  <a:gd name="T39" fmla="*/ 9 h 9"/>
                  <a:gd name="T40" fmla="*/ 4 w 897"/>
                  <a:gd name="T41" fmla="*/ 9 h 9"/>
                  <a:gd name="T42" fmla="*/ 4 w 897"/>
                  <a:gd name="T43" fmla="*/ 9 h 9"/>
                  <a:gd name="T44" fmla="*/ 4 w 897"/>
                  <a:gd name="T45" fmla="*/ 5 h 9"/>
                  <a:gd name="T46" fmla="*/ 4 w 897"/>
                  <a:gd name="T47" fmla="*/ 5 h 9"/>
                  <a:gd name="T48" fmla="*/ 4 w 897"/>
                  <a:gd name="T49" fmla="*/ 5 h 9"/>
                  <a:gd name="T50" fmla="*/ 4 w 897"/>
                  <a:gd name="T51" fmla="*/ 5 h 9"/>
                  <a:gd name="T52" fmla="*/ 4 w 897"/>
                  <a:gd name="T53" fmla="*/ 5 h 9"/>
                  <a:gd name="T54" fmla="*/ 4 w 897"/>
                  <a:gd name="T55" fmla="*/ 0 h 9"/>
                  <a:gd name="T56" fmla="*/ 0 w 897"/>
                  <a:gd name="T57" fmla="*/ 0 h 9"/>
                  <a:gd name="T58" fmla="*/ 307 w 897"/>
                  <a:gd name="T59" fmla="*/ 0 h 9"/>
                  <a:gd name="T60" fmla="*/ 307 w 897"/>
                  <a:gd name="T61" fmla="*/ 0 h 9"/>
                  <a:gd name="T62" fmla="*/ 307 w 897"/>
                  <a:gd name="T63" fmla="*/ 5 h 9"/>
                  <a:gd name="T64" fmla="*/ 312 w 897"/>
                  <a:gd name="T65" fmla="*/ 5 h 9"/>
                  <a:gd name="T66" fmla="*/ 312 w 897"/>
                  <a:gd name="T67" fmla="*/ 5 h 9"/>
                  <a:gd name="T68" fmla="*/ 312 w 897"/>
                  <a:gd name="T69" fmla="*/ 5 h 9"/>
                  <a:gd name="T70" fmla="*/ 312 w 897"/>
                  <a:gd name="T71" fmla="*/ 5 h 9"/>
                  <a:gd name="T72" fmla="*/ 316 w 897"/>
                  <a:gd name="T73" fmla="*/ 9 h 9"/>
                  <a:gd name="T74" fmla="*/ 316 w 89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97"/>
                  <a:gd name="T115" fmla="*/ 0 h 9"/>
                  <a:gd name="T116" fmla="*/ 897 w 89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97" h="9">
                    <a:moveTo>
                      <a:pt x="893" y="9"/>
                    </a:moveTo>
                    <a:lnTo>
                      <a:pt x="585" y="9"/>
                    </a:lnTo>
                    <a:lnTo>
                      <a:pt x="585" y="5"/>
                    </a:lnTo>
                    <a:lnTo>
                      <a:pt x="590" y="5"/>
                    </a:lnTo>
                    <a:lnTo>
                      <a:pt x="595" y="0"/>
                    </a:lnTo>
                    <a:lnTo>
                      <a:pt x="897" y="0"/>
                    </a:lnTo>
                    <a:lnTo>
                      <a:pt x="897" y="5"/>
                    </a:lnTo>
                    <a:lnTo>
                      <a:pt x="893" y="9"/>
                    </a:lnTo>
                    <a:close/>
                    <a:moveTo>
                      <a:pt x="316" y="9"/>
                    </a:move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6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04" name="Freeform 1807"/>
              <p:cNvSpPr>
                <a:spLocks noChangeAspect="1" noEditPoints="1"/>
              </p:cNvSpPr>
              <p:nvPr/>
            </p:nvSpPr>
            <p:spPr bwMode="auto">
              <a:xfrm>
                <a:off x="3438" y="3545"/>
                <a:ext cx="902" cy="10"/>
              </a:xfrm>
              <a:custGeom>
                <a:avLst/>
                <a:gdLst>
                  <a:gd name="T0" fmla="*/ 897 w 902"/>
                  <a:gd name="T1" fmla="*/ 10 h 10"/>
                  <a:gd name="T2" fmla="*/ 595 w 902"/>
                  <a:gd name="T3" fmla="*/ 10 h 10"/>
                  <a:gd name="T4" fmla="*/ 595 w 902"/>
                  <a:gd name="T5" fmla="*/ 10 h 10"/>
                  <a:gd name="T6" fmla="*/ 595 w 902"/>
                  <a:gd name="T7" fmla="*/ 10 h 10"/>
                  <a:gd name="T8" fmla="*/ 595 w 902"/>
                  <a:gd name="T9" fmla="*/ 5 h 10"/>
                  <a:gd name="T10" fmla="*/ 600 w 902"/>
                  <a:gd name="T11" fmla="*/ 5 h 10"/>
                  <a:gd name="T12" fmla="*/ 600 w 902"/>
                  <a:gd name="T13" fmla="*/ 5 h 10"/>
                  <a:gd name="T14" fmla="*/ 600 w 902"/>
                  <a:gd name="T15" fmla="*/ 5 h 10"/>
                  <a:gd name="T16" fmla="*/ 600 w 902"/>
                  <a:gd name="T17" fmla="*/ 0 h 10"/>
                  <a:gd name="T18" fmla="*/ 600 w 902"/>
                  <a:gd name="T19" fmla="*/ 0 h 10"/>
                  <a:gd name="T20" fmla="*/ 902 w 902"/>
                  <a:gd name="T21" fmla="*/ 0 h 10"/>
                  <a:gd name="T22" fmla="*/ 902 w 902"/>
                  <a:gd name="T23" fmla="*/ 0 h 10"/>
                  <a:gd name="T24" fmla="*/ 902 w 902"/>
                  <a:gd name="T25" fmla="*/ 5 h 10"/>
                  <a:gd name="T26" fmla="*/ 902 w 902"/>
                  <a:gd name="T27" fmla="*/ 5 h 10"/>
                  <a:gd name="T28" fmla="*/ 897 w 902"/>
                  <a:gd name="T29" fmla="*/ 5 h 10"/>
                  <a:gd name="T30" fmla="*/ 897 w 902"/>
                  <a:gd name="T31" fmla="*/ 5 h 10"/>
                  <a:gd name="T32" fmla="*/ 897 w 902"/>
                  <a:gd name="T33" fmla="*/ 10 h 10"/>
                  <a:gd name="T34" fmla="*/ 897 w 902"/>
                  <a:gd name="T35" fmla="*/ 10 h 10"/>
                  <a:gd name="T36" fmla="*/ 897 w 902"/>
                  <a:gd name="T37" fmla="*/ 10 h 10"/>
                  <a:gd name="T38" fmla="*/ 307 w 902"/>
                  <a:gd name="T39" fmla="*/ 10 h 10"/>
                  <a:gd name="T40" fmla="*/ 0 w 902"/>
                  <a:gd name="T41" fmla="*/ 10 h 10"/>
                  <a:gd name="T42" fmla="*/ 0 w 902"/>
                  <a:gd name="T43" fmla="*/ 10 h 10"/>
                  <a:gd name="T44" fmla="*/ 0 w 902"/>
                  <a:gd name="T45" fmla="*/ 10 h 10"/>
                  <a:gd name="T46" fmla="*/ 0 w 902"/>
                  <a:gd name="T47" fmla="*/ 5 h 10"/>
                  <a:gd name="T48" fmla="*/ 0 w 902"/>
                  <a:gd name="T49" fmla="*/ 5 h 10"/>
                  <a:gd name="T50" fmla="*/ 0 w 902"/>
                  <a:gd name="T51" fmla="*/ 5 h 10"/>
                  <a:gd name="T52" fmla="*/ 0 w 902"/>
                  <a:gd name="T53" fmla="*/ 5 h 10"/>
                  <a:gd name="T54" fmla="*/ 0 w 902"/>
                  <a:gd name="T55" fmla="*/ 0 h 10"/>
                  <a:gd name="T56" fmla="*/ 0 w 902"/>
                  <a:gd name="T57" fmla="*/ 0 h 10"/>
                  <a:gd name="T58" fmla="*/ 297 w 902"/>
                  <a:gd name="T59" fmla="*/ 0 h 10"/>
                  <a:gd name="T60" fmla="*/ 297 w 902"/>
                  <a:gd name="T61" fmla="*/ 0 h 10"/>
                  <a:gd name="T62" fmla="*/ 302 w 902"/>
                  <a:gd name="T63" fmla="*/ 5 h 10"/>
                  <a:gd name="T64" fmla="*/ 302 w 902"/>
                  <a:gd name="T65" fmla="*/ 5 h 10"/>
                  <a:gd name="T66" fmla="*/ 302 w 902"/>
                  <a:gd name="T67" fmla="*/ 5 h 10"/>
                  <a:gd name="T68" fmla="*/ 302 w 902"/>
                  <a:gd name="T69" fmla="*/ 5 h 10"/>
                  <a:gd name="T70" fmla="*/ 302 w 902"/>
                  <a:gd name="T71" fmla="*/ 10 h 10"/>
                  <a:gd name="T72" fmla="*/ 307 w 902"/>
                  <a:gd name="T73" fmla="*/ 10 h 10"/>
                  <a:gd name="T74" fmla="*/ 307 w 90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2"/>
                  <a:gd name="T115" fmla="*/ 0 h 10"/>
                  <a:gd name="T116" fmla="*/ 902 w 90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2" h="10">
                    <a:moveTo>
                      <a:pt x="897" y="10"/>
                    </a:moveTo>
                    <a:lnTo>
                      <a:pt x="595" y="10"/>
                    </a:lnTo>
                    <a:lnTo>
                      <a:pt x="595" y="5"/>
                    </a:lnTo>
                    <a:lnTo>
                      <a:pt x="600" y="5"/>
                    </a:lnTo>
                    <a:lnTo>
                      <a:pt x="600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897" y="5"/>
                    </a:lnTo>
                    <a:lnTo>
                      <a:pt x="897" y="10"/>
                    </a:lnTo>
                    <a:close/>
                    <a:moveTo>
                      <a:pt x="30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302" y="5"/>
                    </a:lnTo>
                    <a:lnTo>
                      <a:pt x="302" y="10"/>
                    </a:lnTo>
                    <a:lnTo>
                      <a:pt x="30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05" name="Freeform 1808"/>
              <p:cNvSpPr>
                <a:spLocks noChangeAspect="1" noEditPoints="1"/>
              </p:cNvSpPr>
              <p:nvPr/>
            </p:nvSpPr>
            <p:spPr bwMode="auto">
              <a:xfrm>
                <a:off x="3433" y="3536"/>
                <a:ext cx="907" cy="9"/>
              </a:xfrm>
              <a:custGeom>
                <a:avLst/>
                <a:gdLst>
                  <a:gd name="T0" fmla="*/ 907 w 907"/>
                  <a:gd name="T1" fmla="*/ 9 h 9"/>
                  <a:gd name="T2" fmla="*/ 605 w 907"/>
                  <a:gd name="T3" fmla="*/ 9 h 9"/>
                  <a:gd name="T4" fmla="*/ 610 w 907"/>
                  <a:gd name="T5" fmla="*/ 9 h 9"/>
                  <a:gd name="T6" fmla="*/ 610 w 907"/>
                  <a:gd name="T7" fmla="*/ 9 h 9"/>
                  <a:gd name="T8" fmla="*/ 610 w 907"/>
                  <a:gd name="T9" fmla="*/ 4 h 9"/>
                  <a:gd name="T10" fmla="*/ 610 w 907"/>
                  <a:gd name="T11" fmla="*/ 4 h 9"/>
                  <a:gd name="T12" fmla="*/ 610 w 907"/>
                  <a:gd name="T13" fmla="*/ 4 h 9"/>
                  <a:gd name="T14" fmla="*/ 614 w 907"/>
                  <a:gd name="T15" fmla="*/ 4 h 9"/>
                  <a:gd name="T16" fmla="*/ 614 w 907"/>
                  <a:gd name="T17" fmla="*/ 4 h 9"/>
                  <a:gd name="T18" fmla="*/ 614 w 907"/>
                  <a:gd name="T19" fmla="*/ 0 h 9"/>
                  <a:gd name="T20" fmla="*/ 907 w 907"/>
                  <a:gd name="T21" fmla="*/ 0 h 9"/>
                  <a:gd name="T22" fmla="*/ 907 w 907"/>
                  <a:gd name="T23" fmla="*/ 4 h 9"/>
                  <a:gd name="T24" fmla="*/ 907 w 907"/>
                  <a:gd name="T25" fmla="*/ 4 h 9"/>
                  <a:gd name="T26" fmla="*/ 907 w 907"/>
                  <a:gd name="T27" fmla="*/ 4 h 9"/>
                  <a:gd name="T28" fmla="*/ 907 w 907"/>
                  <a:gd name="T29" fmla="*/ 4 h 9"/>
                  <a:gd name="T30" fmla="*/ 907 w 907"/>
                  <a:gd name="T31" fmla="*/ 4 h 9"/>
                  <a:gd name="T32" fmla="*/ 907 w 907"/>
                  <a:gd name="T33" fmla="*/ 9 h 9"/>
                  <a:gd name="T34" fmla="*/ 907 w 907"/>
                  <a:gd name="T35" fmla="*/ 9 h 9"/>
                  <a:gd name="T36" fmla="*/ 907 w 907"/>
                  <a:gd name="T37" fmla="*/ 9 h 9"/>
                  <a:gd name="T38" fmla="*/ 302 w 907"/>
                  <a:gd name="T39" fmla="*/ 9 h 9"/>
                  <a:gd name="T40" fmla="*/ 5 w 907"/>
                  <a:gd name="T41" fmla="*/ 9 h 9"/>
                  <a:gd name="T42" fmla="*/ 5 w 907"/>
                  <a:gd name="T43" fmla="*/ 9 h 9"/>
                  <a:gd name="T44" fmla="*/ 5 w 907"/>
                  <a:gd name="T45" fmla="*/ 9 h 9"/>
                  <a:gd name="T46" fmla="*/ 5 w 907"/>
                  <a:gd name="T47" fmla="*/ 4 h 9"/>
                  <a:gd name="T48" fmla="*/ 5 w 907"/>
                  <a:gd name="T49" fmla="*/ 4 h 9"/>
                  <a:gd name="T50" fmla="*/ 0 w 907"/>
                  <a:gd name="T51" fmla="*/ 4 h 9"/>
                  <a:gd name="T52" fmla="*/ 0 w 907"/>
                  <a:gd name="T53" fmla="*/ 4 h 9"/>
                  <a:gd name="T54" fmla="*/ 0 w 907"/>
                  <a:gd name="T55" fmla="*/ 4 h 9"/>
                  <a:gd name="T56" fmla="*/ 0 w 907"/>
                  <a:gd name="T57" fmla="*/ 0 h 9"/>
                  <a:gd name="T58" fmla="*/ 297 w 907"/>
                  <a:gd name="T59" fmla="*/ 0 h 9"/>
                  <a:gd name="T60" fmla="*/ 297 w 907"/>
                  <a:gd name="T61" fmla="*/ 4 h 9"/>
                  <a:gd name="T62" fmla="*/ 297 w 907"/>
                  <a:gd name="T63" fmla="*/ 4 h 9"/>
                  <a:gd name="T64" fmla="*/ 297 w 907"/>
                  <a:gd name="T65" fmla="*/ 4 h 9"/>
                  <a:gd name="T66" fmla="*/ 297 w 907"/>
                  <a:gd name="T67" fmla="*/ 4 h 9"/>
                  <a:gd name="T68" fmla="*/ 302 w 907"/>
                  <a:gd name="T69" fmla="*/ 4 h 9"/>
                  <a:gd name="T70" fmla="*/ 302 w 907"/>
                  <a:gd name="T71" fmla="*/ 9 h 9"/>
                  <a:gd name="T72" fmla="*/ 302 w 907"/>
                  <a:gd name="T73" fmla="*/ 9 h 9"/>
                  <a:gd name="T74" fmla="*/ 302 w 90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7"/>
                  <a:gd name="T115" fmla="*/ 0 h 9"/>
                  <a:gd name="T116" fmla="*/ 907 w 90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7" h="9">
                    <a:moveTo>
                      <a:pt x="907" y="9"/>
                    </a:moveTo>
                    <a:lnTo>
                      <a:pt x="605" y="9"/>
                    </a:lnTo>
                    <a:lnTo>
                      <a:pt x="610" y="9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4" y="0"/>
                    </a:lnTo>
                    <a:lnTo>
                      <a:pt x="907" y="0"/>
                    </a:lnTo>
                    <a:lnTo>
                      <a:pt x="907" y="4"/>
                    </a:lnTo>
                    <a:lnTo>
                      <a:pt x="907" y="9"/>
                    </a:lnTo>
                    <a:close/>
                    <a:moveTo>
                      <a:pt x="302" y="9"/>
                    </a:moveTo>
                    <a:lnTo>
                      <a:pt x="5" y="9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7" y="4"/>
                    </a:lnTo>
                    <a:lnTo>
                      <a:pt x="302" y="4"/>
                    </a:lnTo>
                    <a:lnTo>
                      <a:pt x="302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06" name="Freeform 1809"/>
              <p:cNvSpPr>
                <a:spLocks noChangeAspect="1" noEditPoints="1"/>
              </p:cNvSpPr>
              <p:nvPr/>
            </p:nvSpPr>
            <p:spPr bwMode="auto">
              <a:xfrm>
                <a:off x="3433" y="3526"/>
                <a:ext cx="912" cy="10"/>
              </a:xfrm>
              <a:custGeom>
                <a:avLst/>
                <a:gdLst>
                  <a:gd name="T0" fmla="*/ 907 w 912"/>
                  <a:gd name="T1" fmla="*/ 10 h 10"/>
                  <a:gd name="T2" fmla="*/ 614 w 912"/>
                  <a:gd name="T3" fmla="*/ 10 h 10"/>
                  <a:gd name="T4" fmla="*/ 614 w 912"/>
                  <a:gd name="T5" fmla="*/ 10 h 10"/>
                  <a:gd name="T6" fmla="*/ 614 w 912"/>
                  <a:gd name="T7" fmla="*/ 10 h 10"/>
                  <a:gd name="T8" fmla="*/ 619 w 912"/>
                  <a:gd name="T9" fmla="*/ 10 h 10"/>
                  <a:gd name="T10" fmla="*/ 619 w 912"/>
                  <a:gd name="T11" fmla="*/ 5 h 10"/>
                  <a:gd name="T12" fmla="*/ 619 w 912"/>
                  <a:gd name="T13" fmla="*/ 5 h 10"/>
                  <a:gd name="T14" fmla="*/ 619 w 912"/>
                  <a:gd name="T15" fmla="*/ 5 h 10"/>
                  <a:gd name="T16" fmla="*/ 619 w 912"/>
                  <a:gd name="T17" fmla="*/ 5 h 10"/>
                  <a:gd name="T18" fmla="*/ 619 w 912"/>
                  <a:gd name="T19" fmla="*/ 0 h 10"/>
                  <a:gd name="T20" fmla="*/ 912 w 912"/>
                  <a:gd name="T21" fmla="*/ 0 h 10"/>
                  <a:gd name="T22" fmla="*/ 912 w 912"/>
                  <a:gd name="T23" fmla="*/ 5 h 10"/>
                  <a:gd name="T24" fmla="*/ 912 w 912"/>
                  <a:gd name="T25" fmla="*/ 5 h 10"/>
                  <a:gd name="T26" fmla="*/ 912 w 912"/>
                  <a:gd name="T27" fmla="*/ 5 h 10"/>
                  <a:gd name="T28" fmla="*/ 912 w 912"/>
                  <a:gd name="T29" fmla="*/ 5 h 10"/>
                  <a:gd name="T30" fmla="*/ 912 w 912"/>
                  <a:gd name="T31" fmla="*/ 10 h 10"/>
                  <a:gd name="T32" fmla="*/ 912 w 912"/>
                  <a:gd name="T33" fmla="*/ 10 h 10"/>
                  <a:gd name="T34" fmla="*/ 907 w 912"/>
                  <a:gd name="T35" fmla="*/ 10 h 10"/>
                  <a:gd name="T36" fmla="*/ 907 w 912"/>
                  <a:gd name="T37" fmla="*/ 10 h 10"/>
                  <a:gd name="T38" fmla="*/ 297 w 912"/>
                  <a:gd name="T39" fmla="*/ 10 h 10"/>
                  <a:gd name="T40" fmla="*/ 0 w 912"/>
                  <a:gd name="T41" fmla="*/ 10 h 10"/>
                  <a:gd name="T42" fmla="*/ 0 w 912"/>
                  <a:gd name="T43" fmla="*/ 10 h 10"/>
                  <a:gd name="T44" fmla="*/ 0 w 912"/>
                  <a:gd name="T45" fmla="*/ 10 h 10"/>
                  <a:gd name="T46" fmla="*/ 0 w 912"/>
                  <a:gd name="T47" fmla="*/ 10 h 10"/>
                  <a:gd name="T48" fmla="*/ 0 w 912"/>
                  <a:gd name="T49" fmla="*/ 5 h 10"/>
                  <a:gd name="T50" fmla="*/ 0 w 912"/>
                  <a:gd name="T51" fmla="*/ 5 h 10"/>
                  <a:gd name="T52" fmla="*/ 0 w 912"/>
                  <a:gd name="T53" fmla="*/ 5 h 10"/>
                  <a:gd name="T54" fmla="*/ 0 w 912"/>
                  <a:gd name="T55" fmla="*/ 5 h 10"/>
                  <a:gd name="T56" fmla="*/ 0 w 912"/>
                  <a:gd name="T57" fmla="*/ 0 h 10"/>
                  <a:gd name="T58" fmla="*/ 288 w 912"/>
                  <a:gd name="T59" fmla="*/ 0 h 10"/>
                  <a:gd name="T60" fmla="*/ 288 w 912"/>
                  <a:gd name="T61" fmla="*/ 5 h 10"/>
                  <a:gd name="T62" fmla="*/ 293 w 912"/>
                  <a:gd name="T63" fmla="*/ 5 h 10"/>
                  <a:gd name="T64" fmla="*/ 293 w 912"/>
                  <a:gd name="T65" fmla="*/ 5 h 10"/>
                  <a:gd name="T66" fmla="*/ 293 w 912"/>
                  <a:gd name="T67" fmla="*/ 5 h 10"/>
                  <a:gd name="T68" fmla="*/ 293 w 912"/>
                  <a:gd name="T69" fmla="*/ 10 h 10"/>
                  <a:gd name="T70" fmla="*/ 293 w 912"/>
                  <a:gd name="T71" fmla="*/ 10 h 10"/>
                  <a:gd name="T72" fmla="*/ 293 w 912"/>
                  <a:gd name="T73" fmla="*/ 10 h 10"/>
                  <a:gd name="T74" fmla="*/ 297 w 91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2"/>
                  <a:gd name="T115" fmla="*/ 0 h 10"/>
                  <a:gd name="T116" fmla="*/ 912 w 91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2" h="10">
                    <a:moveTo>
                      <a:pt x="907" y="10"/>
                    </a:moveTo>
                    <a:lnTo>
                      <a:pt x="614" y="10"/>
                    </a:lnTo>
                    <a:lnTo>
                      <a:pt x="619" y="10"/>
                    </a:lnTo>
                    <a:lnTo>
                      <a:pt x="619" y="5"/>
                    </a:lnTo>
                    <a:lnTo>
                      <a:pt x="619" y="0"/>
                    </a:lnTo>
                    <a:lnTo>
                      <a:pt x="912" y="0"/>
                    </a:lnTo>
                    <a:lnTo>
                      <a:pt x="912" y="5"/>
                    </a:lnTo>
                    <a:lnTo>
                      <a:pt x="912" y="10"/>
                    </a:lnTo>
                    <a:lnTo>
                      <a:pt x="907" y="10"/>
                    </a:lnTo>
                    <a:close/>
                    <a:moveTo>
                      <a:pt x="297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8" y="5"/>
                    </a:lnTo>
                    <a:lnTo>
                      <a:pt x="293" y="5"/>
                    </a:lnTo>
                    <a:lnTo>
                      <a:pt x="293" y="10"/>
                    </a:lnTo>
                    <a:lnTo>
                      <a:pt x="297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07" name="Freeform 1810"/>
              <p:cNvSpPr>
                <a:spLocks noChangeAspect="1" noEditPoints="1"/>
              </p:cNvSpPr>
              <p:nvPr/>
            </p:nvSpPr>
            <p:spPr bwMode="auto">
              <a:xfrm>
                <a:off x="3428" y="3521"/>
                <a:ext cx="917" cy="5"/>
              </a:xfrm>
              <a:custGeom>
                <a:avLst/>
                <a:gdLst>
                  <a:gd name="T0" fmla="*/ 917 w 917"/>
                  <a:gd name="T1" fmla="*/ 5 h 5"/>
                  <a:gd name="T2" fmla="*/ 624 w 917"/>
                  <a:gd name="T3" fmla="*/ 5 h 5"/>
                  <a:gd name="T4" fmla="*/ 629 w 917"/>
                  <a:gd name="T5" fmla="*/ 5 h 5"/>
                  <a:gd name="T6" fmla="*/ 629 w 917"/>
                  <a:gd name="T7" fmla="*/ 5 h 5"/>
                  <a:gd name="T8" fmla="*/ 629 w 917"/>
                  <a:gd name="T9" fmla="*/ 5 h 5"/>
                  <a:gd name="T10" fmla="*/ 629 w 917"/>
                  <a:gd name="T11" fmla="*/ 5 h 5"/>
                  <a:gd name="T12" fmla="*/ 629 w 917"/>
                  <a:gd name="T13" fmla="*/ 0 h 5"/>
                  <a:gd name="T14" fmla="*/ 629 w 917"/>
                  <a:gd name="T15" fmla="*/ 0 h 5"/>
                  <a:gd name="T16" fmla="*/ 634 w 917"/>
                  <a:gd name="T17" fmla="*/ 0 h 5"/>
                  <a:gd name="T18" fmla="*/ 634 w 917"/>
                  <a:gd name="T19" fmla="*/ 0 h 5"/>
                  <a:gd name="T20" fmla="*/ 917 w 917"/>
                  <a:gd name="T21" fmla="*/ 0 h 5"/>
                  <a:gd name="T22" fmla="*/ 917 w 917"/>
                  <a:gd name="T23" fmla="*/ 0 h 5"/>
                  <a:gd name="T24" fmla="*/ 917 w 917"/>
                  <a:gd name="T25" fmla="*/ 0 h 5"/>
                  <a:gd name="T26" fmla="*/ 917 w 917"/>
                  <a:gd name="T27" fmla="*/ 0 h 5"/>
                  <a:gd name="T28" fmla="*/ 917 w 917"/>
                  <a:gd name="T29" fmla="*/ 5 h 5"/>
                  <a:gd name="T30" fmla="*/ 917 w 917"/>
                  <a:gd name="T31" fmla="*/ 5 h 5"/>
                  <a:gd name="T32" fmla="*/ 917 w 917"/>
                  <a:gd name="T33" fmla="*/ 5 h 5"/>
                  <a:gd name="T34" fmla="*/ 917 w 917"/>
                  <a:gd name="T35" fmla="*/ 5 h 5"/>
                  <a:gd name="T36" fmla="*/ 917 w 917"/>
                  <a:gd name="T37" fmla="*/ 5 h 5"/>
                  <a:gd name="T38" fmla="*/ 293 w 917"/>
                  <a:gd name="T39" fmla="*/ 5 h 5"/>
                  <a:gd name="T40" fmla="*/ 5 w 917"/>
                  <a:gd name="T41" fmla="*/ 5 h 5"/>
                  <a:gd name="T42" fmla="*/ 5 w 917"/>
                  <a:gd name="T43" fmla="*/ 5 h 5"/>
                  <a:gd name="T44" fmla="*/ 5 w 917"/>
                  <a:gd name="T45" fmla="*/ 5 h 5"/>
                  <a:gd name="T46" fmla="*/ 0 w 917"/>
                  <a:gd name="T47" fmla="*/ 5 h 5"/>
                  <a:gd name="T48" fmla="*/ 0 w 917"/>
                  <a:gd name="T49" fmla="*/ 5 h 5"/>
                  <a:gd name="T50" fmla="*/ 0 w 917"/>
                  <a:gd name="T51" fmla="*/ 0 h 5"/>
                  <a:gd name="T52" fmla="*/ 0 w 917"/>
                  <a:gd name="T53" fmla="*/ 0 h 5"/>
                  <a:gd name="T54" fmla="*/ 0 w 917"/>
                  <a:gd name="T55" fmla="*/ 0 h 5"/>
                  <a:gd name="T56" fmla="*/ 0 w 917"/>
                  <a:gd name="T57" fmla="*/ 0 h 5"/>
                  <a:gd name="T58" fmla="*/ 288 w 917"/>
                  <a:gd name="T59" fmla="*/ 0 h 5"/>
                  <a:gd name="T60" fmla="*/ 288 w 917"/>
                  <a:gd name="T61" fmla="*/ 0 h 5"/>
                  <a:gd name="T62" fmla="*/ 288 w 917"/>
                  <a:gd name="T63" fmla="*/ 0 h 5"/>
                  <a:gd name="T64" fmla="*/ 288 w 917"/>
                  <a:gd name="T65" fmla="*/ 0 h 5"/>
                  <a:gd name="T66" fmla="*/ 293 w 917"/>
                  <a:gd name="T67" fmla="*/ 5 h 5"/>
                  <a:gd name="T68" fmla="*/ 293 w 917"/>
                  <a:gd name="T69" fmla="*/ 5 h 5"/>
                  <a:gd name="T70" fmla="*/ 293 w 917"/>
                  <a:gd name="T71" fmla="*/ 5 h 5"/>
                  <a:gd name="T72" fmla="*/ 293 w 917"/>
                  <a:gd name="T73" fmla="*/ 5 h 5"/>
                  <a:gd name="T74" fmla="*/ 293 w 917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7"/>
                  <a:gd name="T115" fmla="*/ 0 h 5"/>
                  <a:gd name="T116" fmla="*/ 917 w 917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7" h="5">
                    <a:moveTo>
                      <a:pt x="917" y="5"/>
                    </a:moveTo>
                    <a:lnTo>
                      <a:pt x="624" y="5"/>
                    </a:lnTo>
                    <a:lnTo>
                      <a:pt x="629" y="5"/>
                    </a:lnTo>
                    <a:lnTo>
                      <a:pt x="629" y="0"/>
                    </a:lnTo>
                    <a:lnTo>
                      <a:pt x="634" y="0"/>
                    </a:lnTo>
                    <a:lnTo>
                      <a:pt x="917" y="0"/>
                    </a:lnTo>
                    <a:lnTo>
                      <a:pt x="917" y="5"/>
                    </a:lnTo>
                    <a:close/>
                    <a:moveTo>
                      <a:pt x="29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08" name="Freeform 1811"/>
              <p:cNvSpPr>
                <a:spLocks noChangeAspect="1" noEditPoints="1"/>
              </p:cNvSpPr>
              <p:nvPr/>
            </p:nvSpPr>
            <p:spPr bwMode="auto">
              <a:xfrm>
                <a:off x="3428" y="3512"/>
                <a:ext cx="922" cy="9"/>
              </a:xfrm>
              <a:custGeom>
                <a:avLst/>
                <a:gdLst>
                  <a:gd name="T0" fmla="*/ 917 w 922"/>
                  <a:gd name="T1" fmla="*/ 9 h 9"/>
                  <a:gd name="T2" fmla="*/ 634 w 922"/>
                  <a:gd name="T3" fmla="*/ 9 h 9"/>
                  <a:gd name="T4" fmla="*/ 634 w 922"/>
                  <a:gd name="T5" fmla="*/ 4 h 9"/>
                  <a:gd name="T6" fmla="*/ 634 w 922"/>
                  <a:gd name="T7" fmla="*/ 4 h 9"/>
                  <a:gd name="T8" fmla="*/ 634 w 922"/>
                  <a:gd name="T9" fmla="*/ 4 h 9"/>
                  <a:gd name="T10" fmla="*/ 634 w 922"/>
                  <a:gd name="T11" fmla="*/ 4 h 9"/>
                  <a:gd name="T12" fmla="*/ 639 w 922"/>
                  <a:gd name="T13" fmla="*/ 0 h 9"/>
                  <a:gd name="T14" fmla="*/ 639 w 922"/>
                  <a:gd name="T15" fmla="*/ 0 h 9"/>
                  <a:gd name="T16" fmla="*/ 639 w 922"/>
                  <a:gd name="T17" fmla="*/ 0 h 9"/>
                  <a:gd name="T18" fmla="*/ 639 w 922"/>
                  <a:gd name="T19" fmla="*/ 0 h 9"/>
                  <a:gd name="T20" fmla="*/ 922 w 922"/>
                  <a:gd name="T21" fmla="*/ 0 h 9"/>
                  <a:gd name="T22" fmla="*/ 922 w 922"/>
                  <a:gd name="T23" fmla="*/ 0 h 9"/>
                  <a:gd name="T24" fmla="*/ 922 w 922"/>
                  <a:gd name="T25" fmla="*/ 0 h 9"/>
                  <a:gd name="T26" fmla="*/ 922 w 922"/>
                  <a:gd name="T27" fmla="*/ 0 h 9"/>
                  <a:gd name="T28" fmla="*/ 922 w 922"/>
                  <a:gd name="T29" fmla="*/ 4 h 9"/>
                  <a:gd name="T30" fmla="*/ 922 w 922"/>
                  <a:gd name="T31" fmla="*/ 4 h 9"/>
                  <a:gd name="T32" fmla="*/ 922 w 922"/>
                  <a:gd name="T33" fmla="*/ 4 h 9"/>
                  <a:gd name="T34" fmla="*/ 922 w 922"/>
                  <a:gd name="T35" fmla="*/ 4 h 9"/>
                  <a:gd name="T36" fmla="*/ 917 w 922"/>
                  <a:gd name="T37" fmla="*/ 9 h 9"/>
                  <a:gd name="T38" fmla="*/ 288 w 922"/>
                  <a:gd name="T39" fmla="*/ 9 h 9"/>
                  <a:gd name="T40" fmla="*/ 0 w 922"/>
                  <a:gd name="T41" fmla="*/ 9 h 9"/>
                  <a:gd name="T42" fmla="*/ 0 w 922"/>
                  <a:gd name="T43" fmla="*/ 4 h 9"/>
                  <a:gd name="T44" fmla="*/ 0 w 922"/>
                  <a:gd name="T45" fmla="*/ 4 h 9"/>
                  <a:gd name="T46" fmla="*/ 0 w 922"/>
                  <a:gd name="T47" fmla="*/ 4 h 9"/>
                  <a:gd name="T48" fmla="*/ 0 w 922"/>
                  <a:gd name="T49" fmla="*/ 4 h 9"/>
                  <a:gd name="T50" fmla="*/ 0 w 922"/>
                  <a:gd name="T51" fmla="*/ 0 h 9"/>
                  <a:gd name="T52" fmla="*/ 0 w 922"/>
                  <a:gd name="T53" fmla="*/ 0 h 9"/>
                  <a:gd name="T54" fmla="*/ 0 w 922"/>
                  <a:gd name="T55" fmla="*/ 0 h 9"/>
                  <a:gd name="T56" fmla="*/ 0 w 922"/>
                  <a:gd name="T57" fmla="*/ 0 h 9"/>
                  <a:gd name="T58" fmla="*/ 283 w 922"/>
                  <a:gd name="T59" fmla="*/ 0 h 9"/>
                  <a:gd name="T60" fmla="*/ 283 w 922"/>
                  <a:gd name="T61" fmla="*/ 0 h 9"/>
                  <a:gd name="T62" fmla="*/ 283 w 922"/>
                  <a:gd name="T63" fmla="*/ 0 h 9"/>
                  <a:gd name="T64" fmla="*/ 283 w 922"/>
                  <a:gd name="T65" fmla="*/ 0 h 9"/>
                  <a:gd name="T66" fmla="*/ 283 w 922"/>
                  <a:gd name="T67" fmla="*/ 4 h 9"/>
                  <a:gd name="T68" fmla="*/ 283 w 922"/>
                  <a:gd name="T69" fmla="*/ 4 h 9"/>
                  <a:gd name="T70" fmla="*/ 288 w 922"/>
                  <a:gd name="T71" fmla="*/ 4 h 9"/>
                  <a:gd name="T72" fmla="*/ 288 w 922"/>
                  <a:gd name="T73" fmla="*/ 4 h 9"/>
                  <a:gd name="T74" fmla="*/ 288 w 922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2"/>
                  <a:gd name="T115" fmla="*/ 0 h 9"/>
                  <a:gd name="T116" fmla="*/ 922 w 922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2" h="9">
                    <a:moveTo>
                      <a:pt x="917" y="9"/>
                    </a:moveTo>
                    <a:lnTo>
                      <a:pt x="634" y="9"/>
                    </a:lnTo>
                    <a:lnTo>
                      <a:pt x="634" y="4"/>
                    </a:lnTo>
                    <a:lnTo>
                      <a:pt x="639" y="0"/>
                    </a:lnTo>
                    <a:lnTo>
                      <a:pt x="922" y="0"/>
                    </a:lnTo>
                    <a:lnTo>
                      <a:pt x="922" y="4"/>
                    </a:lnTo>
                    <a:lnTo>
                      <a:pt x="917" y="9"/>
                    </a:lnTo>
                    <a:close/>
                    <a:moveTo>
                      <a:pt x="288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88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09" name="Freeform 1812"/>
              <p:cNvSpPr>
                <a:spLocks noChangeAspect="1" noEditPoints="1"/>
              </p:cNvSpPr>
              <p:nvPr/>
            </p:nvSpPr>
            <p:spPr bwMode="auto">
              <a:xfrm>
                <a:off x="3423" y="3502"/>
                <a:ext cx="927" cy="10"/>
              </a:xfrm>
              <a:custGeom>
                <a:avLst/>
                <a:gdLst>
                  <a:gd name="T0" fmla="*/ 927 w 927"/>
                  <a:gd name="T1" fmla="*/ 10 h 10"/>
                  <a:gd name="T2" fmla="*/ 644 w 927"/>
                  <a:gd name="T3" fmla="*/ 10 h 10"/>
                  <a:gd name="T4" fmla="*/ 644 w 927"/>
                  <a:gd name="T5" fmla="*/ 5 h 10"/>
                  <a:gd name="T6" fmla="*/ 644 w 927"/>
                  <a:gd name="T7" fmla="*/ 5 h 10"/>
                  <a:gd name="T8" fmla="*/ 644 w 927"/>
                  <a:gd name="T9" fmla="*/ 5 h 10"/>
                  <a:gd name="T10" fmla="*/ 648 w 927"/>
                  <a:gd name="T11" fmla="*/ 5 h 10"/>
                  <a:gd name="T12" fmla="*/ 648 w 927"/>
                  <a:gd name="T13" fmla="*/ 5 h 10"/>
                  <a:gd name="T14" fmla="*/ 648 w 927"/>
                  <a:gd name="T15" fmla="*/ 0 h 10"/>
                  <a:gd name="T16" fmla="*/ 648 w 927"/>
                  <a:gd name="T17" fmla="*/ 0 h 10"/>
                  <a:gd name="T18" fmla="*/ 648 w 927"/>
                  <a:gd name="T19" fmla="*/ 0 h 10"/>
                  <a:gd name="T20" fmla="*/ 927 w 927"/>
                  <a:gd name="T21" fmla="*/ 0 h 10"/>
                  <a:gd name="T22" fmla="*/ 927 w 927"/>
                  <a:gd name="T23" fmla="*/ 0 h 10"/>
                  <a:gd name="T24" fmla="*/ 927 w 927"/>
                  <a:gd name="T25" fmla="*/ 0 h 10"/>
                  <a:gd name="T26" fmla="*/ 927 w 927"/>
                  <a:gd name="T27" fmla="*/ 5 h 10"/>
                  <a:gd name="T28" fmla="*/ 927 w 927"/>
                  <a:gd name="T29" fmla="*/ 5 h 10"/>
                  <a:gd name="T30" fmla="*/ 927 w 927"/>
                  <a:gd name="T31" fmla="*/ 5 h 10"/>
                  <a:gd name="T32" fmla="*/ 927 w 927"/>
                  <a:gd name="T33" fmla="*/ 5 h 10"/>
                  <a:gd name="T34" fmla="*/ 927 w 927"/>
                  <a:gd name="T35" fmla="*/ 5 h 10"/>
                  <a:gd name="T36" fmla="*/ 927 w 927"/>
                  <a:gd name="T37" fmla="*/ 10 h 10"/>
                  <a:gd name="T38" fmla="*/ 288 w 927"/>
                  <a:gd name="T39" fmla="*/ 10 h 10"/>
                  <a:gd name="T40" fmla="*/ 5 w 927"/>
                  <a:gd name="T41" fmla="*/ 10 h 10"/>
                  <a:gd name="T42" fmla="*/ 5 w 927"/>
                  <a:gd name="T43" fmla="*/ 5 h 10"/>
                  <a:gd name="T44" fmla="*/ 0 w 927"/>
                  <a:gd name="T45" fmla="*/ 5 h 10"/>
                  <a:gd name="T46" fmla="*/ 0 w 927"/>
                  <a:gd name="T47" fmla="*/ 5 h 10"/>
                  <a:gd name="T48" fmla="*/ 0 w 927"/>
                  <a:gd name="T49" fmla="*/ 5 h 10"/>
                  <a:gd name="T50" fmla="*/ 0 w 927"/>
                  <a:gd name="T51" fmla="*/ 5 h 10"/>
                  <a:gd name="T52" fmla="*/ 0 w 927"/>
                  <a:gd name="T53" fmla="*/ 0 h 10"/>
                  <a:gd name="T54" fmla="*/ 0 w 927"/>
                  <a:gd name="T55" fmla="*/ 0 h 10"/>
                  <a:gd name="T56" fmla="*/ 0 w 927"/>
                  <a:gd name="T57" fmla="*/ 0 h 10"/>
                  <a:gd name="T58" fmla="*/ 279 w 927"/>
                  <a:gd name="T59" fmla="*/ 0 h 10"/>
                  <a:gd name="T60" fmla="*/ 283 w 927"/>
                  <a:gd name="T61" fmla="*/ 0 h 10"/>
                  <a:gd name="T62" fmla="*/ 283 w 927"/>
                  <a:gd name="T63" fmla="*/ 0 h 10"/>
                  <a:gd name="T64" fmla="*/ 283 w 927"/>
                  <a:gd name="T65" fmla="*/ 5 h 10"/>
                  <a:gd name="T66" fmla="*/ 283 w 927"/>
                  <a:gd name="T67" fmla="*/ 5 h 10"/>
                  <a:gd name="T68" fmla="*/ 283 w 927"/>
                  <a:gd name="T69" fmla="*/ 5 h 10"/>
                  <a:gd name="T70" fmla="*/ 283 w 927"/>
                  <a:gd name="T71" fmla="*/ 5 h 10"/>
                  <a:gd name="T72" fmla="*/ 283 w 927"/>
                  <a:gd name="T73" fmla="*/ 5 h 10"/>
                  <a:gd name="T74" fmla="*/ 288 w 927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27"/>
                  <a:gd name="T115" fmla="*/ 0 h 10"/>
                  <a:gd name="T116" fmla="*/ 927 w 927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27" h="10">
                    <a:moveTo>
                      <a:pt x="927" y="10"/>
                    </a:moveTo>
                    <a:lnTo>
                      <a:pt x="644" y="10"/>
                    </a:lnTo>
                    <a:lnTo>
                      <a:pt x="644" y="5"/>
                    </a:lnTo>
                    <a:lnTo>
                      <a:pt x="648" y="5"/>
                    </a:lnTo>
                    <a:lnTo>
                      <a:pt x="648" y="0"/>
                    </a:lnTo>
                    <a:lnTo>
                      <a:pt x="927" y="0"/>
                    </a:lnTo>
                    <a:lnTo>
                      <a:pt x="927" y="5"/>
                    </a:lnTo>
                    <a:lnTo>
                      <a:pt x="927" y="10"/>
                    </a:lnTo>
                    <a:close/>
                    <a:moveTo>
                      <a:pt x="288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3" y="5"/>
                    </a:lnTo>
                    <a:lnTo>
                      <a:pt x="28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10" name="Freeform 1813"/>
              <p:cNvSpPr>
                <a:spLocks noChangeAspect="1" noEditPoints="1"/>
              </p:cNvSpPr>
              <p:nvPr/>
            </p:nvSpPr>
            <p:spPr bwMode="auto">
              <a:xfrm>
                <a:off x="3423" y="3492"/>
                <a:ext cx="932" cy="10"/>
              </a:xfrm>
              <a:custGeom>
                <a:avLst/>
                <a:gdLst>
                  <a:gd name="T0" fmla="*/ 927 w 932"/>
                  <a:gd name="T1" fmla="*/ 10 h 10"/>
                  <a:gd name="T2" fmla="*/ 648 w 932"/>
                  <a:gd name="T3" fmla="*/ 10 h 10"/>
                  <a:gd name="T4" fmla="*/ 648 w 932"/>
                  <a:gd name="T5" fmla="*/ 10 h 10"/>
                  <a:gd name="T6" fmla="*/ 648 w 932"/>
                  <a:gd name="T7" fmla="*/ 5 h 10"/>
                  <a:gd name="T8" fmla="*/ 653 w 932"/>
                  <a:gd name="T9" fmla="*/ 5 h 10"/>
                  <a:gd name="T10" fmla="*/ 653 w 932"/>
                  <a:gd name="T11" fmla="*/ 5 h 10"/>
                  <a:gd name="T12" fmla="*/ 653 w 932"/>
                  <a:gd name="T13" fmla="*/ 5 h 10"/>
                  <a:gd name="T14" fmla="*/ 653 w 932"/>
                  <a:gd name="T15" fmla="*/ 0 h 10"/>
                  <a:gd name="T16" fmla="*/ 653 w 932"/>
                  <a:gd name="T17" fmla="*/ 0 h 10"/>
                  <a:gd name="T18" fmla="*/ 653 w 932"/>
                  <a:gd name="T19" fmla="*/ 0 h 10"/>
                  <a:gd name="T20" fmla="*/ 932 w 932"/>
                  <a:gd name="T21" fmla="*/ 0 h 10"/>
                  <a:gd name="T22" fmla="*/ 932 w 932"/>
                  <a:gd name="T23" fmla="*/ 0 h 10"/>
                  <a:gd name="T24" fmla="*/ 932 w 932"/>
                  <a:gd name="T25" fmla="*/ 0 h 10"/>
                  <a:gd name="T26" fmla="*/ 932 w 932"/>
                  <a:gd name="T27" fmla="*/ 5 h 10"/>
                  <a:gd name="T28" fmla="*/ 932 w 932"/>
                  <a:gd name="T29" fmla="*/ 5 h 10"/>
                  <a:gd name="T30" fmla="*/ 932 w 932"/>
                  <a:gd name="T31" fmla="*/ 5 h 10"/>
                  <a:gd name="T32" fmla="*/ 932 w 932"/>
                  <a:gd name="T33" fmla="*/ 5 h 10"/>
                  <a:gd name="T34" fmla="*/ 932 w 932"/>
                  <a:gd name="T35" fmla="*/ 10 h 10"/>
                  <a:gd name="T36" fmla="*/ 927 w 932"/>
                  <a:gd name="T37" fmla="*/ 10 h 10"/>
                  <a:gd name="T38" fmla="*/ 279 w 932"/>
                  <a:gd name="T39" fmla="*/ 10 h 10"/>
                  <a:gd name="T40" fmla="*/ 0 w 932"/>
                  <a:gd name="T41" fmla="*/ 10 h 10"/>
                  <a:gd name="T42" fmla="*/ 0 w 932"/>
                  <a:gd name="T43" fmla="*/ 10 h 10"/>
                  <a:gd name="T44" fmla="*/ 0 w 932"/>
                  <a:gd name="T45" fmla="*/ 5 h 10"/>
                  <a:gd name="T46" fmla="*/ 0 w 932"/>
                  <a:gd name="T47" fmla="*/ 5 h 10"/>
                  <a:gd name="T48" fmla="*/ 0 w 932"/>
                  <a:gd name="T49" fmla="*/ 5 h 10"/>
                  <a:gd name="T50" fmla="*/ 0 w 932"/>
                  <a:gd name="T51" fmla="*/ 5 h 10"/>
                  <a:gd name="T52" fmla="*/ 0 w 932"/>
                  <a:gd name="T53" fmla="*/ 0 h 10"/>
                  <a:gd name="T54" fmla="*/ 0 w 932"/>
                  <a:gd name="T55" fmla="*/ 0 h 10"/>
                  <a:gd name="T56" fmla="*/ 0 w 932"/>
                  <a:gd name="T57" fmla="*/ 0 h 10"/>
                  <a:gd name="T58" fmla="*/ 274 w 932"/>
                  <a:gd name="T59" fmla="*/ 0 h 10"/>
                  <a:gd name="T60" fmla="*/ 279 w 932"/>
                  <a:gd name="T61" fmla="*/ 0 h 10"/>
                  <a:gd name="T62" fmla="*/ 279 w 932"/>
                  <a:gd name="T63" fmla="*/ 0 h 10"/>
                  <a:gd name="T64" fmla="*/ 279 w 932"/>
                  <a:gd name="T65" fmla="*/ 5 h 10"/>
                  <a:gd name="T66" fmla="*/ 279 w 932"/>
                  <a:gd name="T67" fmla="*/ 5 h 10"/>
                  <a:gd name="T68" fmla="*/ 279 w 932"/>
                  <a:gd name="T69" fmla="*/ 5 h 10"/>
                  <a:gd name="T70" fmla="*/ 279 w 932"/>
                  <a:gd name="T71" fmla="*/ 5 h 10"/>
                  <a:gd name="T72" fmla="*/ 279 w 932"/>
                  <a:gd name="T73" fmla="*/ 10 h 10"/>
                  <a:gd name="T74" fmla="*/ 279 w 932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2"/>
                  <a:gd name="T115" fmla="*/ 0 h 10"/>
                  <a:gd name="T116" fmla="*/ 932 w 932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2" h="10">
                    <a:moveTo>
                      <a:pt x="927" y="10"/>
                    </a:moveTo>
                    <a:lnTo>
                      <a:pt x="648" y="10"/>
                    </a:lnTo>
                    <a:lnTo>
                      <a:pt x="648" y="5"/>
                    </a:lnTo>
                    <a:lnTo>
                      <a:pt x="653" y="5"/>
                    </a:lnTo>
                    <a:lnTo>
                      <a:pt x="653" y="0"/>
                    </a:lnTo>
                    <a:lnTo>
                      <a:pt x="932" y="0"/>
                    </a:lnTo>
                    <a:lnTo>
                      <a:pt x="932" y="5"/>
                    </a:lnTo>
                    <a:lnTo>
                      <a:pt x="932" y="10"/>
                    </a:lnTo>
                    <a:lnTo>
                      <a:pt x="927" y="10"/>
                    </a:lnTo>
                    <a:close/>
                    <a:moveTo>
                      <a:pt x="27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11" name="Freeform 1814"/>
              <p:cNvSpPr>
                <a:spLocks noChangeAspect="1" noEditPoints="1"/>
              </p:cNvSpPr>
              <p:nvPr/>
            </p:nvSpPr>
            <p:spPr bwMode="auto">
              <a:xfrm>
                <a:off x="3418" y="3483"/>
                <a:ext cx="937" cy="9"/>
              </a:xfrm>
              <a:custGeom>
                <a:avLst/>
                <a:gdLst>
                  <a:gd name="T0" fmla="*/ 937 w 937"/>
                  <a:gd name="T1" fmla="*/ 9 h 9"/>
                  <a:gd name="T2" fmla="*/ 658 w 937"/>
                  <a:gd name="T3" fmla="*/ 9 h 9"/>
                  <a:gd name="T4" fmla="*/ 658 w 937"/>
                  <a:gd name="T5" fmla="*/ 9 h 9"/>
                  <a:gd name="T6" fmla="*/ 658 w 937"/>
                  <a:gd name="T7" fmla="*/ 9 h 9"/>
                  <a:gd name="T8" fmla="*/ 663 w 937"/>
                  <a:gd name="T9" fmla="*/ 5 h 9"/>
                  <a:gd name="T10" fmla="*/ 663 w 937"/>
                  <a:gd name="T11" fmla="*/ 5 h 9"/>
                  <a:gd name="T12" fmla="*/ 663 w 937"/>
                  <a:gd name="T13" fmla="*/ 5 h 9"/>
                  <a:gd name="T14" fmla="*/ 663 w 937"/>
                  <a:gd name="T15" fmla="*/ 5 h 9"/>
                  <a:gd name="T16" fmla="*/ 663 w 937"/>
                  <a:gd name="T17" fmla="*/ 0 h 9"/>
                  <a:gd name="T18" fmla="*/ 663 w 937"/>
                  <a:gd name="T19" fmla="*/ 0 h 9"/>
                  <a:gd name="T20" fmla="*/ 937 w 937"/>
                  <a:gd name="T21" fmla="*/ 0 h 9"/>
                  <a:gd name="T22" fmla="*/ 937 w 937"/>
                  <a:gd name="T23" fmla="*/ 0 h 9"/>
                  <a:gd name="T24" fmla="*/ 937 w 937"/>
                  <a:gd name="T25" fmla="*/ 5 h 9"/>
                  <a:gd name="T26" fmla="*/ 937 w 937"/>
                  <a:gd name="T27" fmla="*/ 5 h 9"/>
                  <a:gd name="T28" fmla="*/ 937 w 937"/>
                  <a:gd name="T29" fmla="*/ 5 h 9"/>
                  <a:gd name="T30" fmla="*/ 937 w 937"/>
                  <a:gd name="T31" fmla="*/ 5 h 9"/>
                  <a:gd name="T32" fmla="*/ 937 w 937"/>
                  <a:gd name="T33" fmla="*/ 9 h 9"/>
                  <a:gd name="T34" fmla="*/ 937 w 937"/>
                  <a:gd name="T35" fmla="*/ 9 h 9"/>
                  <a:gd name="T36" fmla="*/ 937 w 937"/>
                  <a:gd name="T37" fmla="*/ 9 h 9"/>
                  <a:gd name="T38" fmla="*/ 279 w 937"/>
                  <a:gd name="T39" fmla="*/ 9 h 9"/>
                  <a:gd name="T40" fmla="*/ 5 w 937"/>
                  <a:gd name="T41" fmla="*/ 9 h 9"/>
                  <a:gd name="T42" fmla="*/ 5 w 937"/>
                  <a:gd name="T43" fmla="*/ 9 h 9"/>
                  <a:gd name="T44" fmla="*/ 5 w 937"/>
                  <a:gd name="T45" fmla="*/ 9 h 9"/>
                  <a:gd name="T46" fmla="*/ 5 w 937"/>
                  <a:gd name="T47" fmla="*/ 5 h 9"/>
                  <a:gd name="T48" fmla="*/ 0 w 937"/>
                  <a:gd name="T49" fmla="*/ 5 h 9"/>
                  <a:gd name="T50" fmla="*/ 0 w 937"/>
                  <a:gd name="T51" fmla="*/ 5 h 9"/>
                  <a:gd name="T52" fmla="*/ 0 w 937"/>
                  <a:gd name="T53" fmla="*/ 5 h 9"/>
                  <a:gd name="T54" fmla="*/ 0 w 937"/>
                  <a:gd name="T55" fmla="*/ 0 h 9"/>
                  <a:gd name="T56" fmla="*/ 0 w 937"/>
                  <a:gd name="T57" fmla="*/ 0 h 9"/>
                  <a:gd name="T58" fmla="*/ 274 w 937"/>
                  <a:gd name="T59" fmla="*/ 0 h 9"/>
                  <a:gd name="T60" fmla="*/ 279 w 937"/>
                  <a:gd name="T61" fmla="*/ 0 h 9"/>
                  <a:gd name="T62" fmla="*/ 279 w 937"/>
                  <a:gd name="T63" fmla="*/ 5 h 9"/>
                  <a:gd name="T64" fmla="*/ 279 w 937"/>
                  <a:gd name="T65" fmla="*/ 5 h 9"/>
                  <a:gd name="T66" fmla="*/ 279 w 937"/>
                  <a:gd name="T67" fmla="*/ 5 h 9"/>
                  <a:gd name="T68" fmla="*/ 279 w 937"/>
                  <a:gd name="T69" fmla="*/ 5 h 9"/>
                  <a:gd name="T70" fmla="*/ 279 w 937"/>
                  <a:gd name="T71" fmla="*/ 9 h 9"/>
                  <a:gd name="T72" fmla="*/ 279 w 937"/>
                  <a:gd name="T73" fmla="*/ 9 h 9"/>
                  <a:gd name="T74" fmla="*/ 279 w 937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7"/>
                  <a:gd name="T115" fmla="*/ 0 h 9"/>
                  <a:gd name="T116" fmla="*/ 937 w 937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7" h="9">
                    <a:moveTo>
                      <a:pt x="937" y="9"/>
                    </a:moveTo>
                    <a:lnTo>
                      <a:pt x="658" y="9"/>
                    </a:lnTo>
                    <a:lnTo>
                      <a:pt x="663" y="5"/>
                    </a:lnTo>
                    <a:lnTo>
                      <a:pt x="663" y="0"/>
                    </a:lnTo>
                    <a:lnTo>
                      <a:pt x="937" y="0"/>
                    </a:lnTo>
                    <a:lnTo>
                      <a:pt x="937" y="5"/>
                    </a:lnTo>
                    <a:lnTo>
                      <a:pt x="937" y="9"/>
                    </a:lnTo>
                    <a:close/>
                    <a:moveTo>
                      <a:pt x="279" y="9"/>
                    </a:move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9" y="0"/>
                    </a:lnTo>
                    <a:lnTo>
                      <a:pt x="279" y="5"/>
                    </a:lnTo>
                    <a:lnTo>
                      <a:pt x="27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12" name="Freeform 1815"/>
              <p:cNvSpPr>
                <a:spLocks noChangeAspect="1" noEditPoints="1"/>
              </p:cNvSpPr>
              <p:nvPr/>
            </p:nvSpPr>
            <p:spPr bwMode="auto">
              <a:xfrm>
                <a:off x="3418" y="3473"/>
                <a:ext cx="941" cy="10"/>
              </a:xfrm>
              <a:custGeom>
                <a:avLst/>
                <a:gdLst>
                  <a:gd name="T0" fmla="*/ 937 w 941"/>
                  <a:gd name="T1" fmla="*/ 10 h 10"/>
                  <a:gd name="T2" fmla="*/ 663 w 941"/>
                  <a:gd name="T3" fmla="*/ 10 h 10"/>
                  <a:gd name="T4" fmla="*/ 663 w 941"/>
                  <a:gd name="T5" fmla="*/ 10 h 10"/>
                  <a:gd name="T6" fmla="*/ 663 w 941"/>
                  <a:gd name="T7" fmla="*/ 10 h 10"/>
                  <a:gd name="T8" fmla="*/ 668 w 941"/>
                  <a:gd name="T9" fmla="*/ 5 h 10"/>
                  <a:gd name="T10" fmla="*/ 668 w 941"/>
                  <a:gd name="T11" fmla="*/ 5 h 10"/>
                  <a:gd name="T12" fmla="*/ 668 w 941"/>
                  <a:gd name="T13" fmla="*/ 5 h 10"/>
                  <a:gd name="T14" fmla="*/ 668 w 941"/>
                  <a:gd name="T15" fmla="*/ 5 h 10"/>
                  <a:gd name="T16" fmla="*/ 668 w 941"/>
                  <a:gd name="T17" fmla="*/ 5 h 10"/>
                  <a:gd name="T18" fmla="*/ 668 w 941"/>
                  <a:gd name="T19" fmla="*/ 0 h 10"/>
                  <a:gd name="T20" fmla="*/ 941 w 941"/>
                  <a:gd name="T21" fmla="*/ 0 h 10"/>
                  <a:gd name="T22" fmla="*/ 941 w 941"/>
                  <a:gd name="T23" fmla="*/ 5 h 10"/>
                  <a:gd name="T24" fmla="*/ 941 w 941"/>
                  <a:gd name="T25" fmla="*/ 5 h 10"/>
                  <a:gd name="T26" fmla="*/ 941 w 941"/>
                  <a:gd name="T27" fmla="*/ 5 h 10"/>
                  <a:gd name="T28" fmla="*/ 941 w 941"/>
                  <a:gd name="T29" fmla="*/ 5 h 10"/>
                  <a:gd name="T30" fmla="*/ 937 w 941"/>
                  <a:gd name="T31" fmla="*/ 5 h 10"/>
                  <a:gd name="T32" fmla="*/ 937 w 941"/>
                  <a:gd name="T33" fmla="*/ 10 h 10"/>
                  <a:gd name="T34" fmla="*/ 937 w 941"/>
                  <a:gd name="T35" fmla="*/ 10 h 10"/>
                  <a:gd name="T36" fmla="*/ 937 w 941"/>
                  <a:gd name="T37" fmla="*/ 10 h 10"/>
                  <a:gd name="T38" fmla="*/ 274 w 941"/>
                  <a:gd name="T39" fmla="*/ 10 h 10"/>
                  <a:gd name="T40" fmla="*/ 0 w 941"/>
                  <a:gd name="T41" fmla="*/ 10 h 10"/>
                  <a:gd name="T42" fmla="*/ 0 w 941"/>
                  <a:gd name="T43" fmla="*/ 10 h 10"/>
                  <a:gd name="T44" fmla="*/ 0 w 941"/>
                  <a:gd name="T45" fmla="*/ 10 h 10"/>
                  <a:gd name="T46" fmla="*/ 0 w 941"/>
                  <a:gd name="T47" fmla="*/ 5 h 10"/>
                  <a:gd name="T48" fmla="*/ 0 w 941"/>
                  <a:gd name="T49" fmla="*/ 5 h 10"/>
                  <a:gd name="T50" fmla="*/ 0 w 941"/>
                  <a:gd name="T51" fmla="*/ 5 h 10"/>
                  <a:gd name="T52" fmla="*/ 0 w 941"/>
                  <a:gd name="T53" fmla="*/ 5 h 10"/>
                  <a:gd name="T54" fmla="*/ 0 w 941"/>
                  <a:gd name="T55" fmla="*/ 5 h 10"/>
                  <a:gd name="T56" fmla="*/ 0 w 941"/>
                  <a:gd name="T57" fmla="*/ 0 h 10"/>
                  <a:gd name="T58" fmla="*/ 274 w 941"/>
                  <a:gd name="T59" fmla="*/ 0 h 10"/>
                  <a:gd name="T60" fmla="*/ 274 w 941"/>
                  <a:gd name="T61" fmla="*/ 5 h 10"/>
                  <a:gd name="T62" fmla="*/ 274 w 941"/>
                  <a:gd name="T63" fmla="*/ 5 h 10"/>
                  <a:gd name="T64" fmla="*/ 274 w 941"/>
                  <a:gd name="T65" fmla="*/ 5 h 10"/>
                  <a:gd name="T66" fmla="*/ 274 w 941"/>
                  <a:gd name="T67" fmla="*/ 5 h 10"/>
                  <a:gd name="T68" fmla="*/ 274 w 941"/>
                  <a:gd name="T69" fmla="*/ 5 h 10"/>
                  <a:gd name="T70" fmla="*/ 274 w 941"/>
                  <a:gd name="T71" fmla="*/ 10 h 10"/>
                  <a:gd name="T72" fmla="*/ 274 w 941"/>
                  <a:gd name="T73" fmla="*/ 10 h 10"/>
                  <a:gd name="T74" fmla="*/ 274 w 941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10"/>
                  <a:gd name="T116" fmla="*/ 941 w 941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10">
                    <a:moveTo>
                      <a:pt x="937" y="10"/>
                    </a:moveTo>
                    <a:lnTo>
                      <a:pt x="663" y="10"/>
                    </a:lnTo>
                    <a:lnTo>
                      <a:pt x="668" y="5"/>
                    </a:lnTo>
                    <a:lnTo>
                      <a:pt x="668" y="0"/>
                    </a:lnTo>
                    <a:lnTo>
                      <a:pt x="941" y="0"/>
                    </a:lnTo>
                    <a:lnTo>
                      <a:pt x="941" y="5"/>
                    </a:lnTo>
                    <a:lnTo>
                      <a:pt x="937" y="5"/>
                    </a:lnTo>
                    <a:lnTo>
                      <a:pt x="937" y="10"/>
                    </a:lnTo>
                    <a:close/>
                    <a:moveTo>
                      <a:pt x="27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4" y="5"/>
                    </a:lnTo>
                    <a:lnTo>
                      <a:pt x="27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13" name="Freeform 1816"/>
              <p:cNvSpPr>
                <a:spLocks noChangeAspect="1" noEditPoints="1"/>
              </p:cNvSpPr>
              <p:nvPr/>
            </p:nvSpPr>
            <p:spPr bwMode="auto">
              <a:xfrm>
                <a:off x="3418" y="3464"/>
                <a:ext cx="941" cy="9"/>
              </a:xfrm>
              <a:custGeom>
                <a:avLst/>
                <a:gdLst>
                  <a:gd name="T0" fmla="*/ 941 w 941"/>
                  <a:gd name="T1" fmla="*/ 9 h 9"/>
                  <a:gd name="T2" fmla="*/ 668 w 941"/>
                  <a:gd name="T3" fmla="*/ 9 h 9"/>
                  <a:gd name="T4" fmla="*/ 668 w 941"/>
                  <a:gd name="T5" fmla="*/ 9 h 9"/>
                  <a:gd name="T6" fmla="*/ 668 w 941"/>
                  <a:gd name="T7" fmla="*/ 9 h 9"/>
                  <a:gd name="T8" fmla="*/ 668 w 941"/>
                  <a:gd name="T9" fmla="*/ 9 h 9"/>
                  <a:gd name="T10" fmla="*/ 673 w 941"/>
                  <a:gd name="T11" fmla="*/ 4 h 9"/>
                  <a:gd name="T12" fmla="*/ 673 w 941"/>
                  <a:gd name="T13" fmla="*/ 4 h 9"/>
                  <a:gd name="T14" fmla="*/ 673 w 941"/>
                  <a:gd name="T15" fmla="*/ 4 h 9"/>
                  <a:gd name="T16" fmla="*/ 673 w 941"/>
                  <a:gd name="T17" fmla="*/ 4 h 9"/>
                  <a:gd name="T18" fmla="*/ 673 w 941"/>
                  <a:gd name="T19" fmla="*/ 0 h 9"/>
                  <a:gd name="T20" fmla="*/ 941 w 941"/>
                  <a:gd name="T21" fmla="*/ 0 h 9"/>
                  <a:gd name="T22" fmla="*/ 941 w 941"/>
                  <a:gd name="T23" fmla="*/ 4 h 9"/>
                  <a:gd name="T24" fmla="*/ 941 w 941"/>
                  <a:gd name="T25" fmla="*/ 4 h 9"/>
                  <a:gd name="T26" fmla="*/ 941 w 941"/>
                  <a:gd name="T27" fmla="*/ 4 h 9"/>
                  <a:gd name="T28" fmla="*/ 941 w 941"/>
                  <a:gd name="T29" fmla="*/ 4 h 9"/>
                  <a:gd name="T30" fmla="*/ 941 w 941"/>
                  <a:gd name="T31" fmla="*/ 9 h 9"/>
                  <a:gd name="T32" fmla="*/ 941 w 941"/>
                  <a:gd name="T33" fmla="*/ 9 h 9"/>
                  <a:gd name="T34" fmla="*/ 941 w 941"/>
                  <a:gd name="T35" fmla="*/ 9 h 9"/>
                  <a:gd name="T36" fmla="*/ 941 w 941"/>
                  <a:gd name="T37" fmla="*/ 9 h 9"/>
                  <a:gd name="T38" fmla="*/ 274 w 941"/>
                  <a:gd name="T39" fmla="*/ 9 h 9"/>
                  <a:gd name="T40" fmla="*/ 0 w 941"/>
                  <a:gd name="T41" fmla="*/ 9 h 9"/>
                  <a:gd name="T42" fmla="*/ 0 w 941"/>
                  <a:gd name="T43" fmla="*/ 9 h 9"/>
                  <a:gd name="T44" fmla="*/ 0 w 941"/>
                  <a:gd name="T45" fmla="*/ 9 h 9"/>
                  <a:gd name="T46" fmla="*/ 0 w 941"/>
                  <a:gd name="T47" fmla="*/ 9 h 9"/>
                  <a:gd name="T48" fmla="*/ 0 w 941"/>
                  <a:gd name="T49" fmla="*/ 4 h 9"/>
                  <a:gd name="T50" fmla="*/ 0 w 941"/>
                  <a:gd name="T51" fmla="*/ 4 h 9"/>
                  <a:gd name="T52" fmla="*/ 0 w 941"/>
                  <a:gd name="T53" fmla="*/ 4 h 9"/>
                  <a:gd name="T54" fmla="*/ 0 w 941"/>
                  <a:gd name="T55" fmla="*/ 4 h 9"/>
                  <a:gd name="T56" fmla="*/ 0 w 941"/>
                  <a:gd name="T57" fmla="*/ 0 h 9"/>
                  <a:gd name="T58" fmla="*/ 269 w 941"/>
                  <a:gd name="T59" fmla="*/ 0 h 9"/>
                  <a:gd name="T60" fmla="*/ 269 w 941"/>
                  <a:gd name="T61" fmla="*/ 4 h 9"/>
                  <a:gd name="T62" fmla="*/ 269 w 941"/>
                  <a:gd name="T63" fmla="*/ 4 h 9"/>
                  <a:gd name="T64" fmla="*/ 269 w 941"/>
                  <a:gd name="T65" fmla="*/ 4 h 9"/>
                  <a:gd name="T66" fmla="*/ 269 w 941"/>
                  <a:gd name="T67" fmla="*/ 4 h 9"/>
                  <a:gd name="T68" fmla="*/ 269 w 941"/>
                  <a:gd name="T69" fmla="*/ 9 h 9"/>
                  <a:gd name="T70" fmla="*/ 269 w 941"/>
                  <a:gd name="T71" fmla="*/ 9 h 9"/>
                  <a:gd name="T72" fmla="*/ 269 w 941"/>
                  <a:gd name="T73" fmla="*/ 9 h 9"/>
                  <a:gd name="T74" fmla="*/ 274 w 941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9"/>
                  <a:gd name="T116" fmla="*/ 941 w 941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9">
                    <a:moveTo>
                      <a:pt x="941" y="9"/>
                    </a:moveTo>
                    <a:lnTo>
                      <a:pt x="668" y="9"/>
                    </a:lnTo>
                    <a:lnTo>
                      <a:pt x="673" y="4"/>
                    </a:lnTo>
                    <a:lnTo>
                      <a:pt x="673" y="0"/>
                    </a:lnTo>
                    <a:lnTo>
                      <a:pt x="941" y="0"/>
                    </a:lnTo>
                    <a:lnTo>
                      <a:pt x="941" y="4"/>
                    </a:lnTo>
                    <a:lnTo>
                      <a:pt x="941" y="9"/>
                    </a:lnTo>
                    <a:close/>
                    <a:moveTo>
                      <a:pt x="27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9" y="9"/>
                    </a:lnTo>
                    <a:lnTo>
                      <a:pt x="27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14" name="Freeform 1817"/>
              <p:cNvSpPr>
                <a:spLocks noChangeAspect="1" noEditPoints="1"/>
              </p:cNvSpPr>
              <p:nvPr/>
            </p:nvSpPr>
            <p:spPr bwMode="auto">
              <a:xfrm>
                <a:off x="3414" y="3459"/>
                <a:ext cx="945" cy="5"/>
              </a:xfrm>
              <a:custGeom>
                <a:avLst/>
                <a:gdLst>
                  <a:gd name="T0" fmla="*/ 945 w 945"/>
                  <a:gd name="T1" fmla="*/ 5 h 5"/>
                  <a:gd name="T2" fmla="*/ 677 w 945"/>
                  <a:gd name="T3" fmla="*/ 5 h 5"/>
                  <a:gd name="T4" fmla="*/ 677 w 945"/>
                  <a:gd name="T5" fmla="*/ 5 h 5"/>
                  <a:gd name="T6" fmla="*/ 677 w 945"/>
                  <a:gd name="T7" fmla="*/ 5 h 5"/>
                  <a:gd name="T8" fmla="*/ 677 w 945"/>
                  <a:gd name="T9" fmla="*/ 5 h 5"/>
                  <a:gd name="T10" fmla="*/ 677 w 945"/>
                  <a:gd name="T11" fmla="*/ 0 h 5"/>
                  <a:gd name="T12" fmla="*/ 677 w 945"/>
                  <a:gd name="T13" fmla="*/ 0 h 5"/>
                  <a:gd name="T14" fmla="*/ 677 w 945"/>
                  <a:gd name="T15" fmla="*/ 0 h 5"/>
                  <a:gd name="T16" fmla="*/ 681 w 945"/>
                  <a:gd name="T17" fmla="*/ 0 h 5"/>
                  <a:gd name="T18" fmla="*/ 681 w 945"/>
                  <a:gd name="T19" fmla="*/ 0 h 5"/>
                  <a:gd name="T20" fmla="*/ 945 w 945"/>
                  <a:gd name="T21" fmla="*/ 0 h 5"/>
                  <a:gd name="T22" fmla="*/ 945 w 945"/>
                  <a:gd name="T23" fmla="*/ 0 h 5"/>
                  <a:gd name="T24" fmla="*/ 945 w 945"/>
                  <a:gd name="T25" fmla="*/ 0 h 5"/>
                  <a:gd name="T26" fmla="*/ 945 w 945"/>
                  <a:gd name="T27" fmla="*/ 0 h 5"/>
                  <a:gd name="T28" fmla="*/ 945 w 945"/>
                  <a:gd name="T29" fmla="*/ 0 h 5"/>
                  <a:gd name="T30" fmla="*/ 945 w 945"/>
                  <a:gd name="T31" fmla="*/ 5 h 5"/>
                  <a:gd name="T32" fmla="*/ 945 w 945"/>
                  <a:gd name="T33" fmla="*/ 5 h 5"/>
                  <a:gd name="T34" fmla="*/ 945 w 945"/>
                  <a:gd name="T35" fmla="*/ 5 h 5"/>
                  <a:gd name="T36" fmla="*/ 945 w 945"/>
                  <a:gd name="T37" fmla="*/ 5 h 5"/>
                  <a:gd name="T38" fmla="*/ 273 w 945"/>
                  <a:gd name="T39" fmla="*/ 5 h 5"/>
                  <a:gd name="T40" fmla="*/ 4 w 945"/>
                  <a:gd name="T41" fmla="*/ 5 h 5"/>
                  <a:gd name="T42" fmla="*/ 0 w 945"/>
                  <a:gd name="T43" fmla="*/ 5 h 5"/>
                  <a:gd name="T44" fmla="*/ 0 w 945"/>
                  <a:gd name="T45" fmla="*/ 5 h 5"/>
                  <a:gd name="T46" fmla="*/ 0 w 945"/>
                  <a:gd name="T47" fmla="*/ 5 h 5"/>
                  <a:gd name="T48" fmla="*/ 0 w 945"/>
                  <a:gd name="T49" fmla="*/ 0 h 5"/>
                  <a:gd name="T50" fmla="*/ 0 w 945"/>
                  <a:gd name="T51" fmla="*/ 0 h 5"/>
                  <a:gd name="T52" fmla="*/ 0 w 945"/>
                  <a:gd name="T53" fmla="*/ 0 h 5"/>
                  <a:gd name="T54" fmla="*/ 0 w 945"/>
                  <a:gd name="T55" fmla="*/ 0 h 5"/>
                  <a:gd name="T56" fmla="*/ 0 w 945"/>
                  <a:gd name="T57" fmla="*/ 0 h 5"/>
                  <a:gd name="T58" fmla="*/ 268 w 945"/>
                  <a:gd name="T59" fmla="*/ 0 h 5"/>
                  <a:gd name="T60" fmla="*/ 268 w 945"/>
                  <a:gd name="T61" fmla="*/ 0 h 5"/>
                  <a:gd name="T62" fmla="*/ 268 w 945"/>
                  <a:gd name="T63" fmla="*/ 0 h 5"/>
                  <a:gd name="T64" fmla="*/ 268 w 945"/>
                  <a:gd name="T65" fmla="*/ 0 h 5"/>
                  <a:gd name="T66" fmla="*/ 268 w 945"/>
                  <a:gd name="T67" fmla="*/ 0 h 5"/>
                  <a:gd name="T68" fmla="*/ 268 w 945"/>
                  <a:gd name="T69" fmla="*/ 5 h 5"/>
                  <a:gd name="T70" fmla="*/ 273 w 945"/>
                  <a:gd name="T71" fmla="*/ 5 h 5"/>
                  <a:gd name="T72" fmla="*/ 273 w 945"/>
                  <a:gd name="T73" fmla="*/ 5 h 5"/>
                  <a:gd name="T74" fmla="*/ 273 w 945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5"/>
                  <a:gd name="T115" fmla="*/ 0 h 5"/>
                  <a:gd name="T116" fmla="*/ 945 w 945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5" h="5">
                    <a:moveTo>
                      <a:pt x="945" y="5"/>
                    </a:moveTo>
                    <a:lnTo>
                      <a:pt x="677" y="5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945" y="0"/>
                    </a:lnTo>
                    <a:lnTo>
                      <a:pt x="945" y="5"/>
                    </a:lnTo>
                    <a:close/>
                    <a:moveTo>
                      <a:pt x="273" y="5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68" y="5"/>
                    </a:lnTo>
                    <a:lnTo>
                      <a:pt x="273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15" name="Freeform 1818"/>
              <p:cNvSpPr>
                <a:spLocks noChangeAspect="1" noEditPoints="1"/>
              </p:cNvSpPr>
              <p:nvPr/>
            </p:nvSpPr>
            <p:spPr bwMode="auto">
              <a:xfrm>
                <a:off x="3414" y="3449"/>
                <a:ext cx="950" cy="10"/>
              </a:xfrm>
              <a:custGeom>
                <a:avLst/>
                <a:gdLst>
                  <a:gd name="T0" fmla="*/ 945 w 950"/>
                  <a:gd name="T1" fmla="*/ 10 h 10"/>
                  <a:gd name="T2" fmla="*/ 681 w 950"/>
                  <a:gd name="T3" fmla="*/ 10 h 10"/>
                  <a:gd name="T4" fmla="*/ 681 w 950"/>
                  <a:gd name="T5" fmla="*/ 5 h 10"/>
                  <a:gd name="T6" fmla="*/ 681 w 950"/>
                  <a:gd name="T7" fmla="*/ 5 h 10"/>
                  <a:gd name="T8" fmla="*/ 681 w 950"/>
                  <a:gd name="T9" fmla="*/ 5 h 10"/>
                  <a:gd name="T10" fmla="*/ 681 w 950"/>
                  <a:gd name="T11" fmla="*/ 5 h 10"/>
                  <a:gd name="T12" fmla="*/ 681 w 950"/>
                  <a:gd name="T13" fmla="*/ 0 h 10"/>
                  <a:gd name="T14" fmla="*/ 681 w 950"/>
                  <a:gd name="T15" fmla="*/ 0 h 10"/>
                  <a:gd name="T16" fmla="*/ 681 w 950"/>
                  <a:gd name="T17" fmla="*/ 0 h 10"/>
                  <a:gd name="T18" fmla="*/ 681 w 950"/>
                  <a:gd name="T19" fmla="*/ 0 h 10"/>
                  <a:gd name="T20" fmla="*/ 950 w 950"/>
                  <a:gd name="T21" fmla="*/ 0 h 10"/>
                  <a:gd name="T22" fmla="*/ 950 w 950"/>
                  <a:gd name="T23" fmla="*/ 0 h 10"/>
                  <a:gd name="T24" fmla="*/ 950 w 950"/>
                  <a:gd name="T25" fmla="*/ 0 h 10"/>
                  <a:gd name="T26" fmla="*/ 950 w 950"/>
                  <a:gd name="T27" fmla="*/ 0 h 10"/>
                  <a:gd name="T28" fmla="*/ 950 w 950"/>
                  <a:gd name="T29" fmla="*/ 5 h 10"/>
                  <a:gd name="T30" fmla="*/ 945 w 950"/>
                  <a:gd name="T31" fmla="*/ 5 h 10"/>
                  <a:gd name="T32" fmla="*/ 945 w 950"/>
                  <a:gd name="T33" fmla="*/ 5 h 10"/>
                  <a:gd name="T34" fmla="*/ 945 w 950"/>
                  <a:gd name="T35" fmla="*/ 5 h 10"/>
                  <a:gd name="T36" fmla="*/ 945 w 950"/>
                  <a:gd name="T37" fmla="*/ 10 h 10"/>
                  <a:gd name="T38" fmla="*/ 268 w 950"/>
                  <a:gd name="T39" fmla="*/ 10 h 10"/>
                  <a:gd name="T40" fmla="*/ 0 w 950"/>
                  <a:gd name="T41" fmla="*/ 10 h 10"/>
                  <a:gd name="T42" fmla="*/ 0 w 950"/>
                  <a:gd name="T43" fmla="*/ 5 h 10"/>
                  <a:gd name="T44" fmla="*/ 0 w 950"/>
                  <a:gd name="T45" fmla="*/ 5 h 10"/>
                  <a:gd name="T46" fmla="*/ 0 w 950"/>
                  <a:gd name="T47" fmla="*/ 5 h 10"/>
                  <a:gd name="T48" fmla="*/ 0 w 950"/>
                  <a:gd name="T49" fmla="*/ 5 h 10"/>
                  <a:gd name="T50" fmla="*/ 0 w 950"/>
                  <a:gd name="T51" fmla="*/ 0 h 10"/>
                  <a:gd name="T52" fmla="*/ 0 w 950"/>
                  <a:gd name="T53" fmla="*/ 0 h 10"/>
                  <a:gd name="T54" fmla="*/ 0 w 950"/>
                  <a:gd name="T55" fmla="*/ 0 h 10"/>
                  <a:gd name="T56" fmla="*/ 0 w 950"/>
                  <a:gd name="T57" fmla="*/ 0 h 10"/>
                  <a:gd name="T58" fmla="*/ 264 w 950"/>
                  <a:gd name="T59" fmla="*/ 0 h 10"/>
                  <a:gd name="T60" fmla="*/ 264 w 950"/>
                  <a:gd name="T61" fmla="*/ 0 h 10"/>
                  <a:gd name="T62" fmla="*/ 264 w 950"/>
                  <a:gd name="T63" fmla="*/ 0 h 10"/>
                  <a:gd name="T64" fmla="*/ 264 w 950"/>
                  <a:gd name="T65" fmla="*/ 0 h 10"/>
                  <a:gd name="T66" fmla="*/ 268 w 950"/>
                  <a:gd name="T67" fmla="*/ 5 h 10"/>
                  <a:gd name="T68" fmla="*/ 268 w 950"/>
                  <a:gd name="T69" fmla="*/ 5 h 10"/>
                  <a:gd name="T70" fmla="*/ 268 w 950"/>
                  <a:gd name="T71" fmla="*/ 5 h 10"/>
                  <a:gd name="T72" fmla="*/ 268 w 950"/>
                  <a:gd name="T73" fmla="*/ 5 h 10"/>
                  <a:gd name="T74" fmla="*/ 268 w 95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10"/>
                  <a:gd name="T116" fmla="*/ 950 w 95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10">
                    <a:moveTo>
                      <a:pt x="945" y="10"/>
                    </a:moveTo>
                    <a:lnTo>
                      <a:pt x="681" y="10"/>
                    </a:lnTo>
                    <a:lnTo>
                      <a:pt x="681" y="5"/>
                    </a:lnTo>
                    <a:lnTo>
                      <a:pt x="681" y="0"/>
                    </a:lnTo>
                    <a:lnTo>
                      <a:pt x="950" y="0"/>
                    </a:lnTo>
                    <a:lnTo>
                      <a:pt x="950" y="5"/>
                    </a:lnTo>
                    <a:lnTo>
                      <a:pt x="945" y="5"/>
                    </a:lnTo>
                    <a:lnTo>
                      <a:pt x="945" y="10"/>
                    </a:lnTo>
                    <a:close/>
                    <a:moveTo>
                      <a:pt x="268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8" y="5"/>
                    </a:lnTo>
                    <a:lnTo>
                      <a:pt x="268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16" name="Freeform 1819"/>
              <p:cNvSpPr>
                <a:spLocks noChangeAspect="1" noEditPoints="1"/>
              </p:cNvSpPr>
              <p:nvPr/>
            </p:nvSpPr>
            <p:spPr bwMode="auto">
              <a:xfrm>
                <a:off x="3414" y="3440"/>
                <a:ext cx="950" cy="9"/>
              </a:xfrm>
              <a:custGeom>
                <a:avLst/>
                <a:gdLst>
                  <a:gd name="T0" fmla="*/ 950 w 950"/>
                  <a:gd name="T1" fmla="*/ 9 h 9"/>
                  <a:gd name="T2" fmla="*/ 681 w 950"/>
                  <a:gd name="T3" fmla="*/ 9 h 9"/>
                  <a:gd name="T4" fmla="*/ 681 w 950"/>
                  <a:gd name="T5" fmla="*/ 4 h 9"/>
                  <a:gd name="T6" fmla="*/ 686 w 950"/>
                  <a:gd name="T7" fmla="*/ 4 h 9"/>
                  <a:gd name="T8" fmla="*/ 686 w 950"/>
                  <a:gd name="T9" fmla="*/ 4 h 9"/>
                  <a:gd name="T10" fmla="*/ 686 w 950"/>
                  <a:gd name="T11" fmla="*/ 4 h 9"/>
                  <a:gd name="T12" fmla="*/ 686 w 950"/>
                  <a:gd name="T13" fmla="*/ 4 h 9"/>
                  <a:gd name="T14" fmla="*/ 686 w 950"/>
                  <a:gd name="T15" fmla="*/ 0 h 9"/>
                  <a:gd name="T16" fmla="*/ 686 w 950"/>
                  <a:gd name="T17" fmla="*/ 0 h 9"/>
                  <a:gd name="T18" fmla="*/ 686 w 950"/>
                  <a:gd name="T19" fmla="*/ 0 h 9"/>
                  <a:gd name="T20" fmla="*/ 950 w 950"/>
                  <a:gd name="T21" fmla="*/ 0 h 9"/>
                  <a:gd name="T22" fmla="*/ 950 w 950"/>
                  <a:gd name="T23" fmla="*/ 0 h 9"/>
                  <a:gd name="T24" fmla="*/ 950 w 950"/>
                  <a:gd name="T25" fmla="*/ 0 h 9"/>
                  <a:gd name="T26" fmla="*/ 950 w 950"/>
                  <a:gd name="T27" fmla="*/ 4 h 9"/>
                  <a:gd name="T28" fmla="*/ 950 w 950"/>
                  <a:gd name="T29" fmla="*/ 4 h 9"/>
                  <a:gd name="T30" fmla="*/ 950 w 950"/>
                  <a:gd name="T31" fmla="*/ 4 h 9"/>
                  <a:gd name="T32" fmla="*/ 950 w 950"/>
                  <a:gd name="T33" fmla="*/ 4 h 9"/>
                  <a:gd name="T34" fmla="*/ 950 w 950"/>
                  <a:gd name="T35" fmla="*/ 4 h 9"/>
                  <a:gd name="T36" fmla="*/ 950 w 950"/>
                  <a:gd name="T37" fmla="*/ 9 h 9"/>
                  <a:gd name="T38" fmla="*/ 264 w 950"/>
                  <a:gd name="T39" fmla="*/ 9 h 9"/>
                  <a:gd name="T40" fmla="*/ 0 w 950"/>
                  <a:gd name="T41" fmla="*/ 9 h 9"/>
                  <a:gd name="T42" fmla="*/ 0 w 950"/>
                  <a:gd name="T43" fmla="*/ 4 h 9"/>
                  <a:gd name="T44" fmla="*/ 0 w 950"/>
                  <a:gd name="T45" fmla="*/ 4 h 9"/>
                  <a:gd name="T46" fmla="*/ 0 w 950"/>
                  <a:gd name="T47" fmla="*/ 4 h 9"/>
                  <a:gd name="T48" fmla="*/ 0 w 950"/>
                  <a:gd name="T49" fmla="*/ 4 h 9"/>
                  <a:gd name="T50" fmla="*/ 0 w 950"/>
                  <a:gd name="T51" fmla="*/ 4 h 9"/>
                  <a:gd name="T52" fmla="*/ 0 w 950"/>
                  <a:gd name="T53" fmla="*/ 0 h 9"/>
                  <a:gd name="T54" fmla="*/ 0 w 950"/>
                  <a:gd name="T55" fmla="*/ 0 h 9"/>
                  <a:gd name="T56" fmla="*/ 0 w 950"/>
                  <a:gd name="T57" fmla="*/ 0 h 9"/>
                  <a:gd name="T58" fmla="*/ 264 w 950"/>
                  <a:gd name="T59" fmla="*/ 0 h 9"/>
                  <a:gd name="T60" fmla="*/ 264 w 950"/>
                  <a:gd name="T61" fmla="*/ 0 h 9"/>
                  <a:gd name="T62" fmla="*/ 264 w 950"/>
                  <a:gd name="T63" fmla="*/ 0 h 9"/>
                  <a:gd name="T64" fmla="*/ 264 w 950"/>
                  <a:gd name="T65" fmla="*/ 4 h 9"/>
                  <a:gd name="T66" fmla="*/ 264 w 950"/>
                  <a:gd name="T67" fmla="*/ 4 h 9"/>
                  <a:gd name="T68" fmla="*/ 264 w 950"/>
                  <a:gd name="T69" fmla="*/ 4 h 9"/>
                  <a:gd name="T70" fmla="*/ 264 w 950"/>
                  <a:gd name="T71" fmla="*/ 4 h 9"/>
                  <a:gd name="T72" fmla="*/ 264 w 950"/>
                  <a:gd name="T73" fmla="*/ 4 h 9"/>
                  <a:gd name="T74" fmla="*/ 264 w 95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0"/>
                  <a:gd name="T115" fmla="*/ 0 h 9"/>
                  <a:gd name="T116" fmla="*/ 950 w 95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0" h="9">
                    <a:moveTo>
                      <a:pt x="950" y="9"/>
                    </a:moveTo>
                    <a:lnTo>
                      <a:pt x="681" y="9"/>
                    </a:lnTo>
                    <a:lnTo>
                      <a:pt x="681" y="4"/>
                    </a:lnTo>
                    <a:lnTo>
                      <a:pt x="686" y="4"/>
                    </a:lnTo>
                    <a:lnTo>
                      <a:pt x="686" y="0"/>
                    </a:lnTo>
                    <a:lnTo>
                      <a:pt x="950" y="0"/>
                    </a:lnTo>
                    <a:lnTo>
                      <a:pt x="950" y="4"/>
                    </a:lnTo>
                    <a:lnTo>
                      <a:pt x="95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17" name="Freeform 1820"/>
              <p:cNvSpPr>
                <a:spLocks noChangeAspect="1" noEditPoints="1"/>
              </p:cNvSpPr>
              <p:nvPr/>
            </p:nvSpPr>
            <p:spPr bwMode="auto">
              <a:xfrm>
                <a:off x="3409" y="343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1 w 955"/>
                  <a:gd name="T3" fmla="*/ 10 h 10"/>
                  <a:gd name="T4" fmla="*/ 691 w 955"/>
                  <a:gd name="T5" fmla="*/ 10 h 10"/>
                  <a:gd name="T6" fmla="*/ 691 w 955"/>
                  <a:gd name="T7" fmla="*/ 5 h 10"/>
                  <a:gd name="T8" fmla="*/ 691 w 955"/>
                  <a:gd name="T9" fmla="*/ 5 h 10"/>
                  <a:gd name="T10" fmla="*/ 691 w 955"/>
                  <a:gd name="T11" fmla="*/ 5 h 10"/>
                  <a:gd name="T12" fmla="*/ 691 w 955"/>
                  <a:gd name="T13" fmla="*/ 5 h 10"/>
                  <a:gd name="T14" fmla="*/ 691 w 955"/>
                  <a:gd name="T15" fmla="*/ 0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0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9 w 955"/>
                  <a:gd name="T39" fmla="*/ 10 h 10"/>
                  <a:gd name="T40" fmla="*/ 5 w 955"/>
                  <a:gd name="T41" fmla="*/ 10 h 10"/>
                  <a:gd name="T42" fmla="*/ 5 w 955"/>
                  <a:gd name="T43" fmla="*/ 10 h 10"/>
                  <a:gd name="T44" fmla="*/ 5 w 955"/>
                  <a:gd name="T45" fmla="*/ 5 h 10"/>
                  <a:gd name="T46" fmla="*/ 5 w 955"/>
                  <a:gd name="T47" fmla="*/ 5 h 10"/>
                  <a:gd name="T48" fmla="*/ 5 w 955"/>
                  <a:gd name="T49" fmla="*/ 5 h 10"/>
                  <a:gd name="T50" fmla="*/ 0 w 955"/>
                  <a:gd name="T51" fmla="*/ 5 h 10"/>
                  <a:gd name="T52" fmla="*/ 0 w 955"/>
                  <a:gd name="T53" fmla="*/ 0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0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9 w 955"/>
                  <a:gd name="T73" fmla="*/ 10 h 10"/>
                  <a:gd name="T74" fmla="*/ 269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1" y="10"/>
                    </a:lnTo>
                    <a:lnTo>
                      <a:pt x="691" y="5"/>
                    </a:lnTo>
                    <a:lnTo>
                      <a:pt x="691" y="0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18" name="Freeform 1821"/>
              <p:cNvSpPr>
                <a:spLocks noChangeAspect="1" noEditPoints="1"/>
              </p:cNvSpPr>
              <p:nvPr/>
            </p:nvSpPr>
            <p:spPr bwMode="auto">
              <a:xfrm>
                <a:off x="3409" y="3420"/>
                <a:ext cx="955" cy="10"/>
              </a:xfrm>
              <a:custGeom>
                <a:avLst/>
                <a:gdLst>
                  <a:gd name="T0" fmla="*/ 955 w 955"/>
                  <a:gd name="T1" fmla="*/ 10 h 10"/>
                  <a:gd name="T2" fmla="*/ 696 w 955"/>
                  <a:gd name="T3" fmla="*/ 10 h 10"/>
                  <a:gd name="T4" fmla="*/ 696 w 955"/>
                  <a:gd name="T5" fmla="*/ 10 h 10"/>
                  <a:gd name="T6" fmla="*/ 696 w 955"/>
                  <a:gd name="T7" fmla="*/ 5 h 10"/>
                  <a:gd name="T8" fmla="*/ 696 w 955"/>
                  <a:gd name="T9" fmla="*/ 5 h 10"/>
                  <a:gd name="T10" fmla="*/ 696 w 955"/>
                  <a:gd name="T11" fmla="*/ 5 h 10"/>
                  <a:gd name="T12" fmla="*/ 696 w 955"/>
                  <a:gd name="T13" fmla="*/ 5 h 10"/>
                  <a:gd name="T14" fmla="*/ 696 w 955"/>
                  <a:gd name="T15" fmla="*/ 5 h 10"/>
                  <a:gd name="T16" fmla="*/ 696 w 955"/>
                  <a:gd name="T17" fmla="*/ 0 h 10"/>
                  <a:gd name="T18" fmla="*/ 696 w 955"/>
                  <a:gd name="T19" fmla="*/ 0 h 10"/>
                  <a:gd name="T20" fmla="*/ 955 w 955"/>
                  <a:gd name="T21" fmla="*/ 0 h 10"/>
                  <a:gd name="T22" fmla="*/ 955 w 955"/>
                  <a:gd name="T23" fmla="*/ 0 h 10"/>
                  <a:gd name="T24" fmla="*/ 955 w 955"/>
                  <a:gd name="T25" fmla="*/ 5 h 10"/>
                  <a:gd name="T26" fmla="*/ 955 w 955"/>
                  <a:gd name="T27" fmla="*/ 5 h 10"/>
                  <a:gd name="T28" fmla="*/ 955 w 955"/>
                  <a:gd name="T29" fmla="*/ 5 h 10"/>
                  <a:gd name="T30" fmla="*/ 955 w 955"/>
                  <a:gd name="T31" fmla="*/ 5 h 10"/>
                  <a:gd name="T32" fmla="*/ 955 w 955"/>
                  <a:gd name="T33" fmla="*/ 5 h 10"/>
                  <a:gd name="T34" fmla="*/ 955 w 955"/>
                  <a:gd name="T35" fmla="*/ 10 h 10"/>
                  <a:gd name="T36" fmla="*/ 955 w 955"/>
                  <a:gd name="T37" fmla="*/ 10 h 10"/>
                  <a:gd name="T38" fmla="*/ 264 w 955"/>
                  <a:gd name="T39" fmla="*/ 10 h 10"/>
                  <a:gd name="T40" fmla="*/ 0 w 955"/>
                  <a:gd name="T41" fmla="*/ 10 h 10"/>
                  <a:gd name="T42" fmla="*/ 0 w 955"/>
                  <a:gd name="T43" fmla="*/ 10 h 10"/>
                  <a:gd name="T44" fmla="*/ 0 w 955"/>
                  <a:gd name="T45" fmla="*/ 5 h 10"/>
                  <a:gd name="T46" fmla="*/ 0 w 955"/>
                  <a:gd name="T47" fmla="*/ 5 h 10"/>
                  <a:gd name="T48" fmla="*/ 0 w 955"/>
                  <a:gd name="T49" fmla="*/ 5 h 10"/>
                  <a:gd name="T50" fmla="*/ 0 w 955"/>
                  <a:gd name="T51" fmla="*/ 5 h 10"/>
                  <a:gd name="T52" fmla="*/ 0 w 955"/>
                  <a:gd name="T53" fmla="*/ 5 h 10"/>
                  <a:gd name="T54" fmla="*/ 0 w 955"/>
                  <a:gd name="T55" fmla="*/ 0 h 10"/>
                  <a:gd name="T56" fmla="*/ 0 w 955"/>
                  <a:gd name="T57" fmla="*/ 0 h 10"/>
                  <a:gd name="T58" fmla="*/ 264 w 955"/>
                  <a:gd name="T59" fmla="*/ 0 h 10"/>
                  <a:gd name="T60" fmla="*/ 264 w 955"/>
                  <a:gd name="T61" fmla="*/ 0 h 10"/>
                  <a:gd name="T62" fmla="*/ 264 w 955"/>
                  <a:gd name="T63" fmla="*/ 5 h 10"/>
                  <a:gd name="T64" fmla="*/ 264 w 955"/>
                  <a:gd name="T65" fmla="*/ 5 h 10"/>
                  <a:gd name="T66" fmla="*/ 264 w 955"/>
                  <a:gd name="T67" fmla="*/ 5 h 10"/>
                  <a:gd name="T68" fmla="*/ 264 w 955"/>
                  <a:gd name="T69" fmla="*/ 5 h 10"/>
                  <a:gd name="T70" fmla="*/ 264 w 955"/>
                  <a:gd name="T71" fmla="*/ 5 h 10"/>
                  <a:gd name="T72" fmla="*/ 264 w 955"/>
                  <a:gd name="T73" fmla="*/ 10 h 10"/>
                  <a:gd name="T74" fmla="*/ 264 w 95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55"/>
                  <a:gd name="T115" fmla="*/ 0 h 10"/>
                  <a:gd name="T116" fmla="*/ 955 w 95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55" h="10">
                    <a:moveTo>
                      <a:pt x="955" y="10"/>
                    </a:moveTo>
                    <a:lnTo>
                      <a:pt x="696" y="10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955" y="0"/>
                    </a:lnTo>
                    <a:lnTo>
                      <a:pt x="955" y="5"/>
                    </a:lnTo>
                    <a:lnTo>
                      <a:pt x="95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19" name="Freeform 1822"/>
              <p:cNvSpPr>
                <a:spLocks noChangeAspect="1" noEditPoints="1"/>
              </p:cNvSpPr>
              <p:nvPr/>
            </p:nvSpPr>
            <p:spPr bwMode="auto">
              <a:xfrm>
                <a:off x="3409" y="3411"/>
                <a:ext cx="960" cy="9"/>
              </a:xfrm>
              <a:custGeom>
                <a:avLst/>
                <a:gdLst>
                  <a:gd name="T0" fmla="*/ 955 w 960"/>
                  <a:gd name="T1" fmla="*/ 9 h 9"/>
                  <a:gd name="T2" fmla="*/ 696 w 960"/>
                  <a:gd name="T3" fmla="*/ 9 h 9"/>
                  <a:gd name="T4" fmla="*/ 696 w 960"/>
                  <a:gd name="T5" fmla="*/ 9 h 9"/>
                  <a:gd name="T6" fmla="*/ 696 w 960"/>
                  <a:gd name="T7" fmla="*/ 9 h 9"/>
                  <a:gd name="T8" fmla="*/ 696 w 960"/>
                  <a:gd name="T9" fmla="*/ 5 h 9"/>
                  <a:gd name="T10" fmla="*/ 696 w 960"/>
                  <a:gd name="T11" fmla="*/ 5 h 9"/>
                  <a:gd name="T12" fmla="*/ 696 w 960"/>
                  <a:gd name="T13" fmla="*/ 5 h 9"/>
                  <a:gd name="T14" fmla="*/ 696 w 960"/>
                  <a:gd name="T15" fmla="*/ 5 h 9"/>
                  <a:gd name="T16" fmla="*/ 696 w 960"/>
                  <a:gd name="T17" fmla="*/ 0 h 9"/>
                  <a:gd name="T18" fmla="*/ 701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5 h 9"/>
                  <a:gd name="T26" fmla="*/ 960 w 960"/>
                  <a:gd name="T27" fmla="*/ 5 h 9"/>
                  <a:gd name="T28" fmla="*/ 955 w 960"/>
                  <a:gd name="T29" fmla="*/ 5 h 9"/>
                  <a:gd name="T30" fmla="*/ 955 w 960"/>
                  <a:gd name="T31" fmla="*/ 5 h 9"/>
                  <a:gd name="T32" fmla="*/ 955 w 960"/>
                  <a:gd name="T33" fmla="*/ 9 h 9"/>
                  <a:gd name="T34" fmla="*/ 955 w 960"/>
                  <a:gd name="T35" fmla="*/ 9 h 9"/>
                  <a:gd name="T36" fmla="*/ 955 w 960"/>
                  <a:gd name="T37" fmla="*/ 9 h 9"/>
                  <a:gd name="T38" fmla="*/ 264 w 960"/>
                  <a:gd name="T39" fmla="*/ 9 h 9"/>
                  <a:gd name="T40" fmla="*/ 0 w 960"/>
                  <a:gd name="T41" fmla="*/ 9 h 9"/>
                  <a:gd name="T42" fmla="*/ 0 w 960"/>
                  <a:gd name="T43" fmla="*/ 9 h 9"/>
                  <a:gd name="T44" fmla="*/ 0 w 960"/>
                  <a:gd name="T45" fmla="*/ 9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5 h 9"/>
                  <a:gd name="T52" fmla="*/ 0 w 960"/>
                  <a:gd name="T53" fmla="*/ 5 h 9"/>
                  <a:gd name="T54" fmla="*/ 0 w 960"/>
                  <a:gd name="T55" fmla="*/ 0 h 9"/>
                  <a:gd name="T56" fmla="*/ 0 w 960"/>
                  <a:gd name="T57" fmla="*/ 0 h 9"/>
                  <a:gd name="T58" fmla="*/ 259 w 960"/>
                  <a:gd name="T59" fmla="*/ 0 h 9"/>
                  <a:gd name="T60" fmla="*/ 259 w 960"/>
                  <a:gd name="T61" fmla="*/ 0 h 9"/>
                  <a:gd name="T62" fmla="*/ 259 w 960"/>
                  <a:gd name="T63" fmla="*/ 5 h 9"/>
                  <a:gd name="T64" fmla="*/ 259 w 960"/>
                  <a:gd name="T65" fmla="*/ 5 h 9"/>
                  <a:gd name="T66" fmla="*/ 259 w 960"/>
                  <a:gd name="T67" fmla="*/ 5 h 9"/>
                  <a:gd name="T68" fmla="*/ 259 w 960"/>
                  <a:gd name="T69" fmla="*/ 5 h 9"/>
                  <a:gd name="T70" fmla="*/ 259 w 960"/>
                  <a:gd name="T71" fmla="*/ 9 h 9"/>
                  <a:gd name="T72" fmla="*/ 259 w 960"/>
                  <a:gd name="T73" fmla="*/ 9 h 9"/>
                  <a:gd name="T74" fmla="*/ 26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55" y="9"/>
                    </a:moveTo>
                    <a:lnTo>
                      <a:pt x="696" y="9"/>
                    </a:lnTo>
                    <a:lnTo>
                      <a:pt x="696" y="5"/>
                    </a:lnTo>
                    <a:lnTo>
                      <a:pt x="696" y="0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55" y="5"/>
                    </a:lnTo>
                    <a:lnTo>
                      <a:pt x="95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9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20" name="Freeform 1823"/>
              <p:cNvSpPr>
                <a:spLocks noChangeAspect="1" noEditPoints="1"/>
              </p:cNvSpPr>
              <p:nvPr/>
            </p:nvSpPr>
            <p:spPr bwMode="auto">
              <a:xfrm>
                <a:off x="3409" y="3401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1 w 960"/>
                  <a:gd name="T3" fmla="*/ 10 h 10"/>
                  <a:gd name="T4" fmla="*/ 701 w 960"/>
                  <a:gd name="T5" fmla="*/ 10 h 10"/>
                  <a:gd name="T6" fmla="*/ 701 w 960"/>
                  <a:gd name="T7" fmla="*/ 10 h 10"/>
                  <a:gd name="T8" fmla="*/ 701 w 960"/>
                  <a:gd name="T9" fmla="*/ 10 h 10"/>
                  <a:gd name="T10" fmla="*/ 701 w 960"/>
                  <a:gd name="T11" fmla="*/ 5 h 10"/>
                  <a:gd name="T12" fmla="*/ 701 w 960"/>
                  <a:gd name="T13" fmla="*/ 5 h 10"/>
                  <a:gd name="T14" fmla="*/ 701 w 960"/>
                  <a:gd name="T15" fmla="*/ 5 h 10"/>
                  <a:gd name="T16" fmla="*/ 701 w 960"/>
                  <a:gd name="T17" fmla="*/ 5 h 10"/>
                  <a:gd name="T18" fmla="*/ 701 w 960"/>
                  <a:gd name="T19" fmla="*/ 0 h 10"/>
                  <a:gd name="T20" fmla="*/ 960 w 960"/>
                  <a:gd name="T21" fmla="*/ 0 h 10"/>
                  <a:gd name="T22" fmla="*/ 960 w 960"/>
                  <a:gd name="T23" fmla="*/ 5 h 10"/>
                  <a:gd name="T24" fmla="*/ 960 w 960"/>
                  <a:gd name="T25" fmla="*/ 5 h 10"/>
                  <a:gd name="T26" fmla="*/ 960 w 960"/>
                  <a:gd name="T27" fmla="*/ 5 h 10"/>
                  <a:gd name="T28" fmla="*/ 960 w 960"/>
                  <a:gd name="T29" fmla="*/ 5 h 10"/>
                  <a:gd name="T30" fmla="*/ 960 w 960"/>
                  <a:gd name="T31" fmla="*/ 10 h 10"/>
                  <a:gd name="T32" fmla="*/ 960 w 960"/>
                  <a:gd name="T33" fmla="*/ 10 h 10"/>
                  <a:gd name="T34" fmla="*/ 960 w 960"/>
                  <a:gd name="T35" fmla="*/ 10 h 10"/>
                  <a:gd name="T36" fmla="*/ 960 w 960"/>
                  <a:gd name="T37" fmla="*/ 10 h 10"/>
                  <a:gd name="T38" fmla="*/ 259 w 960"/>
                  <a:gd name="T39" fmla="*/ 10 h 10"/>
                  <a:gd name="T40" fmla="*/ 0 w 960"/>
                  <a:gd name="T41" fmla="*/ 10 h 10"/>
                  <a:gd name="T42" fmla="*/ 0 w 960"/>
                  <a:gd name="T43" fmla="*/ 10 h 10"/>
                  <a:gd name="T44" fmla="*/ 0 w 960"/>
                  <a:gd name="T45" fmla="*/ 10 h 10"/>
                  <a:gd name="T46" fmla="*/ 0 w 960"/>
                  <a:gd name="T47" fmla="*/ 10 h 10"/>
                  <a:gd name="T48" fmla="*/ 0 w 960"/>
                  <a:gd name="T49" fmla="*/ 5 h 10"/>
                  <a:gd name="T50" fmla="*/ 0 w 960"/>
                  <a:gd name="T51" fmla="*/ 5 h 10"/>
                  <a:gd name="T52" fmla="*/ 0 w 960"/>
                  <a:gd name="T53" fmla="*/ 5 h 10"/>
                  <a:gd name="T54" fmla="*/ 0 w 960"/>
                  <a:gd name="T55" fmla="*/ 5 h 10"/>
                  <a:gd name="T56" fmla="*/ 0 w 960"/>
                  <a:gd name="T57" fmla="*/ 0 h 10"/>
                  <a:gd name="T58" fmla="*/ 259 w 960"/>
                  <a:gd name="T59" fmla="*/ 0 h 10"/>
                  <a:gd name="T60" fmla="*/ 259 w 960"/>
                  <a:gd name="T61" fmla="*/ 5 h 10"/>
                  <a:gd name="T62" fmla="*/ 259 w 960"/>
                  <a:gd name="T63" fmla="*/ 5 h 10"/>
                  <a:gd name="T64" fmla="*/ 259 w 960"/>
                  <a:gd name="T65" fmla="*/ 5 h 10"/>
                  <a:gd name="T66" fmla="*/ 259 w 960"/>
                  <a:gd name="T67" fmla="*/ 5 h 10"/>
                  <a:gd name="T68" fmla="*/ 259 w 960"/>
                  <a:gd name="T69" fmla="*/ 10 h 10"/>
                  <a:gd name="T70" fmla="*/ 259 w 960"/>
                  <a:gd name="T71" fmla="*/ 10 h 10"/>
                  <a:gd name="T72" fmla="*/ 259 w 960"/>
                  <a:gd name="T73" fmla="*/ 10 h 10"/>
                  <a:gd name="T74" fmla="*/ 259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1" y="10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21" name="Freeform 1824"/>
              <p:cNvSpPr>
                <a:spLocks noChangeAspect="1" noEditPoints="1"/>
              </p:cNvSpPr>
              <p:nvPr/>
            </p:nvSpPr>
            <p:spPr bwMode="auto">
              <a:xfrm>
                <a:off x="3409" y="3396"/>
                <a:ext cx="960" cy="5"/>
              </a:xfrm>
              <a:custGeom>
                <a:avLst/>
                <a:gdLst>
                  <a:gd name="T0" fmla="*/ 960 w 960"/>
                  <a:gd name="T1" fmla="*/ 5 h 5"/>
                  <a:gd name="T2" fmla="*/ 701 w 960"/>
                  <a:gd name="T3" fmla="*/ 5 h 5"/>
                  <a:gd name="T4" fmla="*/ 701 w 960"/>
                  <a:gd name="T5" fmla="*/ 5 h 5"/>
                  <a:gd name="T6" fmla="*/ 701 w 960"/>
                  <a:gd name="T7" fmla="*/ 5 h 5"/>
                  <a:gd name="T8" fmla="*/ 701 w 960"/>
                  <a:gd name="T9" fmla="*/ 5 h 5"/>
                  <a:gd name="T10" fmla="*/ 701 w 960"/>
                  <a:gd name="T11" fmla="*/ 0 h 5"/>
                  <a:gd name="T12" fmla="*/ 701 w 960"/>
                  <a:gd name="T13" fmla="*/ 0 h 5"/>
                  <a:gd name="T14" fmla="*/ 701 w 960"/>
                  <a:gd name="T15" fmla="*/ 0 h 5"/>
                  <a:gd name="T16" fmla="*/ 701 w 960"/>
                  <a:gd name="T17" fmla="*/ 0 h 5"/>
                  <a:gd name="T18" fmla="*/ 701 w 960"/>
                  <a:gd name="T19" fmla="*/ 0 h 5"/>
                  <a:gd name="T20" fmla="*/ 960 w 960"/>
                  <a:gd name="T21" fmla="*/ 0 h 5"/>
                  <a:gd name="T22" fmla="*/ 960 w 960"/>
                  <a:gd name="T23" fmla="*/ 0 h 5"/>
                  <a:gd name="T24" fmla="*/ 960 w 960"/>
                  <a:gd name="T25" fmla="*/ 0 h 5"/>
                  <a:gd name="T26" fmla="*/ 960 w 960"/>
                  <a:gd name="T27" fmla="*/ 0 h 5"/>
                  <a:gd name="T28" fmla="*/ 960 w 960"/>
                  <a:gd name="T29" fmla="*/ 0 h 5"/>
                  <a:gd name="T30" fmla="*/ 960 w 960"/>
                  <a:gd name="T31" fmla="*/ 5 h 5"/>
                  <a:gd name="T32" fmla="*/ 960 w 960"/>
                  <a:gd name="T33" fmla="*/ 5 h 5"/>
                  <a:gd name="T34" fmla="*/ 960 w 960"/>
                  <a:gd name="T35" fmla="*/ 5 h 5"/>
                  <a:gd name="T36" fmla="*/ 960 w 960"/>
                  <a:gd name="T37" fmla="*/ 5 h 5"/>
                  <a:gd name="T38" fmla="*/ 259 w 960"/>
                  <a:gd name="T39" fmla="*/ 5 h 5"/>
                  <a:gd name="T40" fmla="*/ 0 w 960"/>
                  <a:gd name="T41" fmla="*/ 5 h 5"/>
                  <a:gd name="T42" fmla="*/ 0 w 960"/>
                  <a:gd name="T43" fmla="*/ 5 h 5"/>
                  <a:gd name="T44" fmla="*/ 0 w 960"/>
                  <a:gd name="T45" fmla="*/ 5 h 5"/>
                  <a:gd name="T46" fmla="*/ 0 w 960"/>
                  <a:gd name="T47" fmla="*/ 5 h 5"/>
                  <a:gd name="T48" fmla="*/ 0 w 960"/>
                  <a:gd name="T49" fmla="*/ 0 h 5"/>
                  <a:gd name="T50" fmla="*/ 0 w 960"/>
                  <a:gd name="T51" fmla="*/ 0 h 5"/>
                  <a:gd name="T52" fmla="*/ 0 w 960"/>
                  <a:gd name="T53" fmla="*/ 0 h 5"/>
                  <a:gd name="T54" fmla="*/ 0 w 960"/>
                  <a:gd name="T55" fmla="*/ 0 h 5"/>
                  <a:gd name="T56" fmla="*/ 0 w 960"/>
                  <a:gd name="T57" fmla="*/ 0 h 5"/>
                  <a:gd name="T58" fmla="*/ 254 w 960"/>
                  <a:gd name="T59" fmla="*/ 0 h 5"/>
                  <a:gd name="T60" fmla="*/ 254 w 960"/>
                  <a:gd name="T61" fmla="*/ 0 h 5"/>
                  <a:gd name="T62" fmla="*/ 254 w 960"/>
                  <a:gd name="T63" fmla="*/ 0 h 5"/>
                  <a:gd name="T64" fmla="*/ 254 w 960"/>
                  <a:gd name="T65" fmla="*/ 0 h 5"/>
                  <a:gd name="T66" fmla="*/ 254 w 960"/>
                  <a:gd name="T67" fmla="*/ 0 h 5"/>
                  <a:gd name="T68" fmla="*/ 259 w 960"/>
                  <a:gd name="T69" fmla="*/ 5 h 5"/>
                  <a:gd name="T70" fmla="*/ 259 w 960"/>
                  <a:gd name="T71" fmla="*/ 5 h 5"/>
                  <a:gd name="T72" fmla="*/ 259 w 960"/>
                  <a:gd name="T73" fmla="*/ 5 h 5"/>
                  <a:gd name="T74" fmla="*/ 259 w 960"/>
                  <a:gd name="T75" fmla="*/ 5 h 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5"/>
                  <a:gd name="T116" fmla="*/ 960 w 960"/>
                  <a:gd name="T117" fmla="*/ 5 h 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5">
                    <a:moveTo>
                      <a:pt x="960" y="5"/>
                    </a:moveTo>
                    <a:lnTo>
                      <a:pt x="701" y="5"/>
                    </a:lnTo>
                    <a:lnTo>
                      <a:pt x="701" y="0"/>
                    </a:lnTo>
                    <a:lnTo>
                      <a:pt x="960" y="0"/>
                    </a:lnTo>
                    <a:lnTo>
                      <a:pt x="96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22" name="Freeform 1825"/>
              <p:cNvSpPr>
                <a:spLocks noChangeAspect="1" noEditPoints="1"/>
              </p:cNvSpPr>
              <p:nvPr/>
            </p:nvSpPr>
            <p:spPr bwMode="auto">
              <a:xfrm>
                <a:off x="3409" y="3387"/>
                <a:ext cx="960" cy="9"/>
              </a:xfrm>
              <a:custGeom>
                <a:avLst/>
                <a:gdLst>
                  <a:gd name="T0" fmla="*/ 960 w 960"/>
                  <a:gd name="T1" fmla="*/ 9 h 9"/>
                  <a:gd name="T2" fmla="*/ 701 w 960"/>
                  <a:gd name="T3" fmla="*/ 9 h 9"/>
                  <a:gd name="T4" fmla="*/ 701 w 960"/>
                  <a:gd name="T5" fmla="*/ 5 h 9"/>
                  <a:gd name="T6" fmla="*/ 701 w 960"/>
                  <a:gd name="T7" fmla="*/ 5 h 9"/>
                  <a:gd name="T8" fmla="*/ 701 w 960"/>
                  <a:gd name="T9" fmla="*/ 5 h 9"/>
                  <a:gd name="T10" fmla="*/ 701 w 960"/>
                  <a:gd name="T11" fmla="*/ 5 h 9"/>
                  <a:gd name="T12" fmla="*/ 701 w 960"/>
                  <a:gd name="T13" fmla="*/ 0 h 9"/>
                  <a:gd name="T14" fmla="*/ 701 w 960"/>
                  <a:gd name="T15" fmla="*/ 0 h 9"/>
                  <a:gd name="T16" fmla="*/ 701 w 960"/>
                  <a:gd name="T17" fmla="*/ 0 h 9"/>
                  <a:gd name="T18" fmla="*/ 706 w 960"/>
                  <a:gd name="T19" fmla="*/ 0 h 9"/>
                  <a:gd name="T20" fmla="*/ 960 w 960"/>
                  <a:gd name="T21" fmla="*/ 0 h 9"/>
                  <a:gd name="T22" fmla="*/ 960 w 960"/>
                  <a:gd name="T23" fmla="*/ 0 h 9"/>
                  <a:gd name="T24" fmla="*/ 960 w 960"/>
                  <a:gd name="T25" fmla="*/ 0 h 9"/>
                  <a:gd name="T26" fmla="*/ 960 w 960"/>
                  <a:gd name="T27" fmla="*/ 0 h 9"/>
                  <a:gd name="T28" fmla="*/ 960 w 960"/>
                  <a:gd name="T29" fmla="*/ 5 h 9"/>
                  <a:gd name="T30" fmla="*/ 960 w 960"/>
                  <a:gd name="T31" fmla="*/ 5 h 9"/>
                  <a:gd name="T32" fmla="*/ 960 w 960"/>
                  <a:gd name="T33" fmla="*/ 5 h 9"/>
                  <a:gd name="T34" fmla="*/ 960 w 960"/>
                  <a:gd name="T35" fmla="*/ 5 h 9"/>
                  <a:gd name="T36" fmla="*/ 960 w 960"/>
                  <a:gd name="T37" fmla="*/ 9 h 9"/>
                  <a:gd name="T38" fmla="*/ 254 w 960"/>
                  <a:gd name="T39" fmla="*/ 9 h 9"/>
                  <a:gd name="T40" fmla="*/ 0 w 960"/>
                  <a:gd name="T41" fmla="*/ 9 h 9"/>
                  <a:gd name="T42" fmla="*/ 0 w 960"/>
                  <a:gd name="T43" fmla="*/ 5 h 9"/>
                  <a:gd name="T44" fmla="*/ 0 w 960"/>
                  <a:gd name="T45" fmla="*/ 5 h 9"/>
                  <a:gd name="T46" fmla="*/ 0 w 960"/>
                  <a:gd name="T47" fmla="*/ 5 h 9"/>
                  <a:gd name="T48" fmla="*/ 0 w 960"/>
                  <a:gd name="T49" fmla="*/ 5 h 9"/>
                  <a:gd name="T50" fmla="*/ 0 w 960"/>
                  <a:gd name="T51" fmla="*/ 0 h 9"/>
                  <a:gd name="T52" fmla="*/ 0 w 960"/>
                  <a:gd name="T53" fmla="*/ 0 h 9"/>
                  <a:gd name="T54" fmla="*/ 0 w 960"/>
                  <a:gd name="T55" fmla="*/ 0 h 9"/>
                  <a:gd name="T56" fmla="*/ 0 w 960"/>
                  <a:gd name="T57" fmla="*/ 0 h 9"/>
                  <a:gd name="T58" fmla="*/ 254 w 960"/>
                  <a:gd name="T59" fmla="*/ 0 h 9"/>
                  <a:gd name="T60" fmla="*/ 254 w 960"/>
                  <a:gd name="T61" fmla="*/ 0 h 9"/>
                  <a:gd name="T62" fmla="*/ 254 w 960"/>
                  <a:gd name="T63" fmla="*/ 0 h 9"/>
                  <a:gd name="T64" fmla="*/ 254 w 960"/>
                  <a:gd name="T65" fmla="*/ 0 h 9"/>
                  <a:gd name="T66" fmla="*/ 254 w 960"/>
                  <a:gd name="T67" fmla="*/ 5 h 9"/>
                  <a:gd name="T68" fmla="*/ 254 w 960"/>
                  <a:gd name="T69" fmla="*/ 5 h 9"/>
                  <a:gd name="T70" fmla="*/ 254 w 960"/>
                  <a:gd name="T71" fmla="*/ 5 h 9"/>
                  <a:gd name="T72" fmla="*/ 254 w 960"/>
                  <a:gd name="T73" fmla="*/ 5 h 9"/>
                  <a:gd name="T74" fmla="*/ 254 w 960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9"/>
                  <a:gd name="T116" fmla="*/ 960 w 960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9">
                    <a:moveTo>
                      <a:pt x="960" y="9"/>
                    </a:moveTo>
                    <a:lnTo>
                      <a:pt x="701" y="9"/>
                    </a:lnTo>
                    <a:lnTo>
                      <a:pt x="701" y="5"/>
                    </a:lnTo>
                    <a:lnTo>
                      <a:pt x="701" y="0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9"/>
                    </a:lnTo>
                    <a:close/>
                    <a:moveTo>
                      <a:pt x="25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23" name="Freeform 1826"/>
              <p:cNvSpPr>
                <a:spLocks noChangeAspect="1" noEditPoints="1"/>
              </p:cNvSpPr>
              <p:nvPr/>
            </p:nvSpPr>
            <p:spPr bwMode="auto">
              <a:xfrm>
                <a:off x="3409" y="3377"/>
                <a:ext cx="960" cy="10"/>
              </a:xfrm>
              <a:custGeom>
                <a:avLst/>
                <a:gdLst>
                  <a:gd name="T0" fmla="*/ 960 w 960"/>
                  <a:gd name="T1" fmla="*/ 10 h 10"/>
                  <a:gd name="T2" fmla="*/ 706 w 960"/>
                  <a:gd name="T3" fmla="*/ 10 h 10"/>
                  <a:gd name="T4" fmla="*/ 706 w 960"/>
                  <a:gd name="T5" fmla="*/ 5 h 10"/>
                  <a:gd name="T6" fmla="*/ 706 w 960"/>
                  <a:gd name="T7" fmla="*/ 5 h 10"/>
                  <a:gd name="T8" fmla="*/ 706 w 960"/>
                  <a:gd name="T9" fmla="*/ 5 h 10"/>
                  <a:gd name="T10" fmla="*/ 706 w 960"/>
                  <a:gd name="T11" fmla="*/ 5 h 10"/>
                  <a:gd name="T12" fmla="*/ 706 w 960"/>
                  <a:gd name="T13" fmla="*/ 0 h 10"/>
                  <a:gd name="T14" fmla="*/ 706 w 960"/>
                  <a:gd name="T15" fmla="*/ 0 h 10"/>
                  <a:gd name="T16" fmla="*/ 706 w 960"/>
                  <a:gd name="T17" fmla="*/ 0 h 10"/>
                  <a:gd name="T18" fmla="*/ 706 w 960"/>
                  <a:gd name="T19" fmla="*/ 0 h 10"/>
                  <a:gd name="T20" fmla="*/ 960 w 960"/>
                  <a:gd name="T21" fmla="*/ 0 h 10"/>
                  <a:gd name="T22" fmla="*/ 960 w 960"/>
                  <a:gd name="T23" fmla="*/ 0 h 10"/>
                  <a:gd name="T24" fmla="*/ 960 w 960"/>
                  <a:gd name="T25" fmla="*/ 0 h 10"/>
                  <a:gd name="T26" fmla="*/ 960 w 960"/>
                  <a:gd name="T27" fmla="*/ 0 h 10"/>
                  <a:gd name="T28" fmla="*/ 960 w 960"/>
                  <a:gd name="T29" fmla="*/ 5 h 10"/>
                  <a:gd name="T30" fmla="*/ 960 w 960"/>
                  <a:gd name="T31" fmla="*/ 5 h 10"/>
                  <a:gd name="T32" fmla="*/ 960 w 960"/>
                  <a:gd name="T33" fmla="*/ 5 h 10"/>
                  <a:gd name="T34" fmla="*/ 960 w 960"/>
                  <a:gd name="T35" fmla="*/ 5 h 10"/>
                  <a:gd name="T36" fmla="*/ 960 w 960"/>
                  <a:gd name="T37" fmla="*/ 10 h 10"/>
                  <a:gd name="T38" fmla="*/ 254 w 960"/>
                  <a:gd name="T39" fmla="*/ 10 h 10"/>
                  <a:gd name="T40" fmla="*/ 0 w 960"/>
                  <a:gd name="T41" fmla="*/ 10 h 10"/>
                  <a:gd name="T42" fmla="*/ 0 w 960"/>
                  <a:gd name="T43" fmla="*/ 5 h 10"/>
                  <a:gd name="T44" fmla="*/ 0 w 960"/>
                  <a:gd name="T45" fmla="*/ 5 h 10"/>
                  <a:gd name="T46" fmla="*/ 0 w 960"/>
                  <a:gd name="T47" fmla="*/ 5 h 10"/>
                  <a:gd name="T48" fmla="*/ 0 w 960"/>
                  <a:gd name="T49" fmla="*/ 5 h 10"/>
                  <a:gd name="T50" fmla="*/ 0 w 960"/>
                  <a:gd name="T51" fmla="*/ 0 h 10"/>
                  <a:gd name="T52" fmla="*/ 0 w 960"/>
                  <a:gd name="T53" fmla="*/ 0 h 10"/>
                  <a:gd name="T54" fmla="*/ 0 w 960"/>
                  <a:gd name="T55" fmla="*/ 0 h 10"/>
                  <a:gd name="T56" fmla="*/ 0 w 960"/>
                  <a:gd name="T57" fmla="*/ 0 h 10"/>
                  <a:gd name="T58" fmla="*/ 254 w 960"/>
                  <a:gd name="T59" fmla="*/ 0 h 10"/>
                  <a:gd name="T60" fmla="*/ 254 w 960"/>
                  <a:gd name="T61" fmla="*/ 0 h 10"/>
                  <a:gd name="T62" fmla="*/ 254 w 960"/>
                  <a:gd name="T63" fmla="*/ 0 h 10"/>
                  <a:gd name="T64" fmla="*/ 254 w 960"/>
                  <a:gd name="T65" fmla="*/ 0 h 10"/>
                  <a:gd name="T66" fmla="*/ 254 w 960"/>
                  <a:gd name="T67" fmla="*/ 5 h 10"/>
                  <a:gd name="T68" fmla="*/ 254 w 960"/>
                  <a:gd name="T69" fmla="*/ 5 h 10"/>
                  <a:gd name="T70" fmla="*/ 254 w 960"/>
                  <a:gd name="T71" fmla="*/ 5 h 10"/>
                  <a:gd name="T72" fmla="*/ 254 w 960"/>
                  <a:gd name="T73" fmla="*/ 5 h 10"/>
                  <a:gd name="T74" fmla="*/ 254 w 960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0"/>
                  <a:gd name="T115" fmla="*/ 0 h 10"/>
                  <a:gd name="T116" fmla="*/ 960 w 960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0" h="10">
                    <a:moveTo>
                      <a:pt x="960" y="10"/>
                    </a:moveTo>
                    <a:lnTo>
                      <a:pt x="706" y="10"/>
                    </a:lnTo>
                    <a:lnTo>
                      <a:pt x="706" y="5"/>
                    </a:lnTo>
                    <a:lnTo>
                      <a:pt x="706" y="0"/>
                    </a:lnTo>
                    <a:lnTo>
                      <a:pt x="960" y="0"/>
                    </a:lnTo>
                    <a:lnTo>
                      <a:pt x="960" y="5"/>
                    </a:lnTo>
                    <a:lnTo>
                      <a:pt x="960" y="10"/>
                    </a:lnTo>
                    <a:close/>
                    <a:moveTo>
                      <a:pt x="254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5"/>
                    </a:lnTo>
                    <a:lnTo>
                      <a:pt x="25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24" name="Freeform 1827"/>
              <p:cNvSpPr>
                <a:spLocks noChangeAspect="1" noEditPoints="1"/>
              </p:cNvSpPr>
              <p:nvPr/>
            </p:nvSpPr>
            <p:spPr bwMode="auto">
              <a:xfrm>
                <a:off x="3404" y="3368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4 h 9"/>
                  <a:gd name="T8" fmla="*/ 711 w 965"/>
                  <a:gd name="T9" fmla="*/ 4 h 9"/>
                  <a:gd name="T10" fmla="*/ 711 w 965"/>
                  <a:gd name="T11" fmla="*/ 4 h 9"/>
                  <a:gd name="T12" fmla="*/ 711 w 965"/>
                  <a:gd name="T13" fmla="*/ 4 h 9"/>
                  <a:gd name="T14" fmla="*/ 711 w 965"/>
                  <a:gd name="T15" fmla="*/ 0 h 9"/>
                  <a:gd name="T16" fmla="*/ 711 w 965"/>
                  <a:gd name="T17" fmla="*/ 0 h 9"/>
                  <a:gd name="T18" fmla="*/ 711 w 965"/>
                  <a:gd name="T19" fmla="*/ 0 h 9"/>
                  <a:gd name="T20" fmla="*/ 965 w 965"/>
                  <a:gd name="T21" fmla="*/ 0 h 9"/>
                  <a:gd name="T22" fmla="*/ 965 w 965"/>
                  <a:gd name="T23" fmla="*/ 0 h 9"/>
                  <a:gd name="T24" fmla="*/ 965 w 965"/>
                  <a:gd name="T25" fmla="*/ 0 h 9"/>
                  <a:gd name="T26" fmla="*/ 965 w 965"/>
                  <a:gd name="T27" fmla="*/ 4 h 9"/>
                  <a:gd name="T28" fmla="*/ 965 w 965"/>
                  <a:gd name="T29" fmla="*/ 4 h 9"/>
                  <a:gd name="T30" fmla="*/ 965 w 965"/>
                  <a:gd name="T31" fmla="*/ 4 h 9"/>
                  <a:gd name="T32" fmla="*/ 965 w 965"/>
                  <a:gd name="T33" fmla="*/ 4 h 9"/>
                  <a:gd name="T34" fmla="*/ 965 w 965"/>
                  <a:gd name="T35" fmla="*/ 9 h 9"/>
                  <a:gd name="T36" fmla="*/ 965 w 965"/>
                  <a:gd name="T37" fmla="*/ 9 h 9"/>
                  <a:gd name="T38" fmla="*/ 259 w 965"/>
                  <a:gd name="T39" fmla="*/ 9 h 9"/>
                  <a:gd name="T40" fmla="*/ 5 w 965"/>
                  <a:gd name="T41" fmla="*/ 9 h 9"/>
                  <a:gd name="T42" fmla="*/ 0 w 965"/>
                  <a:gd name="T43" fmla="*/ 9 h 9"/>
                  <a:gd name="T44" fmla="*/ 0 w 965"/>
                  <a:gd name="T45" fmla="*/ 4 h 9"/>
                  <a:gd name="T46" fmla="*/ 0 w 965"/>
                  <a:gd name="T47" fmla="*/ 4 h 9"/>
                  <a:gd name="T48" fmla="*/ 0 w 965"/>
                  <a:gd name="T49" fmla="*/ 4 h 9"/>
                  <a:gd name="T50" fmla="*/ 0 w 965"/>
                  <a:gd name="T51" fmla="*/ 4 h 9"/>
                  <a:gd name="T52" fmla="*/ 0 w 965"/>
                  <a:gd name="T53" fmla="*/ 0 h 9"/>
                  <a:gd name="T54" fmla="*/ 0 w 965"/>
                  <a:gd name="T55" fmla="*/ 0 h 9"/>
                  <a:gd name="T56" fmla="*/ 0 w 965"/>
                  <a:gd name="T57" fmla="*/ 0 h 9"/>
                  <a:gd name="T58" fmla="*/ 259 w 965"/>
                  <a:gd name="T59" fmla="*/ 0 h 9"/>
                  <a:gd name="T60" fmla="*/ 259 w 965"/>
                  <a:gd name="T61" fmla="*/ 0 h 9"/>
                  <a:gd name="T62" fmla="*/ 259 w 965"/>
                  <a:gd name="T63" fmla="*/ 0 h 9"/>
                  <a:gd name="T64" fmla="*/ 259 w 965"/>
                  <a:gd name="T65" fmla="*/ 4 h 9"/>
                  <a:gd name="T66" fmla="*/ 259 w 965"/>
                  <a:gd name="T67" fmla="*/ 4 h 9"/>
                  <a:gd name="T68" fmla="*/ 259 w 965"/>
                  <a:gd name="T69" fmla="*/ 4 h 9"/>
                  <a:gd name="T70" fmla="*/ 259 w 965"/>
                  <a:gd name="T71" fmla="*/ 4 h 9"/>
                  <a:gd name="T72" fmla="*/ 259 w 965"/>
                  <a:gd name="T73" fmla="*/ 9 h 9"/>
                  <a:gd name="T74" fmla="*/ 259 w 965"/>
                  <a:gd name="T75" fmla="*/ 9 h 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9"/>
                  <a:gd name="T116" fmla="*/ 965 w 965"/>
                  <a:gd name="T117" fmla="*/ 9 h 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25" name="Freeform 1828"/>
              <p:cNvSpPr>
                <a:spLocks noChangeAspect="1" noEditPoints="1"/>
              </p:cNvSpPr>
              <p:nvPr/>
            </p:nvSpPr>
            <p:spPr bwMode="auto">
              <a:xfrm>
                <a:off x="3404" y="335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5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5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5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5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26" name="Freeform 1829"/>
              <p:cNvSpPr>
                <a:spLocks noChangeAspect="1" noEditPoints="1"/>
              </p:cNvSpPr>
              <p:nvPr/>
            </p:nvSpPr>
            <p:spPr bwMode="auto">
              <a:xfrm>
                <a:off x="3404" y="334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10 h 10"/>
                  <a:gd name="T6" fmla="*/ 711 w 965"/>
                  <a:gd name="T7" fmla="*/ 10 h 10"/>
                  <a:gd name="T8" fmla="*/ 711 w 965"/>
                  <a:gd name="T9" fmla="*/ 5 h 10"/>
                  <a:gd name="T10" fmla="*/ 711 w 965"/>
                  <a:gd name="T11" fmla="*/ 5 h 10"/>
                  <a:gd name="T12" fmla="*/ 711 w 965"/>
                  <a:gd name="T13" fmla="*/ 5 h 10"/>
                  <a:gd name="T14" fmla="*/ 711 w 965"/>
                  <a:gd name="T15" fmla="*/ 5 h 10"/>
                  <a:gd name="T16" fmla="*/ 711 w 965"/>
                  <a:gd name="T17" fmla="*/ 0 h 10"/>
                  <a:gd name="T18" fmla="*/ 711 w 965"/>
                  <a:gd name="T19" fmla="*/ 0 h 10"/>
                  <a:gd name="T20" fmla="*/ 965 w 965"/>
                  <a:gd name="T21" fmla="*/ 0 h 10"/>
                  <a:gd name="T22" fmla="*/ 965 w 965"/>
                  <a:gd name="T23" fmla="*/ 0 h 10"/>
                  <a:gd name="T24" fmla="*/ 965 w 965"/>
                  <a:gd name="T25" fmla="*/ 5 h 10"/>
                  <a:gd name="T26" fmla="*/ 965 w 965"/>
                  <a:gd name="T27" fmla="*/ 5 h 10"/>
                  <a:gd name="T28" fmla="*/ 965 w 965"/>
                  <a:gd name="T29" fmla="*/ 5 h 10"/>
                  <a:gd name="T30" fmla="*/ 965 w 965"/>
                  <a:gd name="T31" fmla="*/ 5 h 10"/>
                  <a:gd name="T32" fmla="*/ 965 w 965"/>
                  <a:gd name="T33" fmla="*/ 10 h 10"/>
                  <a:gd name="T34" fmla="*/ 965 w 965"/>
                  <a:gd name="T35" fmla="*/ 10 h 10"/>
                  <a:gd name="T36" fmla="*/ 965 w 965"/>
                  <a:gd name="T37" fmla="*/ 10 h 10"/>
                  <a:gd name="T38" fmla="*/ 259 w 965"/>
                  <a:gd name="T39" fmla="*/ 10 h 10"/>
                  <a:gd name="T40" fmla="*/ 0 w 965"/>
                  <a:gd name="T41" fmla="*/ 10 h 10"/>
                  <a:gd name="T42" fmla="*/ 0 w 965"/>
                  <a:gd name="T43" fmla="*/ 10 h 10"/>
                  <a:gd name="T44" fmla="*/ 0 w 965"/>
                  <a:gd name="T45" fmla="*/ 10 h 10"/>
                  <a:gd name="T46" fmla="*/ 0 w 965"/>
                  <a:gd name="T47" fmla="*/ 5 h 10"/>
                  <a:gd name="T48" fmla="*/ 0 w 965"/>
                  <a:gd name="T49" fmla="*/ 5 h 10"/>
                  <a:gd name="T50" fmla="*/ 0 w 965"/>
                  <a:gd name="T51" fmla="*/ 5 h 10"/>
                  <a:gd name="T52" fmla="*/ 0 w 965"/>
                  <a:gd name="T53" fmla="*/ 5 h 10"/>
                  <a:gd name="T54" fmla="*/ 0 w 965"/>
                  <a:gd name="T55" fmla="*/ 0 h 10"/>
                  <a:gd name="T56" fmla="*/ 0 w 965"/>
                  <a:gd name="T57" fmla="*/ 0 h 10"/>
                  <a:gd name="T58" fmla="*/ 259 w 965"/>
                  <a:gd name="T59" fmla="*/ 0 h 10"/>
                  <a:gd name="T60" fmla="*/ 259 w 965"/>
                  <a:gd name="T61" fmla="*/ 0 h 10"/>
                  <a:gd name="T62" fmla="*/ 259 w 965"/>
                  <a:gd name="T63" fmla="*/ 5 h 10"/>
                  <a:gd name="T64" fmla="*/ 259 w 965"/>
                  <a:gd name="T65" fmla="*/ 5 h 10"/>
                  <a:gd name="T66" fmla="*/ 259 w 965"/>
                  <a:gd name="T67" fmla="*/ 5 h 10"/>
                  <a:gd name="T68" fmla="*/ 259 w 965"/>
                  <a:gd name="T69" fmla="*/ 5 h 10"/>
                  <a:gd name="T70" fmla="*/ 259 w 965"/>
                  <a:gd name="T71" fmla="*/ 10 h 10"/>
                  <a:gd name="T72" fmla="*/ 259 w 965"/>
                  <a:gd name="T73" fmla="*/ 10 h 10"/>
                  <a:gd name="T74" fmla="*/ 259 w 965"/>
                  <a:gd name="T75" fmla="*/ 10 h 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65"/>
                  <a:gd name="T115" fmla="*/ 0 h 10"/>
                  <a:gd name="T116" fmla="*/ 965 w 965"/>
                  <a:gd name="T117" fmla="*/ 10 h 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27" name="Freeform 1830"/>
              <p:cNvSpPr>
                <a:spLocks noChangeAspect="1" noEditPoints="1"/>
              </p:cNvSpPr>
              <p:nvPr/>
            </p:nvSpPr>
            <p:spPr bwMode="auto">
              <a:xfrm>
                <a:off x="3404" y="3339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9 h 9"/>
                  <a:gd name="T6" fmla="*/ 711 w 965"/>
                  <a:gd name="T7" fmla="*/ 9 h 9"/>
                  <a:gd name="T8" fmla="*/ 711 w 965"/>
                  <a:gd name="T9" fmla="*/ 9 h 9"/>
                  <a:gd name="T10" fmla="*/ 711 w 965"/>
                  <a:gd name="T11" fmla="*/ 9 h 9"/>
                  <a:gd name="T12" fmla="*/ 711 w 965"/>
                  <a:gd name="T13" fmla="*/ 9 h 9"/>
                  <a:gd name="T14" fmla="*/ 711 w 965"/>
                  <a:gd name="T15" fmla="*/ 9 h 9"/>
                  <a:gd name="T16" fmla="*/ 711 w 965"/>
                  <a:gd name="T17" fmla="*/ 9 h 9"/>
                  <a:gd name="T18" fmla="*/ 711 w 965"/>
                  <a:gd name="T19" fmla="*/ 9 h 9"/>
                  <a:gd name="T20" fmla="*/ 711 w 965"/>
                  <a:gd name="T21" fmla="*/ 0 h 9"/>
                  <a:gd name="T22" fmla="*/ 965 w 965"/>
                  <a:gd name="T23" fmla="*/ 0 h 9"/>
                  <a:gd name="T24" fmla="*/ 965 w 965"/>
                  <a:gd name="T25" fmla="*/ 9 h 9"/>
                  <a:gd name="T26" fmla="*/ 965 w 965"/>
                  <a:gd name="T27" fmla="*/ 9 h 9"/>
                  <a:gd name="T28" fmla="*/ 965 w 965"/>
                  <a:gd name="T29" fmla="*/ 9 h 9"/>
                  <a:gd name="T30" fmla="*/ 965 w 965"/>
                  <a:gd name="T31" fmla="*/ 9 h 9"/>
                  <a:gd name="T32" fmla="*/ 965 w 965"/>
                  <a:gd name="T33" fmla="*/ 9 h 9"/>
                  <a:gd name="T34" fmla="*/ 965 w 965"/>
                  <a:gd name="T35" fmla="*/ 9 h 9"/>
                  <a:gd name="T36" fmla="*/ 965 w 965"/>
                  <a:gd name="T37" fmla="*/ 9 h 9"/>
                  <a:gd name="T38" fmla="*/ 965 w 965"/>
                  <a:gd name="T39" fmla="*/ 9 h 9"/>
                  <a:gd name="T40" fmla="*/ 965 w 965"/>
                  <a:gd name="T41" fmla="*/ 9 h 9"/>
                  <a:gd name="T42" fmla="*/ 259 w 965"/>
                  <a:gd name="T43" fmla="*/ 9 h 9"/>
                  <a:gd name="T44" fmla="*/ 0 w 965"/>
                  <a:gd name="T45" fmla="*/ 9 h 9"/>
                  <a:gd name="T46" fmla="*/ 0 w 965"/>
                  <a:gd name="T47" fmla="*/ 9 h 9"/>
                  <a:gd name="T48" fmla="*/ 0 w 965"/>
                  <a:gd name="T49" fmla="*/ 9 h 9"/>
                  <a:gd name="T50" fmla="*/ 0 w 965"/>
                  <a:gd name="T51" fmla="*/ 9 h 9"/>
                  <a:gd name="T52" fmla="*/ 0 w 965"/>
                  <a:gd name="T53" fmla="*/ 9 h 9"/>
                  <a:gd name="T54" fmla="*/ 0 w 965"/>
                  <a:gd name="T55" fmla="*/ 9 h 9"/>
                  <a:gd name="T56" fmla="*/ 0 w 965"/>
                  <a:gd name="T57" fmla="*/ 9 h 9"/>
                  <a:gd name="T58" fmla="*/ 0 w 965"/>
                  <a:gd name="T59" fmla="*/ 9 h 9"/>
                  <a:gd name="T60" fmla="*/ 0 w 965"/>
                  <a:gd name="T61" fmla="*/ 9 h 9"/>
                  <a:gd name="T62" fmla="*/ 0 w 965"/>
                  <a:gd name="T63" fmla="*/ 0 h 9"/>
                  <a:gd name="T64" fmla="*/ 259 w 965"/>
                  <a:gd name="T65" fmla="*/ 0 h 9"/>
                  <a:gd name="T66" fmla="*/ 259 w 965"/>
                  <a:gd name="T67" fmla="*/ 9 h 9"/>
                  <a:gd name="T68" fmla="*/ 259 w 965"/>
                  <a:gd name="T69" fmla="*/ 9 h 9"/>
                  <a:gd name="T70" fmla="*/ 259 w 965"/>
                  <a:gd name="T71" fmla="*/ 9 h 9"/>
                  <a:gd name="T72" fmla="*/ 259 w 965"/>
                  <a:gd name="T73" fmla="*/ 9 h 9"/>
                  <a:gd name="T74" fmla="*/ 259 w 965"/>
                  <a:gd name="T75" fmla="*/ 9 h 9"/>
                  <a:gd name="T76" fmla="*/ 259 w 965"/>
                  <a:gd name="T77" fmla="*/ 9 h 9"/>
                  <a:gd name="T78" fmla="*/ 259 w 965"/>
                  <a:gd name="T79" fmla="*/ 9 h 9"/>
                  <a:gd name="T80" fmla="*/ 259 w 965"/>
                  <a:gd name="T81" fmla="*/ 9 h 9"/>
                  <a:gd name="T82" fmla="*/ 259 w 965"/>
                  <a:gd name="T83" fmla="*/ 9 h 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65"/>
                  <a:gd name="T127" fmla="*/ 0 h 9"/>
                  <a:gd name="T128" fmla="*/ 965 w 965"/>
                  <a:gd name="T129" fmla="*/ 9 h 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28" name="Freeform 1831"/>
              <p:cNvSpPr>
                <a:spLocks noChangeAspect="1" noEditPoints="1"/>
              </p:cNvSpPr>
              <p:nvPr/>
            </p:nvSpPr>
            <p:spPr bwMode="auto">
              <a:xfrm>
                <a:off x="3404" y="3329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29" name="Freeform 1832"/>
              <p:cNvSpPr>
                <a:spLocks noChangeAspect="1" noEditPoints="1"/>
              </p:cNvSpPr>
              <p:nvPr/>
            </p:nvSpPr>
            <p:spPr bwMode="auto">
              <a:xfrm>
                <a:off x="3404" y="3324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30" name="Freeform 1833"/>
              <p:cNvSpPr>
                <a:spLocks noChangeAspect="1" noEditPoints="1"/>
              </p:cNvSpPr>
              <p:nvPr/>
            </p:nvSpPr>
            <p:spPr bwMode="auto">
              <a:xfrm>
                <a:off x="3404" y="3315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31" name="Freeform 1834"/>
              <p:cNvSpPr>
                <a:spLocks noChangeAspect="1" noEditPoints="1"/>
              </p:cNvSpPr>
              <p:nvPr/>
            </p:nvSpPr>
            <p:spPr bwMode="auto">
              <a:xfrm>
                <a:off x="3404" y="3305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32" name="Freeform 1835"/>
              <p:cNvSpPr>
                <a:spLocks noChangeAspect="1" noEditPoints="1"/>
              </p:cNvSpPr>
              <p:nvPr/>
            </p:nvSpPr>
            <p:spPr bwMode="auto">
              <a:xfrm>
                <a:off x="3404" y="3296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33" name="Freeform 1836"/>
              <p:cNvSpPr>
                <a:spLocks noChangeAspect="1" noEditPoints="1"/>
              </p:cNvSpPr>
              <p:nvPr/>
            </p:nvSpPr>
            <p:spPr bwMode="auto">
              <a:xfrm>
                <a:off x="3404" y="328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34" name="Freeform 1837"/>
              <p:cNvSpPr>
                <a:spLocks noChangeAspect="1" noEditPoints="1"/>
              </p:cNvSpPr>
              <p:nvPr/>
            </p:nvSpPr>
            <p:spPr bwMode="auto">
              <a:xfrm>
                <a:off x="3404" y="3276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35" name="Freeform 1838"/>
              <p:cNvSpPr>
                <a:spLocks noChangeAspect="1" noEditPoints="1"/>
              </p:cNvSpPr>
              <p:nvPr/>
            </p:nvSpPr>
            <p:spPr bwMode="auto">
              <a:xfrm>
                <a:off x="3404" y="3267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36" name="Freeform 1839"/>
              <p:cNvSpPr>
                <a:spLocks noChangeAspect="1" noEditPoints="1"/>
              </p:cNvSpPr>
              <p:nvPr/>
            </p:nvSpPr>
            <p:spPr bwMode="auto">
              <a:xfrm>
                <a:off x="3404" y="3262"/>
                <a:ext cx="965" cy="5"/>
              </a:xfrm>
              <a:custGeom>
                <a:avLst/>
                <a:gdLst>
                  <a:gd name="T0" fmla="*/ 965 w 965"/>
                  <a:gd name="T1" fmla="*/ 5 h 5"/>
                  <a:gd name="T2" fmla="*/ 711 w 965"/>
                  <a:gd name="T3" fmla="*/ 5 h 5"/>
                  <a:gd name="T4" fmla="*/ 711 w 965"/>
                  <a:gd name="T5" fmla="*/ 0 h 5"/>
                  <a:gd name="T6" fmla="*/ 965 w 965"/>
                  <a:gd name="T7" fmla="*/ 0 h 5"/>
                  <a:gd name="T8" fmla="*/ 965 w 965"/>
                  <a:gd name="T9" fmla="*/ 5 h 5"/>
                  <a:gd name="T10" fmla="*/ 259 w 965"/>
                  <a:gd name="T11" fmla="*/ 5 h 5"/>
                  <a:gd name="T12" fmla="*/ 0 w 965"/>
                  <a:gd name="T13" fmla="*/ 5 h 5"/>
                  <a:gd name="T14" fmla="*/ 0 w 965"/>
                  <a:gd name="T15" fmla="*/ 0 h 5"/>
                  <a:gd name="T16" fmla="*/ 259 w 965"/>
                  <a:gd name="T17" fmla="*/ 0 h 5"/>
                  <a:gd name="T18" fmla="*/ 259 w 96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5"/>
                  <a:gd name="T32" fmla="*/ 965 w 96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5">
                    <a:moveTo>
                      <a:pt x="965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37" name="Freeform 1840"/>
              <p:cNvSpPr>
                <a:spLocks noChangeAspect="1" noEditPoints="1"/>
              </p:cNvSpPr>
              <p:nvPr/>
            </p:nvSpPr>
            <p:spPr bwMode="auto">
              <a:xfrm>
                <a:off x="3404" y="325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38" name="Freeform 1841"/>
              <p:cNvSpPr>
                <a:spLocks noChangeAspect="1" noEditPoints="1"/>
              </p:cNvSpPr>
              <p:nvPr/>
            </p:nvSpPr>
            <p:spPr bwMode="auto">
              <a:xfrm>
                <a:off x="3404" y="3243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39" name="Freeform 1842"/>
              <p:cNvSpPr>
                <a:spLocks noChangeAspect="1" noEditPoints="1"/>
              </p:cNvSpPr>
              <p:nvPr/>
            </p:nvSpPr>
            <p:spPr bwMode="auto">
              <a:xfrm>
                <a:off x="3404" y="3233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40" name="Freeform 1843"/>
              <p:cNvSpPr>
                <a:spLocks noChangeAspect="1" noEditPoints="1"/>
              </p:cNvSpPr>
              <p:nvPr/>
            </p:nvSpPr>
            <p:spPr bwMode="auto">
              <a:xfrm>
                <a:off x="3404" y="3224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41" name="Freeform 1844"/>
              <p:cNvSpPr>
                <a:spLocks noChangeAspect="1" noEditPoints="1"/>
              </p:cNvSpPr>
              <p:nvPr/>
            </p:nvSpPr>
            <p:spPr bwMode="auto">
              <a:xfrm>
                <a:off x="3404" y="321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42" name="Freeform 1845"/>
              <p:cNvSpPr>
                <a:spLocks noChangeAspect="1" noEditPoints="1"/>
              </p:cNvSpPr>
              <p:nvPr/>
            </p:nvSpPr>
            <p:spPr bwMode="auto">
              <a:xfrm>
                <a:off x="3404" y="3204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43" name="Freeform 1846"/>
              <p:cNvSpPr>
                <a:spLocks noChangeAspect="1" noEditPoints="1"/>
              </p:cNvSpPr>
              <p:nvPr/>
            </p:nvSpPr>
            <p:spPr bwMode="auto">
              <a:xfrm>
                <a:off x="3404" y="3200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44" name="Freeform 1847"/>
              <p:cNvSpPr>
                <a:spLocks noChangeAspect="1" noEditPoints="1"/>
              </p:cNvSpPr>
              <p:nvPr/>
            </p:nvSpPr>
            <p:spPr bwMode="auto">
              <a:xfrm>
                <a:off x="3404" y="319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45" name="Freeform 1848"/>
              <p:cNvSpPr>
                <a:spLocks noChangeAspect="1" noEditPoints="1"/>
              </p:cNvSpPr>
              <p:nvPr/>
            </p:nvSpPr>
            <p:spPr bwMode="auto">
              <a:xfrm>
                <a:off x="3404" y="3180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46" name="Freeform 1849"/>
              <p:cNvSpPr>
                <a:spLocks noChangeAspect="1" noEditPoints="1"/>
              </p:cNvSpPr>
              <p:nvPr/>
            </p:nvSpPr>
            <p:spPr bwMode="auto">
              <a:xfrm>
                <a:off x="3404" y="3171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47" name="Freeform 1850"/>
              <p:cNvSpPr>
                <a:spLocks noChangeAspect="1" noEditPoints="1"/>
              </p:cNvSpPr>
              <p:nvPr/>
            </p:nvSpPr>
            <p:spPr bwMode="auto">
              <a:xfrm>
                <a:off x="3404" y="3161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48" name="Freeform 1851"/>
              <p:cNvSpPr>
                <a:spLocks noChangeAspect="1" noEditPoints="1"/>
              </p:cNvSpPr>
              <p:nvPr/>
            </p:nvSpPr>
            <p:spPr bwMode="auto">
              <a:xfrm>
                <a:off x="3404" y="3152"/>
                <a:ext cx="965" cy="9"/>
              </a:xfrm>
              <a:custGeom>
                <a:avLst/>
                <a:gdLst>
                  <a:gd name="T0" fmla="*/ 965 w 965"/>
                  <a:gd name="T1" fmla="*/ 9 h 9"/>
                  <a:gd name="T2" fmla="*/ 711 w 965"/>
                  <a:gd name="T3" fmla="*/ 9 h 9"/>
                  <a:gd name="T4" fmla="*/ 711 w 965"/>
                  <a:gd name="T5" fmla="*/ 0 h 9"/>
                  <a:gd name="T6" fmla="*/ 965 w 965"/>
                  <a:gd name="T7" fmla="*/ 0 h 9"/>
                  <a:gd name="T8" fmla="*/ 965 w 965"/>
                  <a:gd name="T9" fmla="*/ 9 h 9"/>
                  <a:gd name="T10" fmla="*/ 259 w 965"/>
                  <a:gd name="T11" fmla="*/ 9 h 9"/>
                  <a:gd name="T12" fmla="*/ 0 w 965"/>
                  <a:gd name="T13" fmla="*/ 9 h 9"/>
                  <a:gd name="T14" fmla="*/ 0 w 965"/>
                  <a:gd name="T15" fmla="*/ 0 h 9"/>
                  <a:gd name="T16" fmla="*/ 259 w 965"/>
                  <a:gd name="T17" fmla="*/ 0 h 9"/>
                  <a:gd name="T18" fmla="*/ 259 w 96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9"/>
                  <a:gd name="T32" fmla="*/ 965 w 96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9">
                    <a:moveTo>
                      <a:pt x="965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49" name="Freeform 1852"/>
              <p:cNvSpPr>
                <a:spLocks noChangeAspect="1" noEditPoints="1"/>
              </p:cNvSpPr>
              <p:nvPr/>
            </p:nvSpPr>
            <p:spPr bwMode="auto">
              <a:xfrm>
                <a:off x="3404" y="314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50" name="Freeform 1853"/>
              <p:cNvSpPr>
                <a:spLocks noChangeAspect="1" noEditPoints="1"/>
              </p:cNvSpPr>
              <p:nvPr/>
            </p:nvSpPr>
            <p:spPr bwMode="auto">
              <a:xfrm>
                <a:off x="3404" y="3132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51" name="Freeform 1854"/>
              <p:cNvSpPr>
                <a:spLocks noChangeAspect="1" noEditPoints="1"/>
              </p:cNvSpPr>
              <p:nvPr/>
            </p:nvSpPr>
            <p:spPr bwMode="auto">
              <a:xfrm>
                <a:off x="3404" y="3128"/>
                <a:ext cx="965" cy="4"/>
              </a:xfrm>
              <a:custGeom>
                <a:avLst/>
                <a:gdLst>
                  <a:gd name="T0" fmla="*/ 965 w 965"/>
                  <a:gd name="T1" fmla="*/ 4 h 4"/>
                  <a:gd name="T2" fmla="*/ 711 w 965"/>
                  <a:gd name="T3" fmla="*/ 4 h 4"/>
                  <a:gd name="T4" fmla="*/ 711 w 965"/>
                  <a:gd name="T5" fmla="*/ 0 h 4"/>
                  <a:gd name="T6" fmla="*/ 965 w 965"/>
                  <a:gd name="T7" fmla="*/ 0 h 4"/>
                  <a:gd name="T8" fmla="*/ 965 w 965"/>
                  <a:gd name="T9" fmla="*/ 4 h 4"/>
                  <a:gd name="T10" fmla="*/ 259 w 965"/>
                  <a:gd name="T11" fmla="*/ 4 h 4"/>
                  <a:gd name="T12" fmla="*/ 0 w 965"/>
                  <a:gd name="T13" fmla="*/ 4 h 4"/>
                  <a:gd name="T14" fmla="*/ 0 w 965"/>
                  <a:gd name="T15" fmla="*/ 0 h 4"/>
                  <a:gd name="T16" fmla="*/ 259 w 965"/>
                  <a:gd name="T17" fmla="*/ 0 h 4"/>
                  <a:gd name="T18" fmla="*/ 259 w 96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4"/>
                  <a:gd name="T32" fmla="*/ 965 w 96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4">
                    <a:moveTo>
                      <a:pt x="965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52" name="Freeform 1855"/>
              <p:cNvSpPr>
                <a:spLocks noChangeAspect="1" noEditPoints="1"/>
              </p:cNvSpPr>
              <p:nvPr/>
            </p:nvSpPr>
            <p:spPr bwMode="auto">
              <a:xfrm>
                <a:off x="3404" y="3118"/>
                <a:ext cx="965" cy="10"/>
              </a:xfrm>
              <a:custGeom>
                <a:avLst/>
                <a:gdLst>
                  <a:gd name="T0" fmla="*/ 965 w 965"/>
                  <a:gd name="T1" fmla="*/ 10 h 10"/>
                  <a:gd name="T2" fmla="*/ 711 w 965"/>
                  <a:gd name="T3" fmla="*/ 10 h 10"/>
                  <a:gd name="T4" fmla="*/ 711 w 965"/>
                  <a:gd name="T5" fmla="*/ 0 h 10"/>
                  <a:gd name="T6" fmla="*/ 965 w 965"/>
                  <a:gd name="T7" fmla="*/ 0 h 10"/>
                  <a:gd name="T8" fmla="*/ 965 w 965"/>
                  <a:gd name="T9" fmla="*/ 10 h 10"/>
                  <a:gd name="T10" fmla="*/ 259 w 965"/>
                  <a:gd name="T11" fmla="*/ 10 h 10"/>
                  <a:gd name="T12" fmla="*/ 0 w 965"/>
                  <a:gd name="T13" fmla="*/ 10 h 10"/>
                  <a:gd name="T14" fmla="*/ 0 w 965"/>
                  <a:gd name="T15" fmla="*/ 0 h 10"/>
                  <a:gd name="T16" fmla="*/ 259 w 965"/>
                  <a:gd name="T17" fmla="*/ 0 h 10"/>
                  <a:gd name="T18" fmla="*/ 259 w 96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65"/>
                  <a:gd name="T31" fmla="*/ 0 h 10"/>
                  <a:gd name="T32" fmla="*/ 965 w 96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65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65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53" name="Freeform 1856"/>
              <p:cNvSpPr>
                <a:spLocks noChangeAspect="1" noEditPoints="1"/>
              </p:cNvSpPr>
              <p:nvPr/>
            </p:nvSpPr>
            <p:spPr bwMode="auto">
              <a:xfrm>
                <a:off x="3404" y="3108"/>
                <a:ext cx="970" cy="10"/>
              </a:xfrm>
              <a:custGeom>
                <a:avLst/>
                <a:gdLst>
                  <a:gd name="T0" fmla="*/ 965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65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65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65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54" name="Freeform 1857"/>
              <p:cNvSpPr>
                <a:spLocks noChangeAspect="1" noEditPoints="1"/>
              </p:cNvSpPr>
              <p:nvPr/>
            </p:nvSpPr>
            <p:spPr bwMode="auto">
              <a:xfrm>
                <a:off x="3404" y="309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55" name="Freeform 1858"/>
              <p:cNvSpPr>
                <a:spLocks noChangeAspect="1" noEditPoints="1"/>
              </p:cNvSpPr>
              <p:nvPr/>
            </p:nvSpPr>
            <p:spPr bwMode="auto">
              <a:xfrm>
                <a:off x="3404" y="308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56" name="Freeform 1859"/>
              <p:cNvSpPr>
                <a:spLocks noChangeAspect="1" noEditPoints="1"/>
              </p:cNvSpPr>
              <p:nvPr/>
            </p:nvSpPr>
            <p:spPr bwMode="auto">
              <a:xfrm>
                <a:off x="3404" y="308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57" name="Freeform 1860"/>
              <p:cNvSpPr>
                <a:spLocks noChangeAspect="1" noEditPoints="1"/>
              </p:cNvSpPr>
              <p:nvPr/>
            </p:nvSpPr>
            <p:spPr bwMode="auto">
              <a:xfrm>
                <a:off x="3404" y="307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58" name="Freeform 1861"/>
              <p:cNvSpPr>
                <a:spLocks noChangeAspect="1" noEditPoints="1"/>
              </p:cNvSpPr>
              <p:nvPr/>
            </p:nvSpPr>
            <p:spPr bwMode="auto">
              <a:xfrm>
                <a:off x="3404" y="3065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59" name="Freeform 1862"/>
              <p:cNvSpPr>
                <a:spLocks noChangeAspect="1" noEditPoints="1"/>
              </p:cNvSpPr>
              <p:nvPr/>
            </p:nvSpPr>
            <p:spPr bwMode="auto">
              <a:xfrm>
                <a:off x="3404" y="305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60" name="Freeform 1863"/>
              <p:cNvSpPr>
                <a:spLocks noChangeAspect="1" noEditPoints="1"/>
              </p:cNvSpPr>
              <p:nvPr/>
            </p:nvSpPr>
            <p:spPr bwMode="auto">
              <a:xfrm>
                <a:off x="3404" y="304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61" name="Freeform 1864"/>
              <p:cNvSpPr>
                <a:spLocks noChangeAspect="1" noEditPoints="1"/>
              </p:cNvSpPr>
              <p:nvPr/>
            </p:nvSpPr>
            <p:spPr bwMode="auto">
              <a:xfrm>
                <a:off x="3404" y="303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62" name="Freeform 1865"/>
              <p:cNvSpPr>
                <a:spLocks noChangeAspect="1" noEditPoints="1"/>
              </p:cNvSpPr>
              <p:nvPr/>
            </p:nvSpPr>
            <p:spPr bwMode="auto">
              <a:xfrm>
                <a:off x="3404" y="302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63" name="Freeform 1866"/>
              <p:cNvSpPr>
                <a:spLocks noChangeAspect="1" noEditPoints="1"/>
              </p:cNvSpPr>
              <p:nvPr/>
            </p:nvSpPr>
            <p:spPr bwMode="auto">
              <a:xfrm>
                <a:off x="3404" y="301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64" name="Freeform 1867"/>
              <p:cNvSpPr>
                <a:spLocks noChangeAspect="1" noEditPoints="1"/>
              </p:cNvSpPr>
              <p:nvPr/>
            </p:nvSpPr>
            <p:spPr bwMode="auto">
              <a:xfrm>
                <a:off x="3404" y="300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65" name="Freeform 1868"/>
              <p:cNvSpPr>
                <a:spLocks noChangeAspect="1" noEditPoints="1"/>
              </p:cNvSpPr>
              <p:nvPr/>
            </p:nvSpPr>
            <p:spPr bwMode="auto">
              <a:xfrm>
                <a:off x="3404" y="3003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66" name="Freeform 1869"/>
              <p:cNvSpPr>
                <a:spLocks noChangeAspect="1" noEditPoints="1"/>
              </p:cNvSpPr>
              <p:nvPr/>
            </p:nvSpPr>
            <p:spPr bwMode="auto">
              <a:xfrm>
                <a:off x="3404" y="299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67" name="Freeform 1870"/>
              <p:cNvSpPr>
                <a:spLocks noChangeAspect="1" noEditPoints="1"/>
              </p:cNvSpPr>
              <p:nvPr/>
            </p:nvSpPr>
            <p:spPr bwMode="auto">
              <a:xfrm>
                <a:off x="3404" y="298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68" name="Freeform 1871"/>
              <p:cNvSpPr>
                <a:spLocks noChangeAspect="1" noEditPoints="1"/>
              </p:cNvSpPr>
              <p:nvPr/>
            </p:nvSpPr>
            <p:spPr bwMode="auto">
              <a:xfrm>
                <a:off x="3404" y="297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69" name="Freeform 1872"/>
              <p:cNvSpPr>
                <a:spLocks noChangeAspect="1" noEditPoints="1"/>
              </p:cNvSpPr>
              <p:nvPr/>
            </p:nvSpPr>
            <p:spPr bwMode="auto">
              <a:xfrm>
                <a:off x="3404" y="296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70" name="Freeform 1873"/>
              <p:cNvSpPr>
                <a:spLocks noChangeAspect="1" noEditPoints="1"/>
              </p:cNvSpPr>
              <p:nvPr/>
            </p:nvSpPr>
            <p:spPr bwMode="auto">
              <a:xfrm>
                <a:off x="3404" y="295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71" name="Freeform 1874"/>
              <p:cNvSpPr>
                <a:spLocks noChangeAspect="1" noEditPoints="1"/>
              </p:cNvSpPr>
              <p:nvPr/>
            </p:nvSpPr>
            <p:spPr bwMode="auto">
              <a:xfrm>
                <a:off x="3404" y="294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72" name="Freeform 1875"/>
              <p:cNvSpPr>
                <a:spLocks noChangeAspect="1" noEditPoints="1"/>
              </p:cNvSpPr>
              <p:nvPr/>
            </p:nvSpPr>
            <p:spPr bwMode="auto">
              <a:xfrm>
                <a:off x="3404" y="293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73" name="Freeform 1876"/>
              <p:cNvSpPr>
                <a:spLocks noChangeAspect="1" noEditPoints="1"/>
              </p:cNvSpPr>
              <p:nvPr/>
            </p:nvSpPr>
            <p:spPr bwMode="auto">
              <a:xfrm>
                <a:off x="3404" y="2931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74" name="Freeform 1877"/>
              <p:cNvSpPr>
                <a:spLocks noChangeAspect="1" noEditPoints="1"/>
              </p:cNvSpPr>
              <p:nvPr/>
            </p:nvSpPr>
            <p:spPr bwMode="auto">
              <a:xfrm>
                <a:off x="3404" y="292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75" name="Freeform 1878"/>
              <p:cNvSpPr>
                <a:spLocks noChangeAspect="1" noEditPoints="1"/>
              </p:cNvSpPr>
              <p:nvPr/>
            </p:nvSpPr>
            <p:spPr bwMode="auto">
              <a:xfrm>
                <a:off x="3404" y="291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76" name="Freeform 1879"/>
              <p:cNvSpPr>
                <a:spLocks noChangeAspect="1" noEditPoints="1"/>
              </p:cNvSpPr>
              <p:nvPr/>
            </p:nvSpPr>
            <p:spPr bwMode="auto">
              <a:xfrm>
                <a:off x="3404" y="290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77" name="Freeform 1880"/>
              <p:cNvSpPr>
                <a:spLocks noChangeAspect="1" noEditPoints="1"/>
              </p:cNvSpPr>
              <p:nvPr/>
            </p:nvSpPr>
            <p:spPr bwMode="auto">
              <a:xfrm>
                <a:off x="3404" y="289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78" name="Freeform 1881"/>
              <p:cNvSpPr>
                <a:spLocks noChangeAspect="1" noEditPoints="1"/>
              </p:cNvSpPr>
              <p:nvPr/>
            </p:nvSpPr>
            <p:spPr bwMode="auto">
              <a:xfrm>
                <a:off x="3404" y="288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79" name="Freeform 1882"/>
              <p:cNvSpPr>
                <a:spLocks noChangeAspect="1" noEditPoints="1"/>
              </p:cNvSpPr>
              <p:nvPr/>
            </p:nvSpPr>
            <p:spPr bwMode="auto">
              <a:xfrm>
                <a:off x="3404" y="287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80" name="Freeform 1883"/>
              <p:cNvSpPr>
                <a:spLocks noChangeAspect="1" noEditPoints="1"/>
              </p:cNvSpPr>
              <p:nvPr/>
            </p:nvSpPr>
            <p:spPr bwMode="auto">
              <a:xfrm>
                <a:off x="3404" y="2869"/>
                <a:ext cx="970" cy="4"/>
              </a:xfrm>
              <a:custGeom>
                <a:avLst/>
                <a:gdLst>
                  <a:gd name="T0" fmla="*/ 970 w 970"/>
                  <a:gd name="T1" fmla="*/ 4 h 4"/>
                  <a:gd name="T2" fmla="*/ 711 w 970"/>
                  <a:gd name="T3" fmla="*/ 4 h 4"/>
                  <a:gd name="T4" fmla="*/ 711 w 970"/>
                  <a:gd name="T5" fmla="*/ 0 h 4"/>
                  <a:gd name="T6" fmla="*/ 970 w 970"/>
                  <a:gd name="T7" fmla="*/ 0 h 4"/>
                  <a:gd name="T8" fmla="*/ 970 w 970"/>
                  <a:gd name="T9" fmla="*/ 4 h 4"/>
                  <a:gd name="T10" fmla="*/ 259 w 970"/>
                  <a:gd name="T11" fmla="*/ 4 h 4"/>
                  <a:gd name="T12" fmla="*/ 0 w 970"/>
                  <a:gd name="T13" fmla="*/ 4 h 4"/>
                  <a:gd name="T14" fmla="*/ 0 w 970"/>
                  <a:gd name="T15" fmla="*/ 0 h 4"/>
                  <a:gd name="T16" fmla="*/ 259 w 970"/>
                  <a:gd name="T17" fmla="*/ 0 h 4"/>
                  <a:gd name="T18" fmla="*/ 259 w 97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4"/>
                  <a:gd name="T32" fmla="*/ 970 w 97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4">
                    <a:moveTo>
                      <a:pt x="970" y="4"/>
                    </a:moveTo>
                    <a:lnTo>
                      <a:pt x="711" y="4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4"/>
                    </a:lnTo>
                    <a:close/>
                    <a:moveTo>
                      <a:pt x="25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81" name="Freeform 1884"/>
              <p:cNvSpPr>
                <a:spLocks noChangeAspect="1" noEditPoints="1"/>
              </p:cNvSpPr>
              <p:nvPr/>
            </p:nvSpPr>
            <p:spPr bwMode="auto">
              <a:xfrm>
                <a:off x="3404" y="285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82" name="Freeform 1885"/>
              <p:cNvSpPr>
                <a:spLocks noChangeAspect="1" noEditPoints="1"/>
              </p:cNvSpPr>
              <p:nvPr/>
            </p:nvSpPr>
            <p:spPr bwMode="auto">
              <a:xfrm>
                <a:off x="3404" y="284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83" name="Freeform 1886"/>
              <p:cNvSpPr>
                <a:spLocks noChangeAspect="1" noEditPoints="1"/>
              </p:cNvSpPr>
              <p:nvPr/>
            </p:nvSpPr>
            <p:spPr bwMode="auto">
              <a:xfrm>
                <a:off x="3404" y="284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84" name="Freeform 1887"/>
              <p:cNvSpPr>
                <a:spLocks noChangeAspect="1" noEditPoints="1"/>
              </p:cNvSpPr>
              <p:nvPr/>
            </p:nvSpPr>
            <p:spPr bwMode="auto">
              <a:xfrm>
                <a:off x="3404" y="283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85" name="Freeform 1888"/>
              <p:cNvSpPr>
                <a:spLocks noChangeAspect="1" noEditPoints="1"/>
              </p:cNvSpPr>
              <p:nvPr/>
            </p:nvSpPr>
            <p:spPr bwMode="auto">
              <a:xfrm>
                <a:off x="3404" y="282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86" name="Freeform 1889"/>
              <p:cNvSpPr>
                <a:spLocks noChangeAspect="1" noEditPoints="1"/>
              </p:cNvSpPr>
              <p:nvPr/>
            </p:nvSpPr>
            <p:spPr bwMode="auto">
              <a:xfrm>
                <a:off x="3404" y="281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87" name="Freeform 1890"/>
              <p:cNvSpPr>
                <a:spLocks noChangeAspect="1" noEditPoints="1"/>
              </p:cNvSpPr>
              <p:nvPr/>
            </p:nvSpPr>
            <p:spPr bwMode="auto">
              <a:xfrm>
                <a:off x="3404" y="2806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88" name="Freeform 1891"/>
              <p:cNvSpPr>
                <a:spLocks noChangeAspect="1" noEditPoints="1"/>
              </p:cNvSpPr>
              <p:nvPr/>
            </p:nvSpPr>
            <p:spPr bwMode="auto">
              <a:xfrm>
                <a:off x="3404" y="279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89" name="Freeform 1892"/>
              <p:cNvSpPr>
                <a:spLocks noChangeAspect="1" noEditPoints="1"/>
              </p:cNvSpPr>
              <p:nvPr/>
            </p:nvSpPr>
            <p:spPr bwMode="auto">
              <a:xfrm>
                <a:off x="3404" y="278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90" name="Freeform 1893"/>
              <p:cNvSpPr>
                <a:spLocks noChangeAspect="1" noEditPoints="1"/>
              </p:cNvSpPr>
              <p:nvPr/>
            </p:nvSpPr>
            <p:spPr bwMode="auto">
              <a:xfrm>
                <a:off x="3404" y="277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91" name="Freeform 1894"/>
              <p:cNvSpPr>
                <a:spLocks noChangeAspect="1" noEditPoints="1"/>
              </p:cNvSpPr>
              <p:nvPr/>
            </p:nvSpPr>
            <p:spPr bwMode="auto">
              <a:xfrm>
                <a:off x="3404" y="2768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92" name="Freeform 1895"/>
              <p:cNvSpPr>
                <a:spLocks noChangeAspect="1" noEditPoints="1"/>
              </p:cNvSpPr>
              <p:nvPr/>
            </p:nvSpPr>
            <p:spPr bwMode="auto">
              <a:xfrm>
                <a:off x="3404" y="2758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93" name="Freeform 1896"/>
              <p:cNvSpPr>
                <a:spLocks noChangeAspect="1" noEditPoints="1"/>
              </p:cNvSpPr>
              <p:nvPr/>
            </p:nvSpPr>
            <p:spPr bwMode="auto">
              <a:xfrm>
                <a:off x="3404" y="2749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94" name="Freeform 1897"/>
              <p:cNvSpPr>
                <a:spLocks noChangeAspect="1" noEditPoints="1"/>
              </p:cNvSpPr>
              <p:nvPr/>
            </p:nvSpPr>
            <p:spPr bwMode="auto">
              <a:xfrm>
                <a:off x="3404" y="2739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95" name="Freeform 1898"/>
              <p:cNvSpPr>
                <a:spLocks noChangeAspect="1" noEditPoints="1"/>
              </p:cNvSpPr>
              <p:nvPr/>
            </p:nvSpPr>
            <p:spPr bwMode="auto">
              <a:xfrm>
                <a:off x="3404" y="2734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96" name="Freeform 1899"/>
              <p:cNvSpPr>
                <a:spLocks noChangeAspect="1" noEditPoints="1"/>
              </p:cNvSpPr>
              <p:nvPr/>
            </p:nvSpPr>
            <p:spPr bwMode="auto">
              <a:xfrm>
                <a:off x="3404" y="2725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97" name="Freeform 1900"/>
              <p:cNvSpPr>
                <a:spLocks noChangeAspect="1" noEditPoints="1"/>
              </p:cNvSpPr>
              <p:nvPr/>
            </p:nvSpPr>
            <p:spPr bwMode="auto">
              <a:xfrm>
                <a:off x="3404" y="271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98" name="Freeform 1901"/>
              <p:cNvSpPr>
                <a:spLocks noChangeAspect="1" noEditPoints="1"/>
              </p:cNvSpPr>
              <p:nvPr/>
            </p:nvSpPr>
            <p:spPr bwMode="auto">
              <a:xfrm>
                <a:off x="3404" y="2705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99" name="Freeform 1902"/>
              <p:cNvSpPr>
                <a:spLocks noChangeAspect="1" noEditPoints="1"/>
              </p:cNvSpPr>
              <p:nvPr/>
            </p:nvSpPr>
            <p:spPr bwMode="auto">
              <a:xfrm>
                <a:off x="3404" y="2696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00" name="Freeform 1903"/>
              <p:cNvSpPr>
                <a:spLocks noChangeAspect="1" noEditPoints="1"/>
              </p:cNvSpPr>
              <p:nvPr/>
            </p:nvSpPr>
            <p:spPr bwMode="auto">
              <a:xfrm>
                <a:off x="3404" y="2686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01" name="Freeform 1904"/>
              <p:cNvSpPr>
                <a:spLocks noChangeAspect="1" noEditPoints="1"/>
              </p:cNvSpPr>
              <p:nvPr/>
            </p:nvSpPr>
            <p:spPr bwMode="auto">
              <a:xfrm>
                <a:off x="3404" y="2677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02" name="Freeform 1905"/>
              <p:cNvSpPr>
                <a:spLocks noChangeAspect="1" noEditPoints="1"/>
              </p:cNvSpPr>
              <p:nvPr/>
            </p:nvSpPr>
            <p:spPr bwMode="auto">
              <a:xfrm>
                <a:off x="3404" y="2672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03" name="Freeform 1906"/>
              <p:cNvSpPr>
                <a:spLocks noChangeAspect="1" noEditPoints="1"/>
              </p:cNvSpPr>
              <p:nvPr/>
            </p:nvSpPr>
            <p:spPr bwMode="auto">
              <a:xfrm>
                <a:off x="3404" y="2662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04" name="Freeform 1907"/>
              <p:cNvSpPr>
                <a:spLocks noChangeAspect="1" noEditPoints="1"/>
              </p:cNvSpPr>
              <p:nvPr/>
            </p:nvSpPr>
            <p:spPr bwMode="auto">
              <a:xfrm>
                <a:off x="3404" y="2653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05" name="Freeform 1908"/>
              <p:cNvSpPr>
                <a:spLocks noChangeAspect="1" noEditPoints="1"/>
              </p:cNvSpPr>
              <p:nvPr/>
            </p:nvSpPr>
            <p:spPr bwMode="auto">
              <a:xfrm>
                <a:off x="3404" y="264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06" name="Freeform 1909"/>
              <p:cNvSpPr>
                <a:spLocks noChangeAspect="1" noEditPoints="1"/>
              </p:cNvSpPr>
              <p:nvPr/>
            </p:nvSpPr>
            <p:spPr bwMode="auto">
              <a:xfrm>
                <a:off x="3404" y="2633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07" name="Freeform 1910"/>
              <p:cNvSpPr>
                <a:spLocks noChangeAspect="1" noEditPoints="1"/>
              </p:cNvSpPr>
              <p:nvPr/>
            </p:nvSpPr>
            <p:spPr bwMode="auto">
              <a:xfrm>
                <a:off x="3404" y="2624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08" name="Freeform 1911"/>
              <p:cNvSpPr>
                <a:spLocks noChangeAspect="1" noEditPoints="1"/>
              </p:cNvSpPr>
              <p:nvPr/>
            </p:nvSpPr>
            <p:spPr bwMode="auto">
              <a:xfrm>
                <a:off x="3404" y="2614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09" name="Freeform 1912"/>
              <p:cNvSpPr>
                <a:spLocks noChangeAspect="1" noEditPoints="1"/>
              </p:cNvSpPr>
              <p:nvPr/>
            </p:nvSpPr>
            <p:spPr bwMode="auto">
              <a:xfrm>
                <a:off x="3404" y="2609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10" name="Freeform 1913"/>
              <p:cNvSpPr>
                <a:spLocks noChangeAspect="1" noEditPoints="1"/>
              </p:cNvSpPr>
              <p:nvPr/>
            </p:nvSpPr>
            <p:spPr bwMode="auto">
              <a:xfrm>
                <a:off x="3404" y="2600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11" name="Freeform 1914"/>
              <p:cNvSpPr>
                <a:spLocks noChangeAspect="1" noEditPoints="1"/>
              </p:cNvSpPr>
              <p:nvPr/>
            </p:nvSpPr>
            <p:spPr bwMode="auto">
              <a:xfrm>
                <a:off x="3404" y="2590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12" name="Freeform 1915"/>
              <p:cNvSpPr>
                <a:spLocks noChangeAspect="1" noEditPoints="1"/>
              </p:cNvSpPr>
              <p:nvPr/>
            </p:nvSpPr>
            <p:spPr bwMode="auto">
              <a:xfrm>
                <a:off x="3404" y="2581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13" name="Freeform 1916"/>
              <p:cNvSpPr>
                <a:spLocks noChangeAspect="1" noEditPoints="1"/>
              </p:cNvSpPr>
              <p:nvPr/>
            </p:nvSpPr>
            <p:spPr bwMode="auto">
              <a:xfrm>
                <a:off x="3404" y="257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14" name="Freeform 1917"/>
              <p:cNvSpPr>
                <a:spLocks noChangeAspect="1" noEditPoints="1"/>
              </p:cNvSpPr>
              <p:nvPr/>
            </p:nvSpPr>
            <p:spPr bwMode="auto">
              <a:xfrm>
                <a:off x="3404" y="2561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15" name="Freeform 1918"/>
              <p:cNvSpPr>
                <a:spLocks noChangeAspect="1" noEditPoints="1"/>
              </p:cNvSpPr>
              <p:nvPr/>
            </p:nvSpPr>
            <p:spPr bwMode="auto">
              <a:xfrm>
                <a:off x="3404" y="2552"/>
                <a:ext cx="970" cy="9"/>
              </a:xfrm>
              <a:custGeom>
                <a:avLst/>
                <a:gdLst>
                  <a:gd name="T0" fmla="*/ 970 w 970"/>
                  <a:gd name="T1" fmla="*/ 9 h 9"/>
                  <a:gd name="T2" fmla="*/ 711 w 970"/>
                  <a:gd name="T3" fmla="*/ 9 h 9"/>
                  <a:gd name="T4" fmla="*/ 711 w 970"/>
                  <a:gd name="T5" fmla="*/ 0 h 9"/>
                  <a:gd name="T6" fmla="*/ 970 w 970"/>
                  <a:gd name="T7" fmla="*/ 0 h 9"/>
                  <a:gd name="T8" fmla="*/ 970 w 970"/>
                  <a:gd name="T9" fmla="*/ 9 h 9"/>
                  <a:gd name="T10" fmla="*/ 259 w 970"/>
                  <a:gd name="T11" fmla="*/ 9 h 9"/>
                  <a:gd name="T12" fmla="*/ 0 w 970"/>
                  <a:gd name="T13" fmla="*/ 9 h 9"/>
                  <a:gd name="T14" fmla="*/ 0 w 970"/>
                  <a:gd name="T15" fmla="*/ 0 h 9"/>
                  <a:gd name="T16" fmla="*/ 259 w 970"/>
                  <a:gd name="T17" fmla="*/ 0 h 9"/>
                  <a:gd name="T18" fmla="*/ 259 w 97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9"/>
                  <a:gd name="T32" fmla="*/ 970 w 97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9">
                    <a:moveTo>
                      <a:pt x="97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9"/>
                    </a:lnTo>
                    <a:close/>
                    <a:moveTo>
                      <a:pt x="25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16" name="Freeform 1919"/>
              <p:cNvSpPr>
                <a:spLocks noChangeAspect="1" noEditPoints="1"/>
              </p:cNvSpPr>
              <p:nvPr/>
            </p:nvSpPr>
            <p:spPr bwMode="auto">
              <a:xfrm>
                <a:off x="3404" y="2547"/>
                <a:ext cx="970" cy="5"/>
              </a:xfrm>
              <a:custGeom>
                <a:avLst/>
                <a:gdLst>
                  <a:gd name="T0" fmla="*/ 970 w 970"/>
                  <a:gd name="T1" fmla="*/ 5 h 5"/>
                  <a:gd name="T2" fmla="*/ 711 w 970"/>
                  <a:gd name="T3" fmla="*/ 5 h 5"/>
                  <a:gd name="T4" fmla="*/ 711 w 970"/>
                  <a:gd name="T5" fmla="*/ 0 h 5"/>
                  <a:gd name="T6" fmla="*/ 970 w 970"/>
                  <a:gd name="T7" fmla="*/ 0 h 5"/>
                  <a:gd name="T8" fmla="*/ 970 w 970"/>
                  <a:gd name="T9" fmla="*/ 5 h 5"/>
                  <a:gd name="T10" fmla="*/ 259 w 970"/>
                  <a:gd name="T11" fmla="*/ 5 h 5"/>
                  <a:gd name="T12" fmla="*/ 0 w 970"/>
                  <a:gd name="T13" fmla="*/ 5 h 5"/>
                  <a:gd name="T14" fmla="*/ 0 w 970"/>
                  <a:gd name="T15" fmla="*/ 0 h 5"/>
                  <a:gd name="T16" fmla="*/ 259 w 970"/>
                  <a:gd name="T17" fmla="*/ 0 h 5"/>
                  <a:gd name="T18" fmla="*/ 259 w 97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5"/>
                  <a:gd name="T32" fmla="*/ 970 w 97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5">
                    <a:moveTo>
                      <a:pt x="970" y="5"/>
                    </a:moveTo>
                    <a:lnTo>
                      <a:pt x="711" y="5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5"/>
                    </a:lnTo>
                    <a:close/>
                    <a:moveTo>
                      <a:pt x="25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17" name="Freeform 1920"/>
              <p:cNvSpPr>
                <a:spLocks noChangeAspect="1" noEditPoints="1"/>
              </p:cNvSpPr>
              <p:nvPr/>
            </p:nvSpPr>
            <p:spPr bwMode="auto">
              <a:xfrm>
                <a:off x="3404" y="2537"/>
                <a:ext cx="970" cy="10"/>
              </a:xfrm>
              <a:custGeom>
                <a:avLst/>
                <a:gdLst>
                  <a:gd name="T0" fmla="*/ 970 w 970"/>
                  <a:gd name="T1" fmla="*/ 10 h 10"/>
                  <a:gd name="T2" fmla="*/ 711 w 970"/>
                  <a:gd name="T3" fmla="*/ 10 h 10"/>
                  <a:gd name="T4" fmla="*/ 711 w 970"/>
                  <a:gd name="T5" fmla="*/ 0 h 10"/>
                  <a:gd name="T6" fmla="*/ 970 w 970"/>
                  <a:gd name="T7" fmla="*/ 0 h 10"/>
                  <a:gd name="T8" fmla="*/ 970 w 970"/>
                  <a:gd name="T9" fmla="*/ 10 h 10"/>
                  <a:gd name="T10" fmla="*/ 259 w 970"/>
                  <a:gd name="T11" fmla="*/ 10 h 10"/>
                  <a:gd name="T12" fmla="*/ 0 w 970"/>
                  <a:gd name="T13" fmla="*/ 10 h 10"/>
                  <a:gd name="T14" fmla="*/ 0 w 970"/>
                  <a:gd name="T15" fmla="*/ 0 h 10"/>
                  <a:gd name="T16" fmla="*/ 259 w 970"/>
                  <a:gd name="T17" fmla="*/ 0 h 10"/>
                  <a:gd name="T18" fmla="*/ 259 w 97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0"/>
                  <a:gd name="T31" fmla="*/ 0 h 10"/>
                  <a:gd name="T32" fmla="*/ 970 w 97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0" h="10">
                    <a:moveTo>
                      <a:pt x="970" y="10"/>
                    </a:moveTo>
                    <a:lnTo>
                      <a:pt x="711" y="10"/>
                    </a:lnTo>
                    <a:lnTo>
                      <a:pt x="711" y="0"/>
                    </a:lnTo>
                    <a:lnTo>
                      <a:pt x="970" y="0"/>
                    </a:lnTo>
                    <a:lnTo>
                      <a:pt x="970" y="10"/>
                    </a:lnTo>
                    <a:close/>
                    <a:moveTo>
                      <a:pt x="25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18" name="Freeform 1921"/>
              <p:cNvSpPr>
                <a:spLocks noChangeAspect="1" noEditPoints="1"/>
              </p:cNvSpPr>
              <p:nvPr/>
            </p:nvSpPr>
            <p:spPr bwMode="auto">
              <a:xfrm>
                <a:off x="3399" y="2528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5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5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19" name="Freeform 1922"/>
              <p:cNvSpPr>
                <a:spLocks noChangeAspect="1" noEditPoints="1"/>
              </p:cNvSpPr>
              <p:nvPr/>
            </p:nvSpPr>
            <p:spPr bwMode="auto">
              <a:xfrm>
                <a:off x="3399" y="2518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20" name="Freeform 1923"/>
              <p:cNvSpPr>
                <a:spLocks noChangeAspect="1" noEditPoints="1"/>
              </p:cNvSpPr>
              <p:nvPr/>
            </p:nvSpPr>
            <p:spPr bwMode="auto">
              <a:xfrm>
                <a:off x="3399" y="2509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21" name="Freeform 1924"/>
              <p:cNvSpPr>
                <a:spLocks noChangeAspect="1" noEditPoints="1"/>
              </p:cNvSpPr>
              <p:nvPr/>
            </p:nvSpPr>
            <p:spPr bwMode="auto">
              <a:xfrm>
                <a:off x="3399" y="249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22" name="Freeform 1925"/>
              <p:cNvSpPr>
                <a:spLocks noChangeAspect="1" noEditPoints="1"/>
              </p:cNvSpPr>
              <p:nvPr/>
            </p:nvSpPr>
            <p:spPr bwMode="auto">
              <a:xfrm>
                <a:off x="3399" y="2489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23" name="Freeform 1926"/>
              <p:cNvSpPr>
                <a:spLocks noChangeAspect="1" noEditPoints="1"/>
              </p:cNvSpPr>
              <p:nvPr/>
            </p:nvSpPr>
            <p:spPr bwMode="auto">
              <a:xfrm>
                <a:off x="3399" y="2480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24" name="Freeform 1927"/>
              <p:cNvSpPr>
                <a:spLocks noChangeAspect="1" noEditPoints="1"/>
              </p:cNvSpPr>
              <p:nvPr/>
            </p:nvSpPr>
            <p:spPr bwMode="auto">
              <a:xfrm>
                <a:off x="3399" y="2475"/>
                <a:ext cx="975" cy="5"/>
              </a:xfrm>
              <a:custGeom>
                <a:avLst/>
                <a:gdLst>
                  <a:gd name="T0" fmla="*/ 975 w 975"/>
                  <a:gd name="T1" fmla="*/ 5 h 5"/>
                  <a:gd name="T2" fmla="*/ 716 w 975"/>
                  <a:gd name="T3" fmla="*/ 5 h 5"/>
                  <a:gd name="T4" fmla="*/ 716 w 975"/>
                  <a:gd name="T5" fmla="*/ 0 h 5"/>
                  <a:gd name="T6" fmla="*/ 975 w 975"/>
                  <a:gd name="T7" fmla="*/ 0 h 5"/>
                  <a:gd name="T8" fmla="*/ 975 w 975"/>
                  <a:gd name="T9" fmla="*/ 5 h 5"/>
                  <a:gd name="T10" fmla="*/ 264 w 975"/>
                  <a:gd name="T11" fmla="*/ 5 h 5"/>
                  <a:gd name="T12" fmla="*/ 0 w 975"/>
                  <a:gd name="T13" fmla="*/ 5 h 5"/>
                  <a:gd name="T14" fmla="*/ 0 w 975"/>
                  <a:gd name="T15" fmla="*/ 0 h 5"/>
                  <a:gd name="T16" fmla="*/ 264 w 975"/>
                  <a:gd name="T17" fmla="*/ 0 h 5"/>
                  <a:gd name="T18" fmla="*/ 264 w 975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5"/>
                  <a:gd name="T32" fmla="*/ 975 w 97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5">
                    <a:moveTo>
                      <a:pt x="975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25" name="Freeform 1928"/>
              <p:cNvSpPr>
                <a:spLocks noChangeAspect="1" noEditPoints="1"/>
              </p:cNvSpPr>
              <p:nvPr/>
            </p:nvSpPr>
            <p:spPr bwMode="auto">
              <a:xfrm>
                <a:off x="3399" y="2465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26" name="Freeform 1929"/>
              <p:cNvSpPr>
                <a:spLocks noChangeAspect="1" noEditPoints="1"/>
              </p:cNvSpPr>
              <p:nvPr/>
            </p:nvSpPr>
            <p:spPr bwMode="auto">
              <a:xfrm>
                <a:off x="3399" y="2456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27" name="Freeform 1930"/>
              <p:cNvSpPr>
                <a:spLocks noChangeAspect="1" noEditPoints="1"/>
              </p:cNvSpPr>
              <p:nvPr/>
            </p:nvSpPr>
            <p:spPr bwMode="auto">
              <a:xfrm>
                <a:off x="3399" y="2446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28" name="Freeform 1931"/>
              <p:cNvSpPr>
                <a:spLocks noChangeAspect="1" noEditPoints="1"/>
              </p:cNvSpPr>
              <p:nvPr/>
            </p:nvSpPr>
            <p:spPr bwMode="auto">
              <a:xfrm>
                <a:off x="3399" y="2437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29" name="Freeform 1932"/>
              <p:cNvSpPr>
                <a:spLocks noChangeAspect="1" noEditPoints="1"/>
              </p:cNvSpPr>
              <p:nvPr/>
            </p:nvSpPr>
            <p:spPr bwMode="auto">
              <a:xfrm>
                <a:off x="3399" y="242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30" name="Freeform 1933"/>
              <p:cNvSpPr>
                <a:spLocks noChangeAspect="1" noEditPoints="1"/>
              </p:cNvSpPr>
              <p:nvPr/>
            </p:nvSpPr>
            <p:spPr bwMode="auto">
              <a:xfrm>
                <a:off x="3399" y="2417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31" name="Freeform 1934"/>
              <p:cNvSpPr>
                <a:spLocks noChangeAspect="1" noEditPoints="1"/>
              </p:cNvSpPr>
              <p:nvPr/>
            </p:nvSpPr>
            <p:spPr bwMode="auto">
              <a:xfrm>
                <a:off x="3399" y="2413"/>
                <a:ext cx="975" cy="4"/>
              </a:xfrm>
              <a:custGeom>
                <a:avLst/>
                <a:gdLst>
                  <a:gd name="T0" fmla="*/ 975 w 975"/>
                  <a:gd name="T1" fmla="*/ 4 h 4"/>
                  <a:gd name="T2" fmla="*/ 716 w 975"/>
                  <a:gd name="T3" fmla="*/ 4 h 4"/>
                  <a:gd name="T4" fmla="*/ 716 w 975"/>
                  <a:gd name="T5" fmla="*/ 0 h 4"/>
                  <a:gd name="T6" fmla="*/ 975 w 975"/>
                  <a:gd name="T7" fmla="*/ 0 h 4"/>
                  <a:gd name="T8" fmla="*/ 975 w 975"/>
                  <a:gd name="T9" fmla="*/ 4 h 4"/>
                  <a:gd name="T10" fmla="*/ 264 w 975"/>
                  <a:gd name="T11" fmla="*/ 4 h 4"/>
                  <a:gd name="T12" fmla="*/ 0 w 975"/>
                  <a:gd name="T13" fmla="*/ 4 h 4"/>
                  <a:gd name="T14" fmla="*/ 0 w 975"/>
                  <a:gd name="T15" fmla="*/ 0 h 4"/>
                  <a:gd name="T16" fmla="*/ 264 w 975"/>
                  <a:gd name="T17" fmla="*/ 0 h 4"/>
                  <a:gd name="T18" fmla="*/ 264 w 975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4"/>
                  <a:gd name="T32" fmla="*/ 975 w 97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4">
                    <a:moveTo>
                      <a:pt x="975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32" name="Freeform 1935"/>
              <p:cNvSpPr>
                <a:spLocks noChangeAspect="1" noEditPoints="1"/>
              </p:cNvSpPr>
              <p:nvPr/>
            </p:nvSpPr>
            <p:spPr bwMode="auto">
              <a:xfrm>
                <a:off x="3399" y="240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33" name="Freeform 1936"/>
              <p:cNvSpPr>
                <a:spLocks noChangeAspect="1" noEditPoints="1"/>
              </p:cNvSpPr>
              <p:nvPr/>
            </p:nvSpPr>
            <p:spPr bwMode="auto">
              <a:xfrm>
                <a:off x="3399" y="2393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34" name="Freeform 1937"/>
              <p:cNvSpPr>
                <a:spLocks noChangeAspect="1" noEditPoints="1"/>
              </p:cNvSpPr>
              <p:nvPr/>
            </p:nvSpPr>
            <p:spPr bwMode="auto">
              <a:xfrm>
                <a:off x="3399" y="2384"/>
                <a:ext cx="975" cy="9"/>
              </a:xfrm>
              <a:custGeom>
                <a:avLst/>
                <a:gdLst>
                  <a:gd name="T0" fmla="*/ 975 w 975"/>
                  <a:gd name="T1" fmla="*/ 9 h 9"/>
                  <a:gd name="T2" fmla="*/ 716 w 975"/>
                  <a:gd name="T3" fmla="*/ 9 h 9"/>
                  <a:gd name="T4" fmla="*/ 716 w 975"/>
                  <a:gd name="T5" fmla="*/ 0 h 9"/>
                  <a:gd name="T6" fmla="*/ 975 w 975"/>
                  <a:gd name="T7" fmla="*/ 0 h 9"/>
                  <a:gd name="T8" fmla="*/ 975 w 975"/>
                  <a:gd name="T9" fmla="*/ 9 h 9"/>
                  <a:gd name="T10" fmla="*/ 264 w 975"/>
                  <a:gd name="T11" fmla="*/ 9 h 9"/>
                  <a:gd name="T12" fmla="*/ 0 w 975"/>
                  <a:gd name="T13" fmla="*/ 9 h 9"/>
                  <a:gd name="T14" fmla="*/ 0 w 975"/>
                  <a:gd name="T15" fmla="*/ 0 h 9"/>
                  <a:gd name="T16" fmla="*/ 264 w 975"/>
                  <a:gd name="T17" fmla="*/ 0 h 9"/>
                  <a:gd name="T18" fmla="*/ 264 w 97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9"/>
                  <a:gd name="T32" fmla="*/ 975 w 97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35" name="Freeform 1938"/>
              <p:cNvSpPr>
                <a:spLocks noChangeAspect="1" noEditPoints="1"/>
              </p:cNvSpPr>
              <p:nvPr/>
            </p:nvSpPr>
            <p:spPr bwMode="auto">
              <a:xfrm>
                <a:off x="3399" y="2374"/>
                <a:ext cx="975" cy="10"/>
              </a:xfrm>
              <a:custGeom>
                <a:avLst/>
                <a:gdLst>
                  <a:gd name="T0" fmla="*/ 975 w 975"/>
                  <a:gd name="T1" fmla="*/ 10 h 10"/>
                  <a:gd name="T2" fmla="*/ 716 w 975"/>
                  <a:gd name="T3" fmla="*/ 10 h 10"/>
                  <a:gd name="T4" fmla="*/ 716 w 975"/>
                  <a:gd name="T5" fmla="*/ 0 h 10"/>
                  <a:gd name="T6" fmla="*/ 975 w 975"/>
                  <a:gd name="T7" fmla="*/ 0 h 10"/>
                  <a:gd name="T8" fmla="*/ 975 w 975"/>
                  <a:gd name="T9" fmla="*/ 10 h 10"/>
                  <a:gd name="T10" fmla="*/ 264 w 975"/>
                  <a:gd name="T11" fmla="*/ 10 h 10"/>
                  <a:gd name="T12" fmla="*/ 0 w 975"/>
                  <a:gd name="T13" fmla="*/ 10 h 10"/>
                  <a:gd name="T14" fmla="*/ 0 w 975"/>
                  <a:gd name="T15" fmla="*/ 0 h 10"/>
                  <a:gd name="T16" fmla="*/ 264 w 975"/>
                  <a:gd name="T17" fmla="*/ 0 h 10"/>
                  <a:gd name="T18" fmla="*/ 264 w 975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5"/>
                  <a:gd name="T31" fmla="*/ 0 h 10"/>
                  <a:gd name="T32" fmla="*/ 975 w 97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5" h="10">
                    <a:moveTo>
                      <a:pt x="975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75" y="0"/>
                    </a:lnTo>
                    <a:lnTo>
                      <a:pt x="975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36" name="Freeform 1939"/>
              <p:cNvSpPr>
                <a:spLocks noChangeAspect="1" noEditPoints="1"/>
              </p:cNvSpPr>
              <p:nvPr/>
            </p:nvSpPr>
            <p:spPr bwMode="auto">
              <a:xfrm>
                <a:off x="3399" y="2365"/>
                <a:ext cx="980" cy="9"/>
              </a:xfrm>
              <a:custGeom>
                <a:avLst/>
                <a:gdLst>
                  <a:gd name="T0" fmla="*/ 975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75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75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75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37" name="Freeform 1940"/>
              <p:cNvSpPr>
                <a:spLocks noChangeAspect="1" noEditPoints="1"/>
              </p:cNvSpPr>
              <p:nvPr/>
            </p:nvSpPr>
            <p:spPr bwMode="auto">
              <a:xfrm>
                <a:off x="3399" y="235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38" name="Freeform 1941"/>
              <p:cNvSpPr>
                <a:spLocks noChangeAspect="1" noEditPoints="1"/>
              </p:cNvSpPr>
              <p:nvPr/>
            </p:nvSpPr>
            <p:spPr bwMode="auto">
              <a:xfrm>
                <a:off x="3399" y="235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39" name="Freeform 1942"/>
              <p:cNvSpPr>
                <a:spLocks noChangeAspect="1" noEditPoints="1"/>
              </p:cNvSpPr>
              <p:nvPr/>
            </p:nvSpPr>
            <p:spPr bwMode="auto">
              <a:xfrm>
                <a:off x="3399" y="23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40" name="Freeform 1943"/>
              <p:cNvSpPr>
                <a:spLocks noChangeAspect="1" noEditPoints="1"/>
              </p:cNvSpPr>
              <p:nvPr/>
            </p:nvSpPr>
            <p:spPr bwMode="auto">
              <a:xfrm>
                <a:off x="3399" y="23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41" name="Freeform 1944"/>
              <p:cNvSpPr>
                <a:spLocks noChangeAspect="1" noEditPoints="1"/>
              </p:cNvSpPr>
              <p:nvPr/>
            </p:nvSpPr>
            <p:spPr bwMode="auto">
              <a:xfrm>
                <a:off x="3399" y="232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42" name="Freeform 1945"/>
              <p:cNvSpPr>
                <a:spLocks noChangeAspect="1" noEditPoints="1"/>
              </p:cNvSpPr>
              <p:nvPr/>
            </p:nvSpPr>
            <p:spPr bwMode="auto">
              <a:xfrm>
                <a:off x="3399" y="231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43" name="Freeform 1946"/>
              <p:cNvSpPr>
                <a:spLocks noChangeAspect="1" noEditPoints="1"/>
              </p:cNvSpPr>
              <p:nvPr/>
            </p:nvSpPr>
            <p:spPr bwMode="auto">
              <a:xfrm>
                <a:off x="3399" y="23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44" name="Freeform 1947"/>
              <p:cNvSpPr>
                <a:spLocks noChangeAspect="1" noEditPoints="1"/>
              </p:cNvSpPr>
              <p:nvPr/>
            </p:nvSpPr>
            <p:spPr bwMode="auto">
              <a:xfrm>
                <a:off x="3399" y="229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45" name="Freeform 1948"/>
              <p:cNvSpPr>
                <a:spLocks noChangeAspect="1" noEditPoints="1"/>
              </p:cNvSpPr>
              <p:nvPr/>
            </p:nvSpPr>
            <p:spPr bwMode="auto">
              <a:xfrm>
                <a:off x="3399" y="228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46" name="Freeform 1949"/>
              <p:cNvSpPr>
                <a:spLocks noChangeAspect="1" noEditPoints="1"/>
              </p:cNvSpPr>
              <p:nvPr/>
            </p:nvSpPr>
            <p:spPr bwMode="auto">
              <a:xfrm>
                <a:off x="3399" y="2278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47" name="Freeform 1950"/>
              <p:cNvSpPr>
                <a:spLocks noChangeAspect="1" noEditPoints="1"/>
              </p:cNvSpPr>
              <p:nvPr/>
            </p:nvSpPr>
            <p:spPr bwMode="auto">
              <a:xfrm>
                <a:off x="3399" y="22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48" name="Freeform 1951"/>
              <p:cNvSpPr>
                <a:spLocks noChangeAspect="1" noEditPoints="1"/>
              </p:cNvSpPr>
              <p:nvPr/>
            </p:nvSpPr>
            <p:spPr bwMode="auto">
              <a:xfrm>
                <a:off x="3399" y="22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49" name="Freeform 1952"/>
              <p:cNvSpPr>
                <a:spLocks noChangeAspect="1" noEditPoints="1"/>
              </p:cNvSpPr>
              <p:nvPr/>
            </p:nvSpPr>
            <p:spPr bwMode="auto">
              <a:xfrm>
                <a:off x="3399" y="224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50" name="Freeform 1953"/>
              <p:cNvSpPr>
                <a:spLocks noChangeAspect="1" noEditPoints="1"/>
              </p:cNvSpPr>
              <p:nvPr/>
            </p:nvSpPr>
            <p:spPr bwMode="auto">
              <a:xfrm>
                <a:off x="3399" y="224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51" name="Freeform 1954"/>
              <p:cNvSpPr>
                <a:spLocks noChangeAspect="1" noEditPoints="1"/>
              </p:cNvSpPr>
              <p:nvPr/>
            </p:nvSpPr>
            <p:spPr bwMode="auto">
              <a:xfrm>
                <a:off x="3399" y="22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52" name="Freeform 1955"/>
              <p:cNvSpPr>
                <a:spLocks noChangeAspect="1" noEditPoints="1"/>
              </p:cNvSpPr>
              <p:nvPr/>
            </p:nvSpPr>
            <p:spPr bwMode="auto">
              <a:xfrm>
                <a:off x="3399" y="222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53" name="Freeform 1956"/>
              <p:cNvSpPr>
                <a:spLocks noChangeAspect="1" noEditPoints="1"/>
              </p:cNvSpPr>
              <p:nvPr/>
            </p:nvSpPr>
            <p:spPr bwMode="auto">
              <a:xfrm>
                <a:off x="3399" y="2216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54" name="Freeform 1957"/>
              <p:cNvSpPr>
                <a:spLocks noChangeAspect="1" noEditPoints="1"/>
              </p:cNvSpPr>
              <p:nvPr/>
            </p:nvSpPr>
            <p:spPr bwMode="auto">
              <a:xfrm>
                <a:off x="3399" y="220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55" name="Freeform 1958"/>
              <p:cNvSpPr>
                <a:spLocks noChangeAspect="1" noEditPoints="1"/>
              </p:cNvSpPr>
              <p:nvPr/>
            </p:nvSpPr>
            <p:spPr bwMode="auto">
              <a:xfrm>
                <a:off x="3399" y="219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56" name="Freeform 1959"/>
              <p:cNvSpPr>
                <a:spLocks noChangeAspect="1" noEditPoints="1"/>
              </p:cNvSpPr>
              <p:nvPr/>
            </p:nvSpPr>
            <p:spPr bwMode="auto">
              <a:xfrm>
                <a:off x="3399" y="218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57" name="Freeform 1960"/>
              <p:cNvSpPr>
                <a:spLocks noChangeAspect="1" noEditPoints="1"/>
              </p:cNvSpPr>
              <p:nvPr/>
            </p:nvSpPr>
            <p:spPr bwMode="auto">
              <a:xfrm>
                <a:off x="3399" y="217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58" name="Freeform 1961"/>
              <p:cNvSpPr>
                <a:spLocks noChangeAspect="1" noEditPoints="1"/>
              </p:cNvSpPr>
              <p:nvPr/>
            </p:nvSpPr>
            <p:spPr bwMode="auto">
              <a:xfrm>
                <a:off x="3399" y="216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59" name="Freeform 1962"/>
              <p:cNvSpPr>
                <a:spLocks noChangeAspect="1" noEditPoints="1"/>
              </p:cNvSpPr>
              <p:nvPr/>
            </p:nvSpPr>
            <p:spPr bwMode="auto">
              <a:xfrm>
                <a:off x="3399" y="215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60" name="Freeform 1963"/>
              <p:cNvSpPr>
                <a:spLocks noChangeAspect="1" noEditPoints="1"/>
              </p:cNvSpPr>
              <p:nvPr/>
            </p:nvSpPr>
            <p:spPr bwMode="auto">
              <a:xfrm>
                <a:off x="3399" y="2153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61" name="Freeform 1964"/>
              <p:cNvSpPr>
                <a:spLocks noChangeAspect="1" noEditPoints="1"/>
              </p:cNvSpPr>
              <p:nvPr/>
            </p:nvSpPr>
            <p:spPr bwMode="auto">
              <a:xfrm>
                <a:off x="3399" y="214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62" name="Freeform 1965"/>
              <p:cNvSpPr>
                <a:spLocks noChangeAspect="1" noEditPoints="1"/>
              </p:cNvSpPr>
              <p:nvPr/>
            </p:nvSpPr>
            <p:spPr bwMode="auto">
              <a:xfrm>
                <a:off x="3399" y="213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63" name="Freeform 1966"/>
              <p:cNvSpPr>
                <a:spLocks noChangeAspect="1" noEditPoints="1"/>
              </p:cNvSpPr>
              <p:nvPr/>
            </p:nvSpPr>
            <p:spPr bwMode="auto">
              <a:xfrm>
                <a:off x="3399" y="212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64" name="Freeform 1967"/>
              <p:cNvSpPr>
                <a:spLocks noChangeAspect="1" noEditPoints="1"/>
              </p:cNvSpPr>
              <p:nvPr/>
            </p:nvSpPr>
            <p:spPr bwMode="auto">
              <a:xfrm>
                <a:off x="3399" y="211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65" name="Freeform 1968"/>
              <p:cNvSpPr>
                <a:spLocks noChangeAspect="1" noEditPoints="1"/>
              </p:cNvSpPr>
              <p:nvPr/>
            </p:nvSpPr>
            <p:spPr bwMode="auto">
              <a:xfrm>
                <a:off x="3399" y="210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66" name="Freeform 1969"/>
              <p:cNvSpPr>
                <a:spLocks noChangeAspect="1" noEditPoints="1"/>
              </p:cNvSpPr>
              <p:nvPr/>
            </p:nvSpPr>
            <p:spPr bwMode="auto">
              <a:xfrm>
                <a:off x="3399" y="209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67" name="Freeform 1970"/>
              <p:cNvSpPr>
                <a:spLocks noChangeAspect="1" noEditPoints="1"/>
              </p:cNvSpPr>
              <p:nvPr/>
            </p:nvSpPr>
            <p:spPr bwMode="auto">
              <a:xfrm>
                <a:off x="3399" y="208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68" name="Freeform 1971"/>
              <p:cNvSpPr>
                <a:spLocks noChangeAspect="1" noEditPoints="1"/>
              </p:cNvSpPr>
              <p:nvPr/>
            </p:nvSpPr>
            <p:spPr bwMode="auto">
              <a:xfrm>
                <a:off x="3399" y="2081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69" name="Freeform 1972"/>
              <p:cNvSpPr>
                <a:spLocks noChangeAspect="1" noEditPoints="1"/>
              </p:cNvSpPr>
              <p:nvPr/>
            </p:nvSpPr>
            <p:spPr bwMode="auto">
              <a:xfrm>
                <a:off x="3399" y="207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70" name="Freeform 1973"/>
              <p:cNvSpPr>
                <a:spLocks noChangeAspect="1" noEditPoints="1"/>
              </p:cNvSpPr>
              <p:nvPr/>
            </p:nvSpPr>
            <p:spPr bwMode="auto">
              <a:xfrm>
                <a:off x="3399" y="206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71" name="Freeform 1974"/>
              <p:cNvSpPr>
                <a:spLocks noChangeAspect="1" noEditPoints="1"/>
              </p:cNvSpPr>
              <p:nvPr/>
            </p:nvSpPr>
            <p:spPr bwMode="auto">
              <a:xfrm>
                <a:off x="3399" y="205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72" name="Freeform 1975"/>
              <p:cNvSpPr>
                <a:spLocks noChangeAspect="1" noEditPoints="1"/>
              </p:cNvSpPr>
              <p:nvPr/>
            </p:nvSpPr>
            <p:spPr bwMode="auto">
              <a:xfrm>
                <a:off x="3399" y="204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73" name="Freeform 1976"/>
              <p:cNvSpPr>
                <a:spLocks noChangeAspect="1" noEditPoints="1"/>
              </p:cNvSpPr>
              <p:nvPr/>
            </p:nvSpPr>
            <p:spPr bwMode="auto">
              <a:xfrm>
                <a:off x="3399" y="203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74" name="Freeform 1977"/>
              <p:cNvSpPr>
                <a:spLocks noChangeAspect="1" noEditPoints="1"/>
              </p:cNvSpPr>
              <p:nvPr/>
            </p:nvSpPr>
            <p:spPr bwMode="auto">
              <a:xfrm>
                <a:off x="3399" y="202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75" name="Freeform 1978"/>
              <p:cNvSpPr>
                <a:spLocks noChangeAspect="1" noEditPoints="1"/>
              </p:cNvSpPr>
              <p:nvPr/>
            </p:nvSpPr>
            <p:spPr bwMode="auto">
              <a:xfrm>
                <a:off x="3399" y="2019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76" name="Freeform 1979"/>
              <p:cNvSpPr>
                <a:spLocks noChangeAspect="1" noEditPoints="1"/>
              </p:cNvSpPr>
              <p:nvPr/>
            </p:nvSpPr>
            <p:spPr bwMode="auto">
              <a:xfrm>
                <a:off x="3399" y="200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77" name="Freeform 1980"/>
              <p:cNvSpPr>
                <a:spLocks noChangeAspect="1" noEditPoints="1"/>
              </p:cNvSpPr>
              <p:nvPr/>
            </p:nvSpPr>
            <p:spPr bwMode="auto">
              <a:xfrm>
                <a:off x="3399" y="200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78" name="Freeform 1981"/>
              <p:cNvSpPr>
                <a:spLocks noChangeAspect="1" noEditPoints="1"/>
              </p:cNvSpPr>
              <p:nvPr/>
            </p:nvSpPr>
            <p:spPr bwMode="auto">
              <a:xfrm>
                <a:off x="3399" y="199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79" name="Freeform 1982"/>
              <p:cNvSpPr>
                <a:spLocks noChangeAspect="1" noEditPoints="1"/>
              </p:cNvSpPr>
              <p:nvPr/>
            </p:nvSpPr>
            <p:spPr bwMode="auto">
              <a:xfrm>
                <a:off x="3399" y="198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80" name="Freeform 1983"/>
              <p:cNvSpPr>
                <a:spLocks noChangeAspect="1" noEditPoints="1"/>
              </p:cNvSpPr>
              <p:nvPr/>
            </p:nvSpPr>
            <p:spPr bwMode="auto">
              <a:xfrm>
                <a:off x="3399" y="197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81" name="Freeform 1984"/>
              <p:cNvSpPr>
                <a:spLocks noChangeAspect="1" noEditPoints="1"/>
              </p:cNvSpPr>
              <p:nvPr/>
            </p:nvSpPr>
            <p:spPr bwMode="auto">
              <a:xfrm>
                <a:off x="3399" y="196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82" name="Freeform 1985"/>
              <p:cNvSpPr>
                <a:spLocks noChangeAspect="1" noEditPoints="1"/>
              </p:cNvSpPr>
              <p:nvPr/>
            </p:nvSpPr>
            <p:spPr bwMode="auto">
              <a:xfrm>
                <a:off x="3399" y="1957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83" name="Freeform 1986"/>
              <p:cNvSpPr>
                <a:spLocks noChangeAspect="1" noEditPoints="1"/>
              </p:cNvSpPr>
              <p:nvPr/>
            </p:nvSpPr>
            <p:spPr bwMode="auto">
              <a:xfrm>
                <a:off x="3399" y="194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84" name="Freeform 1987"/>
              <p:cNvSpPr>
                <a:spLocks noChangeAspect="1" noEditPoints="1"/>
              </p:cNvSpPr>
              <p:nvPr/>
            </p:nvSpPr>
            <p:spPr bwMode="auto">
              <a:xfrm>
                <a:off x="3399" y="1938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85" name="Freeform 1988"/>
              <p:cNvSpPr>
                <a:spLocks noChangeAspect="1" noEditPoints="1"/>
              </p:cNvSpPr>
              <p:nvPr/>
            </p:nvSpPr>
            <p:spPr bwMode="auto">
              <a:xfrm>
                <a:off x="3399" y="192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86" name="Freeform 1989"/>
              <p:cNvSpPr>
                <a:spLocks noChangeAspect="1" noEditPoints="1"/>
              </p:cNvSpPr>
              <p:nvPr/>
            </p:nvSpPr>
            <p:spPr bwMode="auto">
              <a:xfrm>
                <a:off x="3399" y="191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87" name="Freeform 1990"/>
              <p:cNvSpPr>
                <a:spLocks noChangeAspect="1" noEditPoints="1"/>
              </p:cNvSpPr>
              <p:nvPr/>
            </p:nvSpPr>
            <p:spPr bwMode="auto">
              <a:xfrm>
                <a:off x="3399" y="190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88" name="Freeform 1991"/>
              <p:cNvSpPr>
                <a:spLocks noChangeAspect="1" noEditPoints="1"/>
              </p:cNvSpPr>
              <p:nvPr/>
            </p:nvSpPr>
            <p:spPr bwMode="auto">
              <a:xfrm>
                <a:off x="3399" y="189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89" name="Freeform 1992"/>
              <p:cNvSpPr>
                <a:spLocks noChangeAspect="1" noEditPoints="1"/>
              </p:cNvSpPr>
              <p:nvPr/>
            </p:nvSpPr>
            <p:spPr bwMode="auto">
              <a:xfrm>
                <a:off x="3399" y="189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90" name="Freeform 1993"/>
              <p:cNvSpPr>
                <a:spLocks noChangeAspect="1" noEditPoints="1"/>
              </p:cNvSpPr>
              <p:nvPr/>
            </p:nvSpPr>
            <p:spPr bwMode="auto">
              <a:xfrm>
                <a:off x="3399" y="1885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91" name="Freeform 1994"/>
              <p:cNvSpPr>
                <a:spLocks noChangeAspect="1" noEditPoints="1"/>
              </p:cNvSpPr>
              <p:nvPr/>
            </p:nvSpPr>
            <p:spPr bwMode="auto">
              <a:xfrm>
                <a:off x="3399" y="1875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92" name="Freeform 1995"/>
              <p:cNvSpPr>
                <a:spLocks noChangeAspect="1" noEditPoints="1"/>
              </p:cNvSpPr>
              <p:nvPr/>
            </p:nvSpPr>
            <p:spPr bwMode="auto">
              <a:xfrm>
                <a:off x="3399" y="1866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93" name="Freeform 1996"/>
              <p:cNvSpPr>
                <a:spLocks noChangeAspect="1" noEditPoints="1"/>
              </p:cNvSpPr>
              <p:nvPr/>
            </p:nvSpPr>
            <p:spPr bwMode="auto">
              <a:xfrm>
                <a:off x="3399" y="185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94" name="Freeform 1997"/>
              <p:cNvSpPr>
                <a:spLocks noChangeAspect="1" noEditPoints="1"/>
              </p:cNvSpPr>
              <p:nvPr/>
            </p:nvSpPr>
            <p:spPr bwMode="auto">
              <a:xfrm>
                <a:off x="3399" y="1846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95" name="Freeform 1998"/>
              <p:cNvSpPr>
                <a:spLocks noChangeAspect="1" noEditPoints="1"/>
              </p:cNvSpPr>
              <p:nvPr/>
            </p:nvSpPr>
            <p:spPr bwMode="auto">
              <a:xfrm>
                <a:off x="3399" y="1837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96" name="Freeform 1999"/>
              <p:cNvSpPr>
                <a:spLocks noChangeAspect="1" noEditPoints="1"/>
              </p:cNvSpPr>
              <p:nvPr/>
            </p:nvSpPr>
            <p:spPr bwMode="auto">
              <a:xfrm>
                <a:off x="3399" y="1827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97" name="Freeform 2000"/>
              <p:cNvSpPr>
                <a:spLocks noChangeAspect="1" noEditPoints="1"/>
              </p:cNvSpPr>
              <p:nvPr/>
            </p:nvSpPr>
            <p:spPr bwMode="auto">
              <a:xfrm>
                <a:off x="3399" y="1822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98" name="Freeform 2001"/>
              <p:cNvSpPr>
                <a:spLocks noChangeAspect="1" noEditPoints="1"/>
              </p:cNvSpPr>
              <p:nvPr/>
            </p:nvSpPr>
            <p:spPr bwMode="auto">
              <a:xfrm>
                <a:off x="3399" y="1813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99" name="Freeform 2002"/>
              <p:cNvSpPr>
                <a:spLocks noChangeAspect="1" noEditPoints="1"/>
              </p:cNvSpPr>
              <p:nvPr/>
            </p:nvSpPr>
            <p:spPr bwMode="auto">
              <a:xfrm>
                <a:off x="3399" y="1803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00" name="Freeform 2003"/>
              <p:cNvSpPr>
                <a:spLocks noChangeAspect="1" noEditPoints="1"/>
              </p:cNvSpPr>
              <p:nvPr/>
            </p:nvSpPr>
            <p:spPr bwMode="auto">
              <a:xfrm>
                <a:off x="3399" y="1794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01" name="Freeform 2004"/>
              <p:cNvSpPr>
                <a:spLocks noChangeAspect="1" noEditPoints="1"/>
              </p:cNvSpPr>
              <p:nvPr/>
            </p:nvSpPr>
            <p:spPr bwMode="auto">
              <a:xfrm>
                <a:off x="3399" y="178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02" name="Freeform 2005"/>
              <p:cNvSpPr>
                <a:spLocks noChangeAspect="1" noEditPoints="1"/>
              </p:cNvSpPr>
              <p:nvPr/>
            </p:nvSpPr>
            <p:spPr bwMode="auto">
              <a:xfrm>
                <a:off x="3399" y="1774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03" name="Freeform 2006"/>
              <p:cNvSpPr>
                <a:spLocks noChangeAspect="1" noEditPoints="1"/>
              </p:cNvSpPr>
              <p:nvPr/>
            </p:nvSpPr>
            <p:spPr bwMode="auto">
              <a:xfrm>
                <a:off x="3399" y="1765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04" name="Freeform 2007"/>
              <p:cNvSpPr>
                <a:spLocks noChangeAspect="1" noEditPoints="1"/>
              </p:cNvSpPr>
              <p:nvPr/>
            </p:nvSpPr>
            <p:spPr bwMode="auto">
              <a:xfrm>
                <a:off x="3399" y="1760"/>
                <a:ext cx="980" cy="5"/>
              </a:xfrm>
              <a:custGeom>
                <a:avLst/>
                <a:gdLst>
                  <a:gd name="T0" fmla="*/ 980 w 980"/>
                  <a:gd name="T1" fmla="*/ 5 h 5"/>
                  <a:gd name="T2" fmla="*/ 716 w 980"/>
                  <a:gd name="T3" fmla="*/ 5 h 5"/>
                  <a:gd name="T4" fmla="*/ 716 w 980"/>
                  <a:gd name="T5" fmla="*/ 0 h 5"/>
                  <a:gd name="T6" fmla="*/ 980 w 980"/>
                  <a:gd name="T7" fmla="*/ 0 h 5"/>
                  <a:gd name="T8" fmla="*/ 980 w 980"/>
                  <a:gd name="T9" fmla="*/ 5 h 5"/>
                  <a:gd name="T10" fmla="*/ 264 w 980"/>
                  <a:gd name="T11" fmla="*/ 5 h 5"/>
                  <a:gd name="T12" fmla="*/ 0 w 980"/>
                  <a:gd name="T13" fmla="*/ 5 h 5"/>
                  <a:gd name="T14" fmla="*/ 0 w 980"/>
                  <a:gd name="T15" fmla="*/ 0 h 5"/>
                  <a:gd name="T16" fmla="*/ 264 w 980"/>
                  <a:gd name="T17" fmla="*/ 0 h 5"/>
                  <a:gd name="T18" fmla="*/ 264 w 980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5"/>
                  <a:gd name="T32" fmla="*/ 980 w 980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5">
                    <a:moveTo>
                      <a:pt x="980" y="5"/>
                    </a:moveTo>
                    <a:lnTo>
                      <a:pt x="716" y="5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5"/>
                    </a:lnTo>
                    <a:close/>
                    <a:moveTo>
                      <a:pt x="264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05" name="Freeform 2008"/>
              <p:cNvSpPr>
                <a:spLocks noChangeAspect="1" noEditPoints="1"/>
              </p:cNvSpPr>
              <p:nvPr/>
            </p:nvSpPr>
            <p:spPr bwMode="auto">
              <a:xfrm>
                <a:off x="3399" y="175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06" name="Freeform 2009"/>
              <p:cNvSpPr>
                <a:spLocks noChangeAspect="1" noEditPoints="1"/>
              </p:cNvSpPr>
              <p:nvPr/>
            </p:nvSpPr>
            <p:spPr bwMode="auto">
              <a:xfrm>
                <a:off x="3399" y="1741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07" name="Freeform 2010"/>
              <p:cNvSpPr>
                <a:spLocks noChangeAspect="1" noEditPoints="1"/>
              </p:cNvSpPr>
              <p:nvPr/>
            </p:nvSpPr>
            <p:spPr bwMode="auto">
              <a:xfrm>
                <a:off x="3399" y="1731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08" name="Freeform 2011"/>
              <p:cNvSpPr>
                <a:spLocks noChangeAspect="1" noEditPoints="1"/>
              </p:cNvSpPr>
              <p:nvPr/>
            </p:nvSpPr>
            <p:spPr bwMode="auto">
              <a:xfrm>
                <a:off x="3399" y="1722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09" name="Freeform 2012"/>
              <p:cNvSpPr>
                <a:spLocks noChangeAspect="1" noEditPoints="1"/>
              </p:cNvSpPr>
              <p:nvPr/>
            </p:nvSpPr>
            <p:spPr bwMode="auto">
              <a:xfrm>
                <a:off x="3399" y="171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10" name="Freeform 2013"/>
              <p:cNvSpPr>
                <a:spLocks noChangeAspect="1" noEditPoints="1"/>
              </p:cNvSpPr>
              <p:nvPr/>
            </p:nvSpPr>
            <p:spPr bwMode="auto">
              <a:xfrm>
                <a:off x="3399" y="1702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11" name="Freeform 2014"/>
              <p:cNvSpPr>
                <a:spLocks noChangeAspect="1" noEditPoints="1"/>
              </p:cNvSpPr>
              <p:nvPr/>
            </p:nvSpPr>
            <p:spPr bwMode="auto">
              <a:xfrm>
                <a:off x="3399" y="1698"/>
                <a:ext cx="980" cy="4"/>
              </a:xfrm>
              <a:custGeom>
                <a:avLst/>
                <a:gdLst>
                  <a:gd name="T0" fmla="*/ 980 w 980"/>
                  <a:gd name="T1" fmla="*/ 4 h 4"/>
                  <a:gd name="T2" fmla="*/ 716 w 980"/>
                  <a:gd name="T3" fmla="*/ 4 h 4"/>
                  <a:gd name="T4" fmla="*/ 716 w 980"/>
                  <a:gd name="T5" fmla="*/ 0 h 4"/>
                  <a:gd name="T6" fmla="*/ 980 w 980"/>
                  <a:gd name="T7" fmla="*/ 0 h 4"/>
                  <a:gd name="T8" fmla="*/ 980 w 980"/>
                  <a:gd name="T9" fmla="*/ 4 h 4"/>
                  <a:gd name="T10" fmla="*/ 264 w 980"/>
                  <a:gd name="T11" fmla="*/ 4 h 4"/>
                  <a:gd name="T12" fmla="*/ 0 w 980"/>
                  <a:gd name="T13" fmla="*/ 4 h 4"/>
                  <a:gd name="T14" fmla="*/ 0 w 980"/>
                  <a:gd name="T15" fmla="*/ 0 h 4"/>
                  <a:gd name="T16" fmla="*/ 264 w 980"/>
                  <a:gd name="T17" fmla="*/ 0 h 4"/>
                  <a:gd name="T18" fmla="*/ 264 w 980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4"/>
                  <a:gd name="T32" fmla="*/ 980 w 98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12" name="Freeform 2015"/>
              <p:cNvSpPr>
                <a:spLocks noChangeAspect="1" noEditPoints="1"/>
              </p:cNvSpPr>
              <p:nvPr/>
            </p:nvSpPr>
            <p:spPr bwMode="auto">
              <a:xfrm>
                <a:off x="3399" y="168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13" name="Freeform 2016"/>
              <p:cNvSpPr>
                <a:spLocks noChangeAspect="1" noEditPoints="1"/>
              </p:cNvSpPr>
              <p:nvPr/>
            </p:nvSpPr>
            <p:spPr bwMode="auto">
              <a:xfrm>
                <a:off x="3399" y="1678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14" name="Freeform 2017"/>
              <p:cNvSpPr>
                <a:spLocks noChangeAspect="1" noEditPoints="1"/>
              </p:cNvSpPr>
              <p:nvPr/>
            </p:nvSpPr>
            <p:spPr bwMode="auto">
              <a:xfrm>
                <a:off x="3399" y="1669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15" name="Freeform 2018"/>
              <p:cNvSpPr>
                <a:spLocks noChangeAspect="1" noEditPoints="1"/>
              </p:cNvSpPr>
              <p:nvPr/>
            </p:nvSpPr>
            <p:spPr bwMode="auto">
              <a:xfrm>
                <a:off x="3399" y="1659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16" name="Freeform 2019"/>
              <p:cNvSpPr>
                <a:spLocks noChangeAspect="1" noEditPoints="1"/>
              </p:cNvSpPr>
              <p:nvPr/>
            </p:nvSpPr>
            <p:spPr bwMode="auto">
              <a:xfrm>
                <a:off x="3399" y="1650"/>
                <a:ext cx="980" cy="9"/>
              </a:xfrm>
              <a:custGeom>
                <a:avLst/>
                <a:gdLst>
                  <a:gd name="T0" fmla="*/ 980 w 980"/>
                  <a:gd name="T1" fmla="*/ 9 h 9"/>
                  <a:gd name="T2" fmla="*/ 716 w 980"/>
                  <a:gd name="T3" fmla="*/ 9 h 9"/>
                  <a:gd name="T4" fmla="*/ 716 w 980"/>
                  <a:gd name="T5" fmla="*/ 0 h 9"/>
                  <a:gd name="T6" fmla="*/ 980 w 980"/>
                  <a:gd name="T7" fmla="*/ 0 h 9"/>
                  <a:gd name="T8" fmla="*/ 980 w 980"/>
                  <a:gd name="T9" fmla="*/ 9 h 9"/>
                  <a:gd name="T10" fmla="*/ 264 w 980"/>
                  <a:gd name="T11" fmla="*/ 9 h 9"/>
                  <a:gd name="T12" fmla="*/ 0 w 980"/>
                  <a:gd name="T13" fmla="*/ 9 h 9"/>
                  <a:gd name="T14" fmla="*/ 0 w 980"/>
                  <a:gd name="T15" fmla="*/ 0 h 9"/>
                  <a:gd name="T16" fmla="*/ 264 w 980"/>
                  <a:gd name="T17" fmla="*/ 0 h 9"/>
                  <a:gd name="T18" fmla="*/ 264 w 980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9"/>
                  <a:gd name="T32" fmla="*/ 980 w 98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9">
                    <a:moveTo>
                      <a:pt x="980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17" name="Freeform 2020"/>
              <p:cNvSpPr>
                <a:spLocks noChangeAspect="1" noEditPoints="1"/>
              </p:cNvSpPr>
              <p:nvPr/>
            </p:nvSpPr>
            <p:spPr bwMode="auto">
              <a:xfrm>
                <a:off x="3399" y="164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18" name="Freeform 2021"/>
              <p:cNvSpPr>
                <a:spLocks noChangeAspect="1" noEditPoints="1"/>
              </p:cNvSpPr>
              <p:nvPr/>
            </p:nvSpPr>
            <p:spPr bwMode="auto">
              <a:xfrm>
                <a:off x="3399" y="1630"/>
                <a:ext cx="980" cy="10"/>
              </a:xfrm>
              <a:custGeom>
                <a:avLst/>
                <a:gdLst>
                  <a:gd name="T0" fmla="*/ 980 w 980"/>
                  <a:gd name="T1" fmla="*/ 10 h 10"/>
                  <a:gd name="T2" fmla="*/ 716 w 980"/>
                  <a:gd name="T3" fmla="*/ 10 h 10"/>
                  <a:gd name="T4" fmla="*/ 716 w 980"/>
                  <a:gd name="T5" fmla="*/ 0 h 10"/>
                  <a:gd name="T6" fmla="*/ 980 w 980"/>
                  <a:gd name="T7" fmla="*/ 0 h 10"/>
                  <a:gd name="T8" fmla="*/ 980 w 980"/>
                  <a:gd name="T9" fmla="*/ 10 h 10"/>
                  <a:gd name="T10" fmla="*/ 264 w 980"/>
                  <a:gd name="T11" fmla="*/ 10 h 10"/>
                  <a:gd name="T12" fmla="*/ 0 w 980"/>
                  <a:gd name="T13" fmla="*/ 10 h 10"/>
                  <a:gd name="T14" fmla="*/ 0 w 980"/>
                  <a:gd name="T15" fmla="*/ 0 h 10"/>
                  <a:gd name="T16" fmla="*/ 264 w 980"/>
                  <a:gd name="T17" fmla="*/ 0 h 10"/>
                  <a:gd name="T18" fmla="*/ 264 w 980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0"/>
                  <a:gd name="T31" fmla="*/ 0 h 10"/>
                  <a:gd name="T32" fmla="*/ 980 w 98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0" h="10">
                    <a:moveTo>
                      <a:pt x="980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0" y="0"/>
                    </a:lnTo>
                    <a:lnTo>
                      <a:pt x="980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19" name="Freeform 2022"/>
              <p:cNvSpPr>
                <a:spLocks noChangeAspect="1" noEditPoints="1"/>
              </p:cNvSpPr>
              <p:nvPr/>
            </p:nvSpPr>
            <p:spPr bwMode="auto">
              <a:xfrm>
                <a:off x="3399" y="1626"/>
                <a:ext cx="984" cy="4"/>
              </a:xfrm>
              <a:custGeom>
                <a:avLst/>
                <a:gdLst>
                  <a:gd name="T0" fmla="*/ 980 w 984"/>
                  <a:gd name="T1" fmla="*/ 4 h 4"/>
                  <a:gd name="T2" fmla="*/ 716 w 984"/>
                  <a:gd name="T3" fmla="*/ 4 h 4"/>
                  <a:gd name="T4" fmla="*/ 716 w 984"/>
                  <a:gd name="T5" fmla="*/ 0 h 4"/>
                  <a:gd name="T6" fmla="*/ 984 w 984"/>
                  <a:gd name="T7" fmla="*/ 0 h 4"/>
                  <a:gd name="T8" fmla="*/ 980 w 984"/>
                  <a:gd name="T9" fmla="*/ 4 h 4"/>
                  <a:gd name="T10" fmla="*/ 264 w 984"/>
                  <a:gd name="T11" fmla="*/ 4 h 4"/>
                  <a:gd name="T12" fmla="*/ 0 w 984"/>
                  <a:gd name="T13" fmla="*/ 4 h 4"/>
                  <a:gd name="T14" fmla="*/ 0 w 984"/>
                  <a:gd name="T15" fmla="*/ 0 h 4"/>
                  <a:gd name="T16" fmla="*/ 264 w 984"/>
                  <a:gd name="T17" fmla="*/ 0 h 4"/>
                  <a:gd name="T18" fmla="*/ 264 w 98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4"/>
                  <a:gd name="T32" fmla="*/ 984 w 98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4">
                    <a:moveTo>
                      <a:pt x="980" y="4"/>
                    </a:moveTo>
                    <a:lnTo>
                      <a:pt x="716" y="4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0" y="4"/>
                    </a:lnTo>
                    <a:close/>
                    <a:moveTo>
                      <a:pt x="26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20" name="Freeform 2023"/>
              <p:cNvSpPr>
                <a:spLocks noChangeAspect="1" noEditPoints="1"/>
              </p:cNvSpPr>
              <p:nvPr/>
            </p:nvSpPr>
            <p:spPr bwMode="auto">
              <a:xfrm>
                <a:off x="3399" y="161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21" name="Freeform 2024"/>
              <p:cNvSpPr>
                <a:spLocks noChangeAspect="1" noEditPoints="1"/>
              </p:cNvSpPr>
              <p:nvPr/>
            </p:nvSpPr>
            <p:spPr bwMode="auto">
              <a:xfrm>
                <a:off x="3399" y="1606"/>
                <a:ext cx="984" cy="10"/>
              </a:xfrm>
              <a:custGeom>
                <a:avLst/>
                <a:gdLst>
                  <a:gd name="T0" fmla="*/ 984 w 984"/>
                  <a:gd name="T1" fmla="*/ 10 h 10"/>
                  <a:gd name="T2" fmla="*/ 716 w 984"/>
                  <a:gd name="T3" fmla="*/ 10 h 10"/>
                  <a:gd name="T4" fmla="*/ 716 w 984"/>
                  <a:gd name="T5" fmla="*/ 0 h 10"/>
                  <a:gd name="T6" fmla="*/ 984 w 984"/>
                  <a:gd name="T7" fmla="*/ 0 h 10"/>
                  <a:gd name="T8" fmla="*/ 984 w 984"/>
                  <a:gd name="T9" fmla="*/ 10 h 10"/>
                  <a:gd name="T10" fmla="*/ 264 w 984"/>
                  <a:gd name="T11" fmla="*/ 10 h 10"/>
                  <a:gd name="T12" fmla="*/ 0 w 984"/>
                  <a:gd name="T13" fmla="*/ 10 h 10"/>
                  <a:gd name="T14" fmla="*/ 0 w 984"/>
                  <a:gd name="T15" fmla="*/ 0 h 10"/>
                  <a:gd name="T16" fmla="*/ 264 w 984"/>
                  <a:gd name="T17" fmla="*/ 0 h 10"/>
                  <a:gd name="T18" fmla="*/ 264 w 984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10"/>
                  <a:gd name="T32" fmla="*/ 984 w 984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10">
                    <a:moveTo>
                      <a:pt x="984" y="10"/>
                    </a:moveTo>
                    <a:lnTo>
                      <a:pt x="716" y="10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10"/>
                    </a:lnTo>
                    <a:close/>
                    <a:moveTo>
                      <a:pt x="264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22" name="Freeform 2025"/>
              <p:cNvSpPr>
                <a:spLocks noChangeAspect="1" noEditPoints="1"/>
              </p:cNvSpPr>
              <p:nvPr/>
            </p:nvSpPr>
            <p:spPr bwMode="auto">
              <a:xfrm>
                <a:off x="3399" y="1597"/>
                <a:ext cx="984" cy="9"/>
              </a:xfrm>
              <a:custGeom>
                <a:avLst/>
                <a:gdLst>
                  <a:gd name="T0" fmla="*/ 984 w 984"/>
                  <a:gd name="T1" fmla="*/ 9 h 9"/>
                  <a:gd name="T2" fmla="*/ 716 w 984"/>
                  <a:gd name="T3" fmla="*/ 9 h 9"/>
                  <a:gd name="T4" fmla="*/ 716 w 984"/>
                  <a:gd name="T5" fmla="*/ 0 h 9"/>
                  <a:gd name="T6" fmla="*/ 984 w 984"/>
                  <a:gd name="T7" fmla="*/ 0 h 9"/>
                  <a:gd name="T8" fmla="*/ 984 w 984"/>
                  <a:gd name="T9" fmla="*/ 9 h 9"/>
                  <a:gd name="T10" fmla="*/ 264 w 984"/>
                  <a:gd name="T11" fmla="*/ 9 h 9"/>
                  <a:gd name="T12" fmla="*/ 0 w 984"/>
                  <a:gd name="T13" fmla="*/ 9 h 9"/>
                  <a:gd name="T14" fmla="*/ 0 w 984"/>
                  <a:gd name="T15" fmla="*/ 0 h 9"/>
                  <a:gd name="T16" fmla="*/ 264 w 984"/>
                  <a:gd name="T17" fmla="*/ 0 h 9"/>
                  <a:gd name="T18" fmla="*/ 264 w 984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4"/>
                  <a:gd name="T31" fmla="*/ 0 h 9"/>
                  <a:gd name="T32" fmla="*/ 984 w 98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4" h="9">
                    <a:moveTo>
                      <a:pt x="984" y="9"/>
                    </a:moveTo>
                    <a:lnTo>
                      <a:pt x="716" y="9"/>
                    </a:lnTo>
                    <a:lnTo>
                      <a:pt x="716" y="0"/>
                    </a:lnTo>
                    <a:lnTo>
                      <a:pt x="984" y="0"/>
                    </a:lnTo>
                    <a:lnTo>
                      <a:pt x="984" y="9"/>
                    </a:lnTo>
                    <a:close/>
                    <a:moveTo>
                      <a:pt x="264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264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23" name="Freeform 2026"/>
              <p:cNvSpPr>
                <a:spLocks noChangeAspect="1" noEditPoints="1"/>
              </p:cNvSpPr>
              <p:nvPr/>
            </p:nvSpPr>
            <p:spPr bwMode="auto">
              <a:xfrm>
                <a:off x="3394" y="1587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5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5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24" name="Freeform 2027"/>
              <p:cNvSpPr>
                <a:spLocks noChangeAspect="1" noEditPoints="1"/>
              </p:cNvSpPr>
              <p:nvPr/>
            </p:nvSpPr>
            <p:spPr bwMode="auto">
              <a:xfrm>
                <a:off x="3394" y="1578"/>
                <a:ext cx="989" cy="9"/>
              </a:xfrm>
              <a:custGeom>
                <a:avLst/>
                <a:gdLst>
                  <a:gd name="T0" fmla="*/ 989 w 989"/>
                  <a:gd name="T1" fmla="*/ 9 h 9"/>
                  <a:gd name="T2" fmla="*/ 721 w 989"/>
                  <a:gd name="T3" fmla="*/ 9 h 9"/>
                  <a:gd name="T4" fmla="*/ 721 w 989"/>
                  <a:gd name="T5" fmla="*/ 0 h 9"/>
                  <a:gd name="T6" fmla="*/ 989 w 989"/>
                  <a:gd name="T7" fmla="*/ 0 h 9"/>
                  <a:gd name="T8" fmla="*/ 989 w 989"/>
                  <a:gd name="T9" fmla="*/ 9 h 9"/>
                  <a:gd name="T10" fmla="*/ 269 w 989"/>
                  <a:gd name="T11" fmla="*/ 9 h 9"/>
                  <a:gd name="T12" fmla="*/ 0 w 989"/>
                  <a:gd name="T13" fmla="*/ 9 h 9"/>
                  <a:gd name="T14" fmla="*/ 0 w 989"/>
                  <a:gd name="T15" fmla="*/ 0 h 9"/>
                  <a:gd name="T16" fmla="*/ 269 w 989"/>
                  <a:gd name="T17" fmla="*/ 0 h 9"/>
                  <a:gd name="T18" fmla="*/ 269 w 98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9"/>
                  <a:gd name="T32" fmla="*/ 989 w 98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9">
                    <a:moveTo>
                      <a:pt x="989" y="9"/>
                    </a:moveTo>
                    <a:lnTo>
                      <a:pt x="721" y="9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9"/>
                    </a:lnTo>
                    <a:close/>
                    <a:moveTo>
                      <a:pt x="26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25" name="Freeform 2028"/>
              <p:cNvSpPr>
                <a:spLocks noChangeAspect="1" noEditPoints="1"/>
              </p:cNvSpPr>
              <p:nvPr/>
            </p:nvSpPr>
            <p:spPr bwMode="auto">
              <a:xfrm>
                <a:off x="3394" y="1568"/>
                <a:ext cx="989" cy="10"/>
              </a:xfrm>
              <a:custGeom>
                <a:avLst/>
                <a:gdLst>
                  <a:gd name="T0" fmla="*/ 989 w 989"/>
                  <a:gd name="T1" fmla="*/ 10 h 10"/>
                  <a:gd name="T2" fmla="*/ 721 w 989"/>
                  <a:gd name="T3" fmla="*/ 10 h 10"/>
                  <a:gd name="T4" fmla="*/ 721 w 989"/>
                  <a:gd name="T5" fmla="*/ 0 h 10"/>
                  <a:gd name="T6" fmla="*/ 989 w 989"/>
                  <a:gd name="T7" fmla="*/ 0 h 10"/>
                  <a:gd name="T8" fmla="*/ 989 w 989"/>
                  <a:gd name="T9" fmla="*/ 10 h 10"/>
                  <a:gd name="T10" fmla="*/ 269 w 989"/>
                  <a:gd name="T11" fmla="*/ 10 h 10"/>
                  <a:gd name="T12" fmla="*/ 0 w 989"/>
                  <a:gd name="T13" fmla="*/ 10 h 10"/>
                  <a:gd name="T14" fmla="*/ 0 w 989"/>
                  <a:gd name="T15" fmla="*/ 0 h 10"/>
                  <a:gd name="T16" fmla="*/ 269 w 989"/>
                  <a:gd name="T17" fmla="*/ 0 h 10"/>
                  <a:gd name="T18" fmla="*/ 269 w 989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10"/>
                  <a:gd name="T32" fmla="*/ 989 w 98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10">
                    <a:moveTo>
                      <a:pt x="989" y="10"/>
                    </a:moveTo>
                    <a:lnTo>
                      <a:pt x="721" y="10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10"/>
                    </a:lnTo>
                    <a:close/>
                    <a:moveTo>
                      <a:pt x="26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26" name="Freeform 2029"/>
              <p:cNvSpPr>
                <a:spLocks noChangeAspect="1" noEditPoints="1"/>
              </p:cNvSpPr>
              <p:nvPr/>
            </p:nvSpPr>
            <p:spPr bwMode="auto">
              <a:xfrm>
                <a:off x="3394" y="1563"/>
                <a:ext cx="989" cy="5"/>
              </a:xfrm>
              <a:custGeom>
                <a:avLst/>
                <a:gdLst>
                  <a:gd name="T0" fmla="*/ 989 w 989"/>
                  <a:gd name="T1" fmla="*/ 5 h 5"/>
                  <a:gd name="T2" fmla="*/ 721 w 989"/>
                  <a:gd name="T3" fmla="*/ 5 h 5"/>
                  <a:gd name="T4" fmla="*/ 721 w 989"/>
                  <a:gd name="T5" fmla="*/ 0 h 5"/>
                  <a:gd name="T6" fmla="*/ 989 w 989"/>
                  <a:gd name="T7" fmla="*/ 0 h 5"/>
                  <a:gd name="T8" fmla="*/ 989 w 989"/>
                  <a:gd name="T9" fmla="*/ 5 h 5"/>
                  <a:gd name="T10" fmla="*/ 269 w 989"/>
                  <a:gd name="T11" fmla="*/ 5 h 5"/>
                  <a:gd name="T12" fmla="*/ 0 w 989"/>
                  <a:gd name="T13" fmla="*/ 5 h 5"/>
                  <a:gd name="T14" fmla="*/ 0 w 989"/>
                  <a:gd name="T15" fmla="*/ 0 h 5"/>
                  <a:gd name="T16" fmla="*/ 269 w 989"/>
                  <a:gd name="T17" fmla="*/ 0 h 5"/>
                  <a:gd name="T18" fmla="*/ 269 w 989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9"/>
                  <a:gd name="T31" fmla="*/ 0 h 5"/>
                  <a:gd name="T32" fmla="*/ 989 w 989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9" h="5">
                    <a:moveTo>
                      <a:pt x="989" y="5"/>
                    </a:moveTo>
                    <a:lnTo>
                      <a:pt x="721" y="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89" y="5"/>
                    </a:lnTo>
                    <a:close/>
                    <a:moveTo>
                      <a:pt x="269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27" name="Freeform 2030"/>
              <p:cNvSpPr>
                <a:spLocks noChangeAspect="1"/>
              </p:cNvSpPr>
              <p:nvPr/>
            </p:nvSpPr>
            <p:spPr bwMode="auto">
              <a:xfrm>
                <a:off x="3394" y="1563"/>
                <a:ext cx="989" cy="2285"/>
              </a:xfrm>
              <a:custGeom>
                <a:avLst/>
                <a:gdLst>
                  <a:gd name="T0" fmla="*/ 269 w 989"/>
                  <a:gd name="T1" fmla="*/ 1785 h 2285"/>
                  <a:gd name="T2" fmla="*/ 274 w 989"/>
                  <a:gd name="T3" fmla="*/ 1838 h 2285"/>
                  <a:gd name="T4" fmla="*/ 284 w 989"/>
                  <a:gd name="T5" fmla="*/ 1886 h 2285"/>
                  <a:gd name="T6" fmla="*/ 308 w 989"/>
                  <a:gd name="T7" fmla="*/ 1929 h 2285"/>
                  <a:gd name="T8" fmla="*/ 332 w 989"/>
                  <a:gd name="T9" fmla="*/ 1973 h 2285"/>
                  <a:gd name="T10" fmla="*/ 365 w 989"/>
                  <a:gd name="T11" fmla="*/ 2006 h 2285"/>
                  <a:gd name="T12" fmla="*/ 404 w 989"/>
                  <a:gd name="T13" fmla="*/ 2035 h 2285"/>
                  <a:gd name="T14" fmla="*/ 428 w 989"/>
                  <a:gd name="T15" fmla="*/ 2045 h 2285"/>
                  <a:gd name="T16" fmla="*/ 447 w 989"/>
                  <a:gd name="T17" fmla="*/ 2054 h 2285"/>
                  <a:gd name="T18" fmla="*/ 471 w 989"/>
                  <a:gd name="T19" fmla="*/ 2059 h 2285"/>
                  <a:gd name="T20" fmla="*/ 495 w 989"/>
                  <a:gd name="T21" fmla="*/ 2059 h 2285"/>
                  <a:gd name="T22" fmla="*/ 519 w 989"/>
                  <a:gd name="T23" fmla="*/ 2059 h 2285"/>
                  <a:gd name="T24" fmla="*/ 538 w 989"/>
                  <a:gd name="T25" fmla="*/ 2054 h 2285"/>
                  <a:gd name="T26" fmla="*/ 562 w 989"/>
                  <a:gd name="T27" fmla="*/ 2045 h 2285"/>
                  <a:gd name="T28" fmla="*/ 581 w 989"/>
                  <a:gd name="T29" fmla="*/ 2035 h 2285"/>
                  <a:gd name="T30" fmla="*/ 620 w 989"/>
                  <a:gd name="T31" fmla="*/ 2006 h 2285"/>
                  <a:gd name="T32" fmla="*/ 653 w 989"/>
                  <a:gd name="T33" fmla="*/ 1973 h 2285"/>
                  <a:gd name="T34" fmla="*/ 682 w 989"/>
                  <a:gd name="T35" fmla="*/ 1929 h 2285"/>
                  <a:gd name="T36" fmla="*/ 701 w 989"/>
                  <a:gd name="T37" fmla="*/ 1886 h 2285"/>
                  <a:gd name="T38" fmla="*/ 716 w 989"/>
                  <a:gd name="T39" fmla="*/ 1838 h 2285"/>
                  <a:gd name="T40" fmla="*/ 721 w 989"/>
                  <a:gd name="T41" fmla="*/ 1785 h 2285"/>
                  <a:gd name="T42" fmla="*/ 721 w 989"/>
                  <a:gd name="T43" fmla="*/ 0 h 2285"/>
                  <a:gd name="T44" fmla="*/ 989 w 989"/>
                  <a:gd name="T45" fmla="*/ 0 h 2285"/>
                  <a:gd name="T46" fmla="*/ 975 w 989"/>
                  <a:gd name="T47" fmla="*/ 1785 h 2285"/>
                  <a:gd name="T48" fmla="*/ 975 w 989"/>
                  <a:gd name="T49" fmla="*/ 1833 h 2285"/>
                  <a:gd name="T50" fmla="*/ 970 w 989"/>
                  <a:gd name="T51" fmla="*/ 1881 h 2285"/>
                  <a:gd name="T52" fmla="*/ 961 w 989"/>
                  <a:gd name="T53" fmla="*/ 1929 h 2285"/>
                  <a:gd name="T54" fmla="*/ 946 w 989"/>
                  <a:gd name="T55" fmla="*/ 1973 h 2285"/>
                  <a:gd name="T56" fmla="*/ 932 w 989"/>
                  <a:gd name="T57" fmla="*/ 2016 h 2285"/>
                  <a:gd name="T58" fmla="*/ 913 w 989"/>
                  <a:gd name="T59" fmla="*/ 2059 h 2285"/>
                  <a:gd name="T60" fmla="*/ 889 w 989"/>
                  <a:gd name="T61" fmla="*/ 2097 h 2285"/>
                  <a:gd name="T62" fmla="*/ 860 w 989"/>
                  <a:gd name="T63" fmla="*/ 2131 h 2285"/>
                  <a:gd name="T64" fmla="*/ 831 w 989"/>
                  <a:gd name="T65" fmla="*/ 2165 h 2285"/>
                  <a:gd name="T66" fmla="*/ 797 w 989"/>
                  <a:gd name="T67" fmla="*/ 2193 h 2285"/>
                  <a:gd name="T68" fmla="*/ 754 w 989"/>
                  <a:gd name="T69" fmla="*/ 2222 h 2285"/>
                  <a:gd name="T70" fmla="*/ 711 w 989"/>
                  <a:gd name="T71" fmla="*/ 2241 h 2285"/>
                  <a:gd name="T72" fmla="*/ 663 w 989"/>
                  <a:gd name="T73" fmla="*/ 2261 h 2285"/>
                  <a:gd name="T74" fmla="*/ 610 w 989"/>
                  <a:gd name="T75" fmla="*/ 2275 h 2285"/>
                  <a:gd name="T76" fmla="*/ 557 w 989"/>
                  <a:gd name="T77" fmla="*/ 2285 h 2285"/>
                  <a:gd name="T78" fmla="*/ 495 w 989"/>
                  <a:gd name="T79" fmla="*/ 2285 h 2285"/>
                  <a:gd name="T80" fmla="*/ 432 w 989"/>
                  <a:gd name="T81" fmla="*/ 2285 h 2285"/>
                  <a:gd name="T82" fmla="*/ 375 w 989"/>
                  <a:gd name="T83" fmla="*/ 2275 h 2285"/>
                  <a:gd name="T84" fmla="*/ 322 w 989"/>
                  <a:gd name="T85" fmla="*/ 2261 h 2285"/>
                  <a:gd name="T86" fmla="*/ 274 w 989"/>
                  <a:gd name="T87" fmla="*/ 2246 h 2285"/>
                  <a:gd name="T88" fmla="*/ 231 w 989"/>
                  <a:gd name="T89" fmla="*/ 2222 h 2285"/>
                  <a:gd name="T90" fmla="*/ 192 w 989"/>
                  <a:gd name="T91" fmla="*/ 2198 h 2285"/>
                  <a:gd name="T92" fmla="*/ 159 w 989"/>
                  <a:gd name="T93" fmla="*/ 2165 h 2285"/>
                  <a:gd name="T94" fmla="*/ 125 w 989"/>
                  <a:gd name="T95" fmla="*/ 2136 h 2285"/>
                  <a:gd name="T96" fmla="*/ 101 w 989"/>
                  <a:gd name="T97" fmla="*/ 2097 h 2285"/>
                  <a:gd name="T98" fmla="*/ 77 w 989"/>
                  <a:gd name="T99" fmla="*/ 2059 h 2285"/>
                  <a:gd name="T100" fmla="*/ 58 w 989"/>
                  <a:gd name="T101" fmla="*/ 2016 h 2285"/>
                  <a:gd name="T102" fmla="*/ 39 w 989"/>
                  <a:gd name="T103" fmla="*/ 1973 h 2285"/>
                  <a:gd name="T104" fmla="*/ 29 w 989"/>
                  <a:gd name="T105" fmla="*/ 1929 h 2285"/>
                  <a:gd name="T106" fmla="*/ 20 w 989"/>
                  <a:gd name="T107" fmla="*/ 1881 h 2285"/>
                  <a:gd name="T108" fmla="*/ 15 w 989"/>
                  <a:gd name="T109" fmla="*/ 1833 h 2285"/>
                  <a:gd name="T110" fmla="*/ 10 w 989"/>
                  <a:gd name="T111" fmla="*/ 1785 h 2285"/>
                  <a:gd name="T112" fmla="*/ 0 w 989"/>
                  <a:gd name="T113" fmla="*/ 0 h 2285"/>
                  <a:gd name="T114" fmla="*/ 269 w 989"/>
                  <a:gd name="T115" fmla="*/ 0 h 2285"/>
                  <a:gd name="T116" fmla="*/ 269 w 989"/>
                  <a:gd name="T117" fmla="*/ 1785 h 2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89"/>
                  <a:gd name="T178" fmla="*/ 0 h 2285"/>
                  <a:gd name="T179" fmla="*/ 989 w 989"/>
                  <a:gd name="T180" fmla="*/ 2285 h 228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89" h="2285">
                    <a:moveTo>
                      <a:pt x="269" y="1785"/>
                    </a:moveTo>
                    <a:lnTo>
                      <a:pt x="274" y="1838"/>
                    </a:lnTo>
                    <a:lnTo>
                      <a:pt x="284" y="1886"/>
                    </a:lnTo>
                    <a:lnTo>
                      <a:pt x="308" y="1929"/>
                    </a:lnTo>
                    <a:lnTo>
                      <a:pt x="332" y="1973"/>
                    </a:lnTo>
                    <a:lnTo>
                      <a:pt x="365" y="2006"/>
                    </a:lnTo>
                    <a:lnTo>
                      <a:pt x="404" y="2035"/>
                    </a:lnTo>
                    <a:lnTo>
                      <a:pt x="428" y="2045"/>
                    </a:lnTo>
                    <a:lnTo>
                      <a:pt x="447" y="2054"/>
                    </a:lnTo>
                    <a:lnTo>
                      <a:pt x="471" y="2059"/>
                    </a:lnTo>
                    <a:lnTo>
                      <a:pt x="495" y="2059"/>
                    </a:lnTo>
                    <a:lnTo>
                      <a:pt x="519" y="2059"/>
                    </a:lnTo>
                    <a:lnTo>
                      <a:pt x="538" y="2054"/>
                    </a:lnTo>
                    <a:lnTo>
                      <a:pt x="562" y="2045"/>
                    </a:lnTo>
                    <a:lnTo>
                      <a:pt x="581" y="2035"/>
                    </a:lnTo>
                    <a:lnTo>
                      <a:pt x="620" y="2006"/>
                    </a:lnTo>
                    <a:lnTo>
                      <a:pt x="653" y="1973"/>
                    </a:lnTo>
                    <a:lnTo>
                      <a:pt x="682" y="1929"/>
                    </a:lnTo>
                    <a:lnTo>
                      <a:pt x="701" y="1886"/>
                    </a:lnTo>
                    <a:lnTo>
                      <a:pt x="716" y="1838"/>
                    </a:lnTo>
                    <a:lnTo>
                      <a:pt x="721" y="1785"/>
                    </a:lnTo>
                    <a:lnTo>
                      <a:pt x="721" y="0"/>
                    </a:lnTo>
                    <a:lnTo>
                      <a:pt x="989" y="0"/>
                    </a:lnTo>
                    <a:lnTo>
                      <a:pt x="975" y="1785"/>
                    </a:lnTo>
                    <a:lnTo>
                      <a:pt x="975" y="1833"/>
                    </a:lnTo>
                    <a:lnTo>
                      <a:pt x="970" y="1881"/>
                    </a:lnTo>
                    <a:lnTo>
                      <a:pt x="961" y="1929"/>
                    </a:lnTo>
                    <a:lnTo>
                      <a:pt x="946" y="1973"/>
                    </a:lnTo>
                    <a:lnTo>
                      <a:pt x="932" y="2016"/>
                    </a:lnTo>
                    <a:lnTo>
                      <a:pt x="913" y="2059"/>
                    </a:lnTo>
                    <a:lnTo>
                      <a:pt x="889" y="2097"/>
                    </a:lnTo>
                    <a:lnTo>
                      <a:pt x="860" y="2131"/>
                    </a:lnTo>
                    <a:lnTo>
                      <a:pt x="831" y="2165"/>
                    </a:lnTo>
                    <a:lnTo>
                      <a:pt x="797" y="2193"/>
                    </a:lnTo>
                    <a:lnTo>
                      <a:pt x="754" y="2222"/>
                    </a:lnTo>
                    <a:lnTo>
                      <a:pt x="711" y="2241"/>
                    </a:lnTo>
                    <a:lnTo>
                      <a:pt x="663" y="2261"/>
                    </a:lnTo>
                    <a:lnTo>
                      <a:pt x="610" y="2275"/>
                    </a:lnTo>
                    <a:lnTo>
                      <a:pt x="557" y="2285"/>
                    </a:lnTo>
                    <a:lnTo>
                      <a:pt x="495" y="2285"/>
                    </a:lnTo>
                    <a:lnTo>
                      <a:pt x="432" y="2285"/>
                    </a:lnTo>
                    <a:lnTo>
                      <a:pt x="375" y="2275"/>
                    </a:lnTo>
                    <a:lnTo>
                      <a:pt x="322" y="2261"/>
                    </a:lnTo>
                    <a:lnTo>
                      <a:pt x="274" y="2246"/>
                    </a:lnTo>
                    <a:lnTo>
                      <a:pt x="231" y="2222"/>
                    </a:lnTo>
                    <a:lnTo>
                      <a:pt x="192" y="2198"/>
                    </a:lnTo>
                    <a:lnTo>
                      <a:pt x="159" y="2165"/>
                    </a:lnTo>
                    <a:lnTo>
                      <a:pt x="125" y="2136"/>
                    </a:lnTo>
                    <a:lnTo>
                      <a:pt x="101" y="2097"/>
                    </a:lnTo>
                    <a:lnTo>
                      <a:pt x="77" y="2059"/>
                    </a:lnTo>
                    <a:lnTo>
                      <a:pt x="58" y="2016"/>
                    </a:lnTo>
                    <a:lnTo>
                      <a:pt x="39" y="1973"/>
                    </a:lnTo>
                    <a:lnTo>
                      <a:pt x="29" y="1929"/>
                    </a:lnTo>
                    <a:lnTo>
                      <a:pt x="20" y="1881"/>
                    </a:lnTo>
                    <a:lnTo>
                      <a:pt x="15" y="1833"/>
                    </a:lnTo>
                    <a:lnTo>
                      <a:pt x="10" y="1785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9" y="1785"/>
                    </a:lnTo>
                  </a:path>
                </a:pathLst>
              </a:custGeom>
              <a:gradFill rotWithShape="0">
                <a:gsLst>
                  <a:gs pos="0">
                    <a:srgbClr val="99CCFF"/>
                  </a:gs>
                  <a:gs pos="100000">
                    <a:srgbClr val="0000FF"/>
                  </a:gs>
                </a:gsLst>
                <a:lin ang="5400000" scaled="1"/>
              </a:gradFill>
              <a:ln w="0">
                <a:solidFill>
                  <a:srgbClr val="0000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149" name="Text Box 556"/>
          <p:cNvSpPr txBox="1">
            <a:spLocks noChangeArrowheads="1"/>
          </p:cNvSpPr>
          <p:nvPr/>
        </p:nvSpPr>
        <p:spPr bwMode="auto">
          <a:xfrm>
            <a:off x="1074738" y="53975"/>
            <a:ext cx="7343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b="1" dirty="0" err="1" smtClean="0">
                <a:solidFill>
                  <a:prstClr val="black"/>
                </a:solidFill>
                <a:latin typeface="+mn-lt"/>
                <a:cs typeface="+mn-cs"/>
              </a:rPr>
              <a:t>Навигационно</a:t>
            </a:r>
            <a:r>
              <a:rPr lang="ru-RU" altLang="ru-RU" b="1" dirty="0" smtClean="0">
                <a:solidFill>
                  <a:prstClr val="black"/>
                </a:solidFill>
                <a:latin typeface="+mn-lt"/>
                <a:cs typeface="+mn-cs"/>
              </a:rPr>
              <a:t> – информационный центр</a:t>
            </a:r>
            <a:endParaRPr lang="ru-RU" altLang="ru-RU" b="1" dirty="0">
              <a:solidFill>
                <a:prstClr val="black"/>
              </a:solidFill>
              <a:latin typeface="+mn-lt"/>
              <a:cs typeface="+mn-cs"/>
            </a:endParaRPr>
          </a:p>
        </p:txBody>
      </p:sp>
      <p:sp>
        <p:nvSpPr>
          <p:cNvPr id="10246" name="TextBox 3"/>
          <p:cNvSpPr txBox="1">
            <a:spLocks noChangeArrowheads="1"/>
          </p:cNvSpPr>
          <p:nvPr/>
        </p:nvSpPr>
        <p:spPr bwMode="auto">
          <a:xfrm>
            <a:off x="2843213" y="525463"/>
            <a:ext cx="324961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РОНИС – загрузка данных в </a:t>
            </a:r>
            <a:r>
              <a:rPr lang="en-US" sz="1600" b="1"/>
              <a:t>ArcGIS</a:t>
            </a:r>
            <a:endParaRPr lang="ru-RU" sz="1600" b="1"/>
          </a:p>
        </p:txBody>
      </p:sp>
      <p:sp>
        <p:nvSpPr>
          <p:cNvPr id="10247" name="TextBox 4"/>
          <p:cNvSpPr txBox="1">
            <a:spLocks noChangeArrowheads="1"/>
          </p:cNvSpPr>
          <p:nvPr/>
        </p:nvSpPr>
        <p:spPr bwMode="auto">
          <a:xfrm>
            <a:off x="536575" y="950913"/>
            <a:ext cx="180340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Список водителей</a:t>
            </a:r>
          </a:p>
        </p:txBody>
      </p:sp>
      <p:sp>
        <p:nvSpPr>
          <p:cNvPr id="10248" name="TextBox 506"/>
          <p:cNvSpPr txBox="1">
            <a:spLocks noChangeArrowheads="1"/>
          </p:cNvSpPr>
          <p:nvPr/>
        </p:nvSpPr>
        <p:spPr bwMode="auto">
          <a:xfrm>
            <a:off x="588963" y="3844925"/>
            <a:ext cx="284480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/>
              <a:t>Список транспортных средств</a:t>
            </a:r>
          </a:p>
        </p:txBody>
      </p:sp>
      <p:pic>
        <p:nvPicPr>
          <p:cNvPr id="10249" name="Рисунок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2763" y="1316038"/>
            <a:ext cx="8315325" cy="2271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50" name="Рисунок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3250" y="4292600"/>
            <a:ext cx="8172450" cy="227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1883</TotalTime>
  <Words>1484</Words>
  <Application>Microsoft Office PowerPoint</Application>
  <PresentationFormat>Экран (4:3)</PresentationFormat>
  <Paragraphs>637</Paragraphs>
  <Slides>28</Slides>
  <Notes>2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28</vt:i4>
      </vt:variant>
    </vt:vector>
  </HeadingPairs>
  <TitlesOfParts>
    <vt:vector size="29" baseType="lpstr"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Kamerton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Игорь Андриянов</dc:creator>
  <cp:lastModifiedBy>Игорь Андриянов</cp:lastModifiedBy>
  <cp:revision>122</cp:revision>
  <cp:lastPrinted>2014-04-08T05:44:43Z</cp:lastPrinted>
  <dcterms:created xsi:type="dcterms:W3CDTF">2014-03-14T06:16:16Z</dcterms:created>
  <dcterms:modified xsi:type="dcterms:W3CDTF">2014-04-23T05:57:19Z</dcterms:modified>
</cp:coreProperties>
</file>