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61" r:id="rId2"/>
    <p:sldId id="332" r:id="rId3"/>
    <p:sldId id="333" r:id="rId4"/>
    <p:sldId id="334" r:id="rId5"/>
    <p:sldId id="335" r:id="rId6"/>
    <p:sldId id="326" r:id="rId7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4" autoAdjust="0"/>
    <p:restoredTop sz="96691" autoAdjust="0"/>
  </p:normalViewPr>
  <p:slideViewPr>
    <p:cSldViewPr>
      <p:cViewPr varScale="1">
        <p:scale>
          <a:sx n="71" d="100"/>
          <a:sy n="71" d="100"/>
        </p:scale>
        <p:origin x="-14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177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E55C1B-1D8A-4690-92D7-70D9D7B59952}" type="doc">
      <dgm:prSet loTypeId="urn:microsoft.com/office/officeart/2008/layout/AlternatingHexagons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48B2C9-AE69-4931-A7B9-68DB73F61881}">
      <dgm:prSet phldrT="[Текст]" custT="1"/>
      <dgm:spPr/>
      <dgm:t>
        <a:bodyPr/>
        <a:lstStyle/>
        <a:p>
          <a:pPr algn="ctr"/>
          <a:r>
            <a:rPr lang="ru-RU" sz="1200" b="1" dirty="0" smtClean="0"/>
            <a:t>ГБД</a:t>
          </a:r>
        </a:p>
        <a:p>
          <a:pPr algn="ctr"/>
          <a:r>
            <a:rPr lang="ru-RU" sz="1200" b="1" dirty="0" smtClean="0"/>
            <a:t>«Физические лица»</a:t>
          </a:r>
          <a:endParaRPr lang="ru-RU" sz="1200" b="1" dirty="0"/>
        </a:p>
      </dgm:t>
    </dgm:pt>
    <dgm:pt modelId="{A1550483-BB9E-4402-810A-0BD7BD3BBD23}" type="parTrans" cxnId="{AEF4F5B5-2AC0-4D13-85D0-33ACA3012B7B}">
      <dgm:prSet/>
      <dgm:spPr/>
      <dgm:t>
        <a:bodyPr/>
        <a:lstStyle/>
        <a:p>
          <a:endParaRPr lang="ru-RU"/>
        </a:p>
      </dgm:t>
    </dgm:pt>
    <dgm:pt modelId="{2A9D3726-9F0F-456A-B8F4-5BDD4F1FD79F}" type="sibTrans" cxnId="{AEF4F5B5-2AC0-4D13-85D0-33ACA3012B7B}">
      <dgm:prSet/>
      <dgm:spPr/>
      <dgm:t>
        <a:bodyPr/>
        <a:lstStyle/>
        <a:p>
          <a:endParaRPr lang="ru-RU"/>
        </a:p>
      </dgm:t>
    </dgm:pt>
    <dgm:pt modelId="{BEED12A4-5D02-4F91-8AA4-8E425F3B8B3B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chemeClr val="bg2">
              <a:lumMod val="85000"/>
            </a:schemeClr>
          </a:solidFill>
        </a:ln>
      </dgm:spPr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643BFD32-F433-4B44-9BD6-E091D1F3522C}" type="parTrans" cxnId="{0F973CA2-1BD0-450D-BFFE-E439B44FDF12}">
      <dgm:prSet/>
      <dgm:spPr/>
      <dgm:t>
        <a:bodyPr/>
        <a:lstStyle/>
        <a:p>
          <a:endParaRPr lang="ru-RU"/>
        </a:p>
      </dgm:t>
    </dgm:pt>
    <dgm:pt modelId="{9875FF61-56F9-4298-AAC3-B88759E2DE96}" type="sibTrans" cxnId="{0F973CA2-1BD0-450D-BFFE-E439B44FDF12}">
      <dgm:prSet/>
      <dgm:spPr/>
      <dgm:t>
        <a:bodyPr/>
        <a:lstStyle/>
        <a:p>
          <a:endParaRPr lang="ru-RU"/>
        </a:p>
      </dgm:t>
    </dgm:pt>
    <dgm:pt modelId="{C26A8DFF-ED42-4217-A71B-F22188E374C9}">
      <dgm:prSet phldrT="[Текст]" custT="1"/>
      <dgm:spPr/>
      <dgm:t>
        <a:bodyPr/>
        <a:lstStyle/>
        <a:p>
          <a:r>
            <a:rPr lang="ru-RU" sz="1400" b="1" dirty="0" smtClean="0"/>
            <a:t>ГБД «Регистр недвижимости»</a:t>
          </a:r>
          <a:endParaRPr lang="ru-RU" sz="1400" b="1" dirty="0"/>
        </a:p>
      </dgm:t>
    </dgm:pt>
    <dgm:pt modelId="{F51C3FAD-A239-4121-B24B-1A4C01E896AD}" type="parTrans" cxnId="{48660D9A-645E-4804-80E7-D84B16B5ABAB}">
      <dgm:prSet/>
      <dgm:spPr/>
      <dgm:t>
        <a:bodyPr/>
        <a:lstStyle/>
        <a:p>
          <a:endParaRPr lang="ru-RU"/>
        </a:p>
      </dgm:t>
    </dgm:pt>
    <dgm:pt modelId="{0BE0ABAE-8FD5-4F18-B79B-6A61EC856379}" type="sibTrans" cxnId="{48660D9A-645E-4804-80E7-D84B16B5ABAB}">
      <dgm:prSet/>
      <dgm:spPr/>
      <dgm:t>
        <a:bodyPr/>
        <a:lstStyle/>
        <a:p>
          <a:endParaRPr lang="ru-RU"/>
        </a:p>
      </dgm:t>
    </dgm:pt>
    <dgm:pt modelId="{0761D1D8-5BCB-46A8-9849-2999B88C3CF8}">
      <dgm:prSet phldrT="[Текст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4808744C-B663-475D-AD77-C3AEA6CCE24D}" type="parTrans" cxnId="{5A1280BF-AE6D-4CD3-AAF1-A5C7758580B6}">
      <dgm:prSet/>
      <dgm:spPr/>
      <dgm:t>
        <a:bodyPr/>
        <a:lstStyle/>
        <a:p>
          <a:endParaRPr lang="ru-RU"/>
        </a:p>
      </dgm:t>
    </dgm:pt>
    <dgm:pt modelId="{AC9FFB40-CEBC-4745-9476-D7504E7A3D50}" type="sibTrans" cxnId="{5A1280BF-AE6D-4CD3-AAF1-A5C7758580B6}">
      <dgm:prSet/>
      <dgm:spPr/>
      <dgm:t>
        <a:bodyPr/>
        <a:lstStyle/>
        <a:p>
          <a:endParaRPr lang="ru-RU"/>
        </a:p>
      </dgm:t>
    </dgm:pt>
    <dgm:pt modelId="{7EB23359-6365-4D19-B31A-5C0B5C3D6163}">
      <dgm:prSet phldrT="[Текст]" custT="1"/>
      <dgm:spPr/>
      <dgm:t>
        <a:bodyPr/>
        <a:lstStyle/>
        <a:p>
          <a:r>
            <a:rPr lang="ru-RU" sz="1400" b="1" dirty="0" smtClean="0"/>
            <a:t>ГБД</a:t>
          </a:r>
        </a:p>
        <a:p>
          <a:r>
            <a:rPr lang="ru-RU" sz="1400" b="1" dirty="0" smtClean="0"/>
            <a:t>«Юридические лица»</a:t>
          </a:r>
          <a:endParaRPr lang="ru-RU" sz="1400" b="1" dirty="0"/>
        </a:p>
      </dgm:t>
    </dgm:pt>
    <dgm:pt modelId="{C3907CCA-7719-4824-B7FD-EEA698F70BAB}" type="parTrans" cxnId="{3A2742A0-CDF5-4000-B103-44F97A90BF2D}">
      <dgm:prSet/>
      <dgm:spPr/>
      <dgm:t>
        <a:bodyPr/>
        <a:lstStyle/>
        <a:p>
          <a:endParaRPr lang="ru-RU"/>
        </a:p>
      </dgm:t>
    </dgm:pt>
    <dgm:pt modelId="{7D728A78-26F8-4BE9-8DD6-135A18AE0B6D}" type="sibTrans" cxnId="{3A2742A0-CDF5-4000-B103-44F97A90BF2D}">
      <dgm:prSet/>
      <dgm:spPr/>
      <dgm:t>
        <a:bodyPr/>
        <a:lstStyle/>
        <a:p>
          <a:endParaRPr lang="ru-RU"/>
        </a:p>
      </dgm:t>
    </dgm:pt>
    <dgm:pt modelId="{A234560A-BF71-4ACC-967D-CF08248020D6}">
      <dgm:prSet phldrT="[Текст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89E70FF9-5795-4DEA-8E7A-BAFC1FDBF629}" type="sibTrans" cxnId="{856E9B4A-C3C1-4730-82F0-013F7C2FDCE4}">
      <dgm:prSet/>
      <dgm:spPr/>
      <dgm:t>
        <a:bodyPr/>
        <a:lstStyle/>
        <a:p>
          <a:endParaRPr lang="ru-RU"/>
        </a:p>
      </dgm:t>
    </dgm:pt>
    <dgm:pt modelId="{4521769E-5C7D-4409-945F-D7BD4E57E8A3}" type="parTrans" cxnId="{856E9B4A-C3C1-4730-82F0-013F7C2FDCE4}">
      <dgm:prSet/>
      <dgm:spPr/>
      <dgm:t>
        <a:bodyPr/>
        <a:lstStyle/>
        <a:p>
          <a:endParaRPr lang="ru-RU"/>
        </a:p>
      </dgm:t>
    </dgm:pt>
    <dgm:pt modelId="{7D75E18C-27F7-4738-AEEA-C45E5A4D101A}" type="pres">
      <dgm:prSet presAssocID="{16E55C1B-1D8A-4690-92D7-70D9D7B59952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8A71FD0-03C4-4D4A-ADE1-5D30EB58EA5A}" type="pres">
      <dgm:prSet presAssocID="{A234560A-BF71-4ACC-967D-CF08248020D6}" presName="composite" presStyleCnt="0"/>
      <dgm:spPr/>
    </dgm:pt>
    <dgm:pt modelId="{8EF753ED-E9DE-4505-BECD-15CBE20DFDC7}" type="pres">
      <dgm:prSet presAssocID="{A234560A-BF71-4ACC-967D-CF08248020D6}" presName="Parent1" presStyleLbl="node1" presStyleIdx="0" presStyleCnt="6" custLinFactNeighborY="-332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D67F81-39F7-4E0D-A9C9-66A791FFBEA1}" type="pres">
      <dgm:prSet presAssocID="{A234560A-BF71-4ACC-967D-CF08248020D6}" presName="Childtext1" presStyleLbl="revTx" presStyleIdx="0" presStyleCnt="3" custScaleY="60362" custLinFactNeighborX="-18255" custLinFactNeighborY="-585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CF555C-A138-4166-A893-F1141D0C61FF}" type="pres">
      <dgm:prSet presAssocID="{A234560A-BF71-4ACC-967D-CF08248020D6}" presName="BalanceSpacing" presStyleCnt="0"/>
      <dgm:spPr/>
    </dgm:pt>
    <dgm:pt modelId="{51A3CF04-1AC3-48A9-BA3E-79CF9B6DE131}" type="pres">
      <dgm:prSet presAssocID="{A234560A-BF71-4ACC-967D-CF08248020D6}" presName="BalanceSpacing1" presStyleCnt="0"/>
      <dgm:spPr/>
    </dgm:pt>
    <dgm:pt modelId="{6C8B192D-D416-4C85-BB51-CC19D7D8AC5B}" type="pres">
      <dgm:prSet presAssocID="{89E70FF9-5795-4DEA-8E7A-BAFC1FDBF629}" presName="Accent1Text" presStyleLbl="node1" presStyleIdx="1" presStyleCnt="6"/>
      <dgm:spPr/>
      <dgm:t>
        <a:bodyPr/>
        <a:lstStyle/>
        <a:p>
          <a:endParaRPr lang="ru-RU"/>
        </a:p>
      </dgm:t>
    </dgm:pt>
    <dgm:pt modelId="{878F039B-58AB-4E03-9119-B5CA294E6051}" type="pres">
      <dgm:prSet presAssocID="{89E70FF9-5795-4DEA-8E7A-BAFC1FDBF629}" presName="spaceBetweenRectangles" presStyleCnt="0"/>
      <dgm:spPr/>
    </dgm:pt>
    <dgm:pt modelId="{35E0B8DC-7ED5-4CA2-8784-27C95E701FC9}" type="pres">
      <dgm:prSet presAssocID="{BEED12A4-5D02-4F91-8AA4-8E425F3B8B3B}" presName="composite" presStyleCnt="0"/>
      <dgm:spPr/>
    </dgm:pt>
    <dgm:pt modelId="{13C293CD-894A-4F5A-BD87-0C055C2F705E}" type="pres">
      <dgm:prSet presAssocID="{BEED12A4-5D02-4F91-8AA4-8E425F3B8B3B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9404E3-7723-45BB-809D-455FB2713275}" type="pres">
      <dgm:prSet presAssocID="{BEED12A4-5D02-4F91-8AA4-8E425F3B8B3B}" presName="Childtext1" presStyleLbl="revTx" presStyleIdx="1" presStyleCnt="3" custLinFactNeighborX="-32014" custLinFactNeighborY="-663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C2D861-C6AC-4FBB-A28C-8625411AFB6C}" type="pres">
      <dgm:prSet presAssocID="{BEED12A4-5D02-4F91-8AA4-8E425F3B8B3B}" presName="BalanceSpacing" presStyleCnt="0"/>
      <dgm:spPr/>
    </dgm:pt>
    <dgm:pt modelId="{CA1B76FF-F0BC-4000-81EA-42D0969A9208}" type="pres">
      <dgm:prSet presAssocID="{BEED12A4-5D02-4F91-8AA4-8E425F3B8B3B}" presName="BalanceSpacing1" presStyleCnt="0"/>
      <dgm:spPr/>
    </dgm:pt>
    <dgm:pt modelId="{4610DA37-29F3-4F74-9995-4672AD2099CE}" type="pres">
      <dgm:prSet presAssocID="{9875FF61-56F9-4298-AAC3-B88759E2DE96}" presName="Accent1Text" presStyleLbl="node1" presStyleIdx="3" presStyleCnt="6"/>
      <dgm:spPr/>
      <dgm:t>
        <a:bodyPr/>
        <a:lstStyle/>
        <a:p>
          <a:endParaRPr lang="ru-RU"/>
        </a:p>
      </dgm:t>
    </dgm:pt>
    <dgm:pt modelId="{C6035364-D949-4C81-8A22-3684377E0FF2}" type="pres">
      <dgm:prSet presAssocID="{9875FF61-56F9-4298-AAC3-B88759E2DE96}" presName="spaceBetweenRectangles" presStyleCnt="0"/>
      <dgm:spPr/>
    </dgm:pt>
    <dgm:pt modelId="{0F90D076-EAFE-48BE-A50C-79DAC74F2ADE}" type="pres">
      <dgm:prSet presAssocID="{0761D1D8-5BCB-46A8-9849-2999B88C3CF8}" presName="composite" presStyleCnt="0"/>
      <dgm:spPr/>
    </dgm:pt>
    <dgm:pt modelId="{07B31FAF-74E1-40E4-A244-4E186484A4FF}" type="pres">
      <dgm:prSet presAssocID="{0761D1D8-5BCB-46A8-9849-2999B88C3CF8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3FC9EE-AC83-4004-A3E9-91A2876E29C0}" type="pres">
      <dgm:prSet presAssocID="{0761D1D8-5BCB-46A8-9849-2999B88C3CF8}" presName="Childtext1" presStyleLbl="revTx" presStyleIdx="2" presStyleCnt="3" custScaleX="854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E6B5A7-E1D6-45DF-9655-AF5CAA339AEF}" type="pres">
      <dgm:prSet presAssocID="{0761D1D8-5BCB-46A8-9849-2999B88C3CF8}" presName="BalanceSpacing" presStyleCnt="0"/>
      <dgm:spPr/>
    </dgm:pt>
    <dgm:pt modelId="{3628C27F-19CF-4B81-B979-AA69F4B4A1CE}" type="pres">
      <dgm:prSet presAssocID="{0761D1D8-5BCB-46A8-9849-2999B88C3CF8}" presName="BalanceSpacing1" presStyleCnt="0"/>
      <dgm:spPr/>
    </dgm:pt>
    <dgm:pt modelId="{A4DB778C-A319-4867-82EF-D35CD6E959F3}" type="pres">
      <dgm:prSet presAssocID="{AC9FFB40-CEBC-4745-9476-D7504E7A3D50}" presName="Accent1Text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05A89AC4-E03C-4C42-A853-CA5AB5AE7C94}" type="presOf" srcId="{0761D1D8-5BCB-46A8-9849-2999B88C3CF8}" destId="{07B31FAF-74E1-40E4-A244-4E186484A4FF}" srcOrd="0" destOrd="0" presId="urn:microsoft.com/office/officeart/2008/layout/AlternatingHexagons"/>
    <dgm:cxn modelId="{6B3C508D-78DE-4FEC-9A5C-0D3098949CF7}" type="presOf" srcId="{A234560A-BF71-4ACC-967D-CF08248020D6}" destId="{8EF753ED-E9DE-4505-BECD-15CBE20DFDC7}" srcOrd="0" destOrd="0" presId="urn:microsoft.com/office/officeart/2008/layout/AlternatingHexagons"/>
    <dgm:cxn modelId="{AEF4F5B5-2AC0-4D13-85D0-33ACA3012B7B}" srcId="{A234560A-BF71-4ACC-967D-CF08248020D6}" destId="{BC48B2C9-AE69-4931-A7B9-68DB73F61881}" srcOrd="0" destOrd="0" parTransId="{A1550483-BB9E-4402-810A-0BD7BD3BBD23}" sibTransId="{2A9D3726-9F0F-456A-B8F4-5BDD4F1FD79F}"/>
    <dgm:cxn modelId="{1EEDD285-2593-47AD-B43D-CFC49B41A928}" type="presOf" srcId="{89E70FF9-5795-4DEA-8E7A-BAFC1FDBF629}" destId="{6C8B192D-D416-4C85-BB51-CC19D7D8AC5B}" srcOrd="0" destOrd="0" presId="urn:microsoft.com/office/officeart/2008/layout/AlternatingHexagons"/>
    <dgm:cxn modelId="{A542E7E2-B97D-402F-B86B-8ADD69C7799E}" type="presOf" srcId="{AC9FFB40-CEBC-4745-9476-D7504E7A3D50}" destId="{A4DB778C-A319-4867-82EF-D35CD6E959F3}" srcOrd="0" destOrd="0" presId="urn:microsoft.com/office/officeart/2008/layout/AlternatingHexagons"/>
    <dgm:cxn modelId="{B0658A94-5C67-47BB-936E-66A9A432980D}" type="presOf" srcId="{16E55C1B-1D8A-4690-92D7-70D9D7B59952}" destId="{7D75E18C-27F7-4738-AEEA-C45E5A4D101A}" srcOrd="0" destOrd="0" presId="urn:microsoft.com/office/officeart/2008/layout/AlternatingHexagons"/>
    <dgm:cxn modelId="{7A2F7E65-4029-41D2-9140-87B3DD49BF1B}" type="presOf" srcId="{BC48B2C9-AE69-4931-A7B9-68DB73F61881}" destId="{39D67F81-39F7-4E0D-A9C9-66A791FFBEA1}" srcOrd="0" destOrd="0" presId="urn:microsoft.com/office/officeart/2008/layout/AlternatingHexagons"/>
    <dgm:cxn modelId="{8A68DC14-3E15-4854-90A1-89B617632A8C}" type="presOf" srcId="{C26A8DFF-ED42-4217-A71B-F22188E374C9}" destId="{459404E3-7723-45BB-809D-455FB2713275}" srcOrd="0" destOrd="0" presId="urn:microsoft.com/office/officeart/2008/layout/AlternatingHexagons"/>
    <dgm:cxn modelId="{0F973CA2-1BD0-450D-BFFE-E439B44FDF12}" srcId="{16E55C1B-1D8A-4690-92D7-70D9D7B59952}" destId="{BEED12A4-5D02-4F91-8AA4-8E425F3B8B3B}" srcOrd="1" destOrd="0" parTransId="{643BFD32-F433-4B44-9BD6-E091D1F3522C}" sibTransId="{9875FF61-56F9-4298-AAC3-B88759E2DE96}"/>
    <dgm:cxn modelId="{3A2742A0-CDF5-4000-B103-44F97A90BF2D}" srcId="{0761D1D8-5BCB-46A8-9849-2999B88C3CF8}" destId="{7EB23359-6365-4D19-B31A-5C0B5C3D6163}" srcOrd="0" destOrd="0" parTransId="{C3907CCA-7719-4824-B7FD-EEA698F70BAB}" sibTransId="{7D728A78-26F8-4BE9-8DD6-135A18AE0B6D}"/>
    <dgm:cxn modelId="{856E9B4A-C3C1-4730-82F0-013F7C2FDCE4}" srcId="{16E55C1B-1D8A-4690-92D7-70D9D7B59952}" destId="{A234560A-BF71-4ACC-967D-CF08248020D6}" srcOrd="0" destOrd="0" parTransId="{4521769E-5C7D-4409-945F-D7BD4E57E8A3}" sibTransId="{89E70FF9-5795-4DEA-8E7A-BAFC1FDBF629}"/>
    <dgm:cxn modelId="{48660D9A-645E-4804-80E7-D84B16B5ABAB}" srcId="{BEED12A4-5D02-4F91-8AA4-8E425F3B8B3B}" destId="{C26A8DFF-ED42-4217-A71B-F22188E374C9}" srcOrd="0" destOrd="0" parTransId="{F51C3FAD-A239-4121-B24B-1A4C01E896AD}" sibTransId="{0BE0ABAE-8FD5-4F18-B79B-6A61EC856379}"/>
    <dgm:cxn modelId="{265C370A-FE5E-4E57-BFBF-588D644C24D9}" type="presOf" srcId="{9875FF61-56F9-4298-AAC3-B88759E2DE96}" destId="{4610DA37-29F3-4F74-9995-4672AD2099CE}" srcOrd="0" destOrd="0" presId="urn:microsoft.com/office/officeart/2008/layout/AlternatingHexagons"/>
    <dgm:cxn modelId="{ADE0522A-42E6-4F5C-8147-C89E7E5063DF}" type="presOf" srcId="{BEED12A4-5D02-4F91-8AA4-8E425F3B8B3B}" destId="{13C293CD-894A-4F5A-BD87-0C055C2F705E}" srcOrd="0" destOrd="0" presId="urn:microsoft.com/office/officeart/2008/layout/AlternatingHexagons"/>
    <dgm:cxn modelId="{5A1280BF-AE6D-4CD3-AAF1-A5C7758580B6}" srcId="{16E55C1B-1D8A-4690-92D7-70D9D7B59952}" destId="{0761D1D8-5BCB-46A8-9849-2999B88C3CF8}" srcOrd="2" destOrd="0" parTransId="{4808744C-B663-475D-AD77-C3AEA6CCE24D}" sibTransId="{AC9FFB40-CEBC-4745-9476-D7504E7A3D50}"/>
    <dgm:cxn modelId="{1CCA5D1B-C4A6-439E-B246-1BD262FA7F48}" type="presOf" srcId="{7EB23359-6365-4D19-B31A-5C0B5C3D6163}" destId="{703FC9EE-AC83-4004-A3E9-91A2876E29C0}" srcOrd="0" destOrd="0" presId="urn:microsoft.com/office/officeart/2008/layout/AlternatingHexagons"/>
    <dgm:cxn modelId="{F5E3B7EF-78B5-43C6-808B-6690E1E88327}" type="presParOf" srcId="{7D75E18C-27F7-4738-AEEA-C45E5A4D101A}" destId="{E8A71FD0-03C4-4D4A-ADE1-5D30EB58EA5A}" srcOrd="0" destOrd="0" presId="urn:microsoft.com/office/officeart/2008/layout/AlternatingHexagons"/>
    <dgm:cxn modelId="{666210B7-7746-47C9-872A-E63CA2E74FBF}" type="presParOf" srcId="{E8A71FD0-03C4-4D4A-ADE1-5D30EB58EA5A}" destId="{8EF753ED-E9DE-4505-BECD-15CBE20DFDC7}" srcOrd="0" destOrd="0" presId="urn:microsoft.com/office/officeart/2008/layout/AlternatingHexagons"/>
    <dgm:cxn modelId="{05D863E6-CDDC-4590-B40E-99F4310919E7}" type="presParOf" srcId="{E8A71FD0-03C4-4D4A-ADE1-5D30EB58EA5A}" destId="{39D67F81-39F7-4E0D-A9C9-66A791FFBEA1}" srcOrd="1" destOrd="0" presId="urn:microsoft.com/office/officeart/2008/layout/AlternatingHexagons"/>
    <dgm:cxn modelId="{BB69B926-2532-4F85-BD52-2C41E540F4E8}" type="presParOf" srcId="{E8A71FD0-03C4-4D4A-ADE1-5D30EB58EA5A}" destId="{E9CF555C-A138-4166-A893-F1141D0C61FF}" srcOrd="2" destOrd="0" presId="urn:microsoft.com/office/officeart/2008/layout/AlternatingHexagons"/>
    <dgm:cxn modelId="{0BAF9332-AE43-4E4C-9C7D-A3A64AC16259}" type="presParOf" srcId="{E8A71FD0-03C4-4D4A-ADE1-5D30EB58EA5A}" destId="{51A3CF04-1AC3-48A9-BA3E-79CF9B6DE131}" srcOrd="3" destOrd="0" presId="urn:microsoft.com/office/officeart/2008/layout/AlternatingHexagons"/>
    <dgm:cxn modelId="{2895F519-C02F-4243-A05B-59385B8F7948}" type="presParOf" srcId="{E8A71FD0-03C4-4D4A-ADE1-5D30EB58EA5A}" destId="{6C8B192D-D416-4C85-BB51-CC19D7D8AC5B}" srcOrd="4" destOrd="0" presId="urn:microsoft.com/office/officeart/2008/layout/AlternatingHexagons"/>
    <dgm:cxn modelId="{45DC47AC-F84F-46E6-8FE9-0A102EC26E9A}" type="presParOf" srcId="{7D75E18C-27F7-4738-AEEA-C45E5A4D101A}" destId="{878F039B-58AB-4E03-9119-B5CA294E6051}" srcOrd="1" destOrd="0" presId="urn:microsoft.com/office/officeart/2008/layout/AlternatingHexagons"/>
    <dgm:cxn modelId="{862658F5-60DF-4F9A-BEB3-537147544783}" type="presParOf" srcId="{7D75E18C-27F7-4738-AEEA-C45E5A4D101A}" destId="{35E0B8DC-7ED5-4CA2-8784-27C95E701FC9}" srcOrd="2" destOrd="0" presId="urn:microsoft.com/office/officeart/2008/layout/AlternatingHexagons"/>
    <dgm:cxn modelId="{6C6950AC-754D-4761-B0D7-FA9DE02019B4}" type="presParOf" srcId="{35E0B8DC-7ED5-4CA2-8784-27C95E701FC9}" destId="{13C293CD-894A-4F5A-BD87-0C055C2F705E}" srcOrd="0" destOrd="0" presId="urn:microsoft.com/office/officeart/2008/layout/AlternatingHexagons"/>
    <dgm:cxn modelId="{267A2654-9487-4F36-805E-6AD02CCDD62B}" type="presParOf" srcId="{35E0B8DC-7ED5-4CA2-8784-27C95E701FC9}" destId="{459404E3-7723-45BB-809D-455FB2713275}" srcOrd="1" destOrd="0" presId="urn:microsoft.com/office/officeart/2008/layout/AlternatingHexagons"/>
    <dgm:cxn modelId="{35EE2AD5-3750-4692-86E7-70926022472F}" type="presParOf" srcId="{35E0B8DC-7ED5-4CA2-8784-27C95E701FC9}" destId="{D9C2D861-C6AC-4FBB-A28C-8625411AFB6C}" srcOrd="2" destOrd="0" presId="urn:microsoft.com/office/officeart/2008/layout/AlternatingHexagons"/>
    <dgm:cxn modelId="{FDD1A794-2278-4341-8C1A-3D489B3F7ABC}" type="presParOf" srcId="{35E0B8DC-7ED5-4CA2-8784-27C95E701FC9}" destId="{CA1B76FF-F0BC-4000-81EA-42D0969A9208}" srcOrd="3" destOrd="0" presId="urn:microsoft.com/office/officeart/2008/layout/AlternatingHexagons"/>
    <dgm:cxn modelId="{75F151E5-7963-471A-9F3A-9C9FFD0AA9F4}" type="presParOf" srcId="{35E0B8DC-7ED5-4CA2-8784-27C95E701FC9}" destId="{4610DA37-29F3-4F74-9995-4672AD2099CE}" srcOrd="4" destOrd="0" presId="urn:microsoft.com/office/officeart/2008/layout/AlternatingHexagons"/>
    <dgm:cxn modelId="{723B78AB-4C75-4D26-A01E-BCFF151F1C1F}" type="presParOf" srcId="{7D75E18C-27F7-4738-AEEA-C45E5A4D101A}" destId="{C6035364-D949-4C81-8A22-3684377E0FF2}" srcOrd="3" destOrd="0" presId="urn:microsoft.com/office/officeart/2008/layout/AlternatingHexagons"/>
    <dgm:cxn modelId="{F2D56BCB-2AC8-4A37-9DF4-6A651B3C0FF6}" type="presParOf" srcId="{7D75E18C-27F7-4738-AEEA-C45E5A4D101A}" destId="{0F90D076-EAFE-48BE-A50C-79DAC74F2ADE}" srcOrd="4" destOrd="0" presId="urn:microsoft.com/office/officeart/2008/layout/AlternatingHexagons"/>
    <dgm:cxn modelId="{B9944994-904E-4B99-952D-C1D5D0220740}" type="presParOf" srcId="{0F90D076-EAFE-48BE-A50C-79DAC74F2ADE}" destId="{07B31FAF-74E1-40E4-A244-4E186484A4FF}" srcOrd="0" destOrd="0" presId="urn:microsoft.com/office/officeart/2008/layout/AlternatingHexagons"/>
    <dgm:cxn modelId="{D15EBB41-5092-4D11-BC3B-2A028D78219F}" type="presParOf" srcId="{0F90D076-EAFE-48BE-A50C-79DAC74F2ADE}" destId="{703FC9EE-AC83-4004-A3E9-91A2876E29C0}" srcOrd="1" destOrd="0" presId="urn:microsoft.com/office/officeart/2008/layout/AlternatingHexagons"/>
    <dgm:cxn modelId="{C1BA19E0-E912-41E8-9789-AC56AD79FD47}" type="presParOf" srcId="{0F90D076-EAFE-48BE-A50C-79DAC74F2ADE}" destId="{B7E6B5A7-E1D6-45DF-9655-AF5CAA339AEF}" srcOrd="2" destOrd="0" presId="urn:microsoft.com/office/officeart/2008/layout/AlternatingHexagons"/>
    <dgm:cxn modelId="{F4FFF5BF-FF8D-489A-B456-DB526987A2D2}" type="presParOf" srcId="{0F90D076-EAFE-48BE-A50C-79DAC74F2ADE}" destId="{3628C27F-19CF-4B81-B979-AA69F4B4A1CE}" srcOrd="3" destOrd="0" presId="urn:microsoft.com/office/officeart/2008/layout/AlternatingHexagons"/>
    <dgm:cxn modelId="{B708F4D2-8FA8-4760-AF64-0A6142978AC7}" type="presParOf" srcId="{0F90D076-EAFE-48BE-A50C-79DAC74F2ADE}" destId="{A4DB778C-A319-4867-82EF-D35CD6E959F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F753ED-E9DE-4505-BECD-15CBE20DFDC7}">
      <dsp:nvSpPr>
        <dsp:cNvPr id="0" name=""/>
        <dsp:cNvSpPr/>
      </dsp:nvSpPr>
      <dsp:spPr>
        <a:xfrm rot="5400000">
          <a:off x="3150398" y="109602"/>
          <a:ext cx="1686192" cy="1466987"/>
        </a:xfrm>
        <a:prstGeom prst="hexagon">
          <a:avLst>
            <a:gd name="adj" fmla="val 25000"/>
            <a:gd name="vf" fmla="val 11547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/>
            <a:t> </a:t>
          </a:r>
          <a:endParaRPr lang="ru-RU" sz="5300" kern="1200" dirty="0"/>
        </a:p>
      </dsp:txBody>
      <dsp:txXfrm rot="5400000">
        <a:off x="3150398" y="109602"/>
        <a:ext cx="1686192" cy="1466987"/>
      </dsp:txXfrm>
    </dsp:sp>
    <dsp:sp modelId="{39D67F81-39F7-4E0D-A9C9-66A791FFBEA1}">
      <dsp:nvSpPr>
        <dsp:cNvPr id="0" name=""/>
        <dsp:cNvSpPr/>
      </dsp:nvSpPr>
      <dsp:spPr>
        <a:xfrm>
          <a:off x="4427982" y="0"/>
          <a:ext cx="1881790" cy="610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ГБД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«Физические лица»</a:t>
          </a:r>
          <a:endParaRPr lang="ru-RU" sz="1200" b="1" kern="1200" dirty="0"/>
        </a:p>
      </dsp:txBody>
      <dsp:txXfrm>
        <a:off x="4427982" y="0"/>
        <a:ext cx="1881790" cy="610691"/>
      </dsp:txXfrm>
    </dsp:sp>
    <dsp:sp modelId="{6C8B192D-D416-4C85-BB51-CC19D7D8AC5B}">
      <dsp:nvSpPr>
        <dsp:cNvPr id="0" name=""/>
        <dsp:cNvSpPr/>
      </dsp:nvSpPr>
      <dsp:spPr>
        <a:xfrm rot="5400000">
          <a:off x="1566052" y="111359"/>
          <a:ext cx="1686192" cy="1466987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5400000">
        <a:off x="1566052" y="111359"/>
        <a:ext cx="1686192" cy="1466987"/>
      </dsp:txXfrm>
    </dsp:sp>
    <dsp:sp modelId="{13C293CD-894A-4F5A-BD87-0C055C2F705E}">
      <dsp:nvSpPr>
        <dsp:cNvPr id="0" name=""/>
        <dsp:cNvSpPr/>
      </dsp:nvSpPr>
      <dsp:spPr>
        <a:xfrm rot="5400000">
          <a:off x="2355190" y="1542599"/>
          <a:ext cx="1686192" cy="1466987"/>
        </a:xfrm>
        <a:prstGeom prst="hexagon">
          <a:avLst>
            <a:gd name="adj" fmla="val 25000"/>
            <a:gd name="vf" fmla="val 11547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solidFill>
            <a:schemeClr val="bg2">
              <a:lumMod val="85000"/>
            </a:schemeClr>
          </a:solidFill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/>
            <a:t> </a:t>
          </a:r>
          <a:endParaRPr lang="ru-RU" sz="5300" kern="1200" dirty="0"/>
        </a:p>
      </dsp:txBody>
      <dsp:txXfrm rot="5400000">
        <a:off x="2355190" y="1542599"/>
        <a:ext cx="1686192" cy="1466987"/>
      </dsp:txXfrm>
    </dsp:sp>
    <dsp:sp modelId="{459404E3-7723-45BB-809D-455FB2713275}">
      <dsp:nvSpPr>
        <dsp:cNvPr id="0" name=""/>
        <dsp:cNvSpPr/>
      </dsp:nvSpPr>
      <dsp:spPr>
        <a:xfrm>
          <a:off x="0" y="1099235"/>
          <a:ext cx="1821087" cy="1011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ГБД «Регистр недвижимости»</a:t>
          </a:r>
          <a:endParaRPr lang="ru-RU" sz="1400" b="1" kern="1200" dirty="0"/>
        </a:p>
      </dsp:txBody>
      <dsp:txXfrm>
        <a:off x="0" y="1099235"/>
        <a:ext cx="1821087" cy="1011715"/>
      </dsp:txXfrm>
    </dsp:sp>
    <dsp:sp modelId="{4610DA37-29F3-4F74-9995-4672AD2099CE}">
      <dsp:nvSpPr>
        <dsp:cNvPr id="0" name=""/>
        <dsp:cNvSpPr/>
      </dsp:nvSpPr>
      <dsp:spPr>
        <a:xfrm rot="5400000">
          <a:off x="3939536" y="1542599"/>
          <a:ext cx="1686192" cy="1466987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5400000">
        <a:off x="3939536" y="1542599"/>
        <a:ext cx="1686192" cy="1466987"/>
      </dsp:txXfrm>
    </dsp:sp>
    <dsp:sp modelId="{07B31FAF-74E1-40E4-A244-4E186484A4FF}">
      <dsp:nvSpPr>
        <dsp:cNvPr id="0" name=""/>
        <dsp:cNvSpPr/>
      </dsp:nvSpPr>
      <dsp:spPr>
        <a:xfrm rot="5400000">
          <a:off x="3150398" y="2973839"/>
          <a:ext cx="1686192" cy="1466987"/>
        </a:xfrm>
        <a:prstGeom prst="hexagon">
          <a:avLst>
            <a:gd name="adj" fmla="val 25000"/>
            <a:gd name="vf" fmla="val 11547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/>
            <a:t> </a:t>
          </a:r>
          <a:endParaRPr lang="ru-RU" sz="5300" kern="1200" dirty="0"/>
        </a:p>
      </dsp:txBody>
      <dsp:txXfrm rot="5400000">
        <a:off x="3150398" y="2973839"/>
        <a:ext cx="1686192" cy="1466987"/>
      </dsp:txXfrm>
    </dsp:sp>
    <dsp:sp modelId="{703FC9EE-AC83-4004-A3E9-91A2876E29C0}">
      <dsp:nvSpPr>
        <dsp:cNvPr id="0" name=""/>
        <dsp:cNvSpPr/>
      </dsp:nvSpPr>
      <dsp:spPr>
        <a:xfrm>
          <a:off x="4908582" y="3201475"/>
          <a:ext cx="1607632" cy="1011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ГБД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«Юридические лица»</a:t>
          </a:r>
          <a:endParaRPr lang="ru-RU" sz="1400" b="1" kern="1200" dirty="0"/>
        </a:p>
      </dsp:txBody>
      <dsp:txXfrm>
        <a:off x="4908582" y="3201475"/>
        <a:ext cx="1607632" cy="1011715"/>
      </dsp:txXfrm>
    </dsp:sp>
    <dsp:sp modelId="{A4DB778C-A319-4867-82EF-D35CD6E959F3}">
      <dsp:nvSpPr>
        <dsp:cNvPr id="0" name=""/>
        <dsp:cNvSpPr/>
      </dsp:nvSpPr>
      <dsp:spPr>
        <a:xfrm rot="5400000">
          <a:off x="1566052" y="2973839"/>
          <a:ext cx="1686192" cy="1466987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5400000">
        <a:off x="1566052" y="2973839"/>
        <a:ext cx="1686192" cy="1466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BA631-01EC-4B3F-8EF7-B37FE5CEEC4F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F1946-2C4A-46E9-80C4-ACDBDF6EEC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1734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/>
            </a:gs>
            <a:gs pos="100000">
              <a:srgbClr val="ECECEC"/>
            </a:gs>
            <a:gs pos="0">
              <a:schemeClr val="bg2">
                <a:tint val="78000"/>
              </a:schemeClr>
            </a:gs>
            <a:gs pos="100000">
              <a:schemeClr val="bg2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 cstate="print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nis.kz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12776"/>
            <a:ext cx="9144000" cy="4752528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0000"/>
                </a:solidFill>
              </a:rPr>
              <a:t>Единая нотариальная</a:t>
            </a:r>
            <a:br>
              <a:rPr lang="ru-RU" sz="3200" dirty="0" smtClean="0">
                <a:solidFill>
                  <a:srgbClr val="000000"/>
                </a:solidFill>
              </a:rPr>
            </a:br>
            <a:r>
              <a:rPr lang="ru-RU" sz="3200" dirty="0" smtClean="0">
                <a:solidFill>
                  <a:srgbClr val="000000"/>
                </a:solidFill>
              </a:rPr>
              <a:t>информационная система</a:t>
            </a:r>
            <a:br>
              <a:rPr lang="ru-RU" sz="3200" dirty="0" smtClean="0">
                <a:solidFill>
                  <a:srgbClr val="000000"/>
                </a:solidFill>
              </a:rPr>
            </a:br>
            <a:r>
              <a:rPr lang="ru-RU" sz="3200" dirty="0" smtClean="0">
                <a:solidFill>
                  <a:srgbClr val="000000"/>
                </a:solidFill>
              </a:rPr>
              <a:t>Казахстана</a:t>
            </a:r>
            <a:br>
              <a:rPr lang="ru-RU" sz="3200" dirty="0" smtClean="0">
                <a:solidFill>
                  <a:srgbClr val="000000"/>
                </a:solidFill>
              </a:rPr>
            </a:br>
            <a:r>
              <a:rPr lang="ru-RU" sz="3200" dirty="0" smtClean="0">
                <a:solidFill>
                  <a:srgbClr val="000000"/>
                </a:solidFill>
              </a:rPr>
              <a:t/>
            </a:r>
            <a:br>
              <a:rPr lang="ru-RU" sz="3200" dirty="0" smtClean="0">
                <a:solidFill>
                  <a:srgbClr val="000000"/>
                </a:solidFill>
              </a:rPr>
            </a:br>
            <a:r>
              <a:rPr lang="ru-RU" sz="3200" dirty="0" smtClean="0">
                <a:solidFill>
                  <a:srgbClr val="000000"/>
                </a:solidFill>
              </a:rPr>
              <a:t/>
            </a:r>
            <a:br>
              <a:rPr lang="ru-RU" sz="3200" dirty="0" smtClean="0">
                <a:solidFill>
                  <a:srgbClr val="000000"/>
                </a:solidFill>
              </a:rPr>
            </a:br>
            <a:r>
              <a:rPr lang="ru-RU" sz="3200" dirty="0" smtClean="0">
                <a:solidFill>
                  <a:srgbClr val="000000"/>
                </a:solidFill>
              </a:rPr>
              <a:t/>
            </a:r>
            <a:br>
              <a:rPr lang="ru-RU" sz="3200" dirty="0" smtClean="0">
                <a:solidFill>
                  <a:srgbClr val="000000"/>
                </a:solidFill>
              </a:rPr>
            </a:br>
            <a:r>
              <a:rPr lang="ru-RU" sz="3200" dirty="0">
                <a:solidFill>
                  <a:srgbClr val="000000"/>
                </a:solidFill>
              </a:rPr>
              <a:t/>
            </a:r>
            <a:br>
              <a:rPr lang="ru-RU" sz="3200" dirty="0">
                <a:solidFill>
                  <a:srgbClr val="000000"/>
                </a:solidFill>
              </a:rPr>
            </a:br>
            <a:r>
              <a:rPr lang="ru-RU" sz="3200" dirty="0" smtClean="0">
                <a:solidFill>
                  <a:srgbClr val="000000"/>
                </a:solidFill>
              </a:rPr>
              <a:t/>
            </a:r>
            <a:br>
              <a:rPr lang="ru-RU" sz="3200" dirty="0" smtClean="0">
                <a:solidFill>
                  <a:srgbClr val="000000"/>
                </a:solidFill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www.enis.kz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69" name="Picture 1" descr="I:\! WORK\For prezentations\kz_icons\E-notar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3412" y="4254535"/>
            <a:ext cx="2997176" cy="638095"/>
          </a:xfrm>
          <a:prstGeom prst="rect">
            <a:avLst/>
          </a:prstGeom>
          <a:noFill/>
        </p:spPr>
      </p:pic>
      <p:pic>
        <p:nvPicPr>
          <p:cNvPr id="1027" name="Picture 3" descr="C:\Users\kozhakeldiev_a\Pictures\Логотип АО НИТ\NITEC_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08" y="46374"/>
            <a:ext cx="1043608" cy="286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62472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7560840" cy="5040560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ru-RU" sz="2400" dirty="0" smtClean="0"/>
              <a:t>Единая нотариальная информационная система (ЕНИС)</a:t>
            </a:r>
          </a:p>
          <a:p>
            <a:pPr marL="68580" indent="0">
              <a:buNone/>
            </a:pPr>
            <a:endParaRPr lang="ru-RU" dirty="0" smtClean="0"/>
          </a:p>
          <a:p>
            <a:pPr marL="630238" indent="-361950" defTabSz="712788">
              <a:buClrTx/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</a:rPr>
              <a:t>Инициирована в 2009 </a:t>
            </a:r>
            <a:r>
              <a:rPr lang="ru-RU" dirty="0" smtClean="0">
                <a:solidFill>
                  <a:srgbClr val="000000"/>
                </a:solidFill>
              </a:rPr>
              <a:t>году; в </a:t>
            </a:r>
            <a:r>
              <a:rPr lang="ru-RU" dirty="0">
                <a:solidFill>
                  <a:srgbClr val="000000"/>
                </a:solidFill>
              </a:rPr>
              <a:t>опытной эксплуатации с 2011 года</a:t>
            </a:r>
          </a:p>
          <a:p>
            <a:pPr marL="630238" indent="-361950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Обязательство пользоваться системой закреплено в законодательстве Республики Казахстан</a:t>
            </a:r>
          </a:p>
          <a:p>
            <a:pPr marL="630238" indent="-361950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Пользуются порядка 3600 нотариусов</a:t>
            </a:r>
          </a:p>
          <a:p>
            <a:pPr marL="630238" indent="-361950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В систему занесено около 40 млн нотариальных записей</a:t>
            </a:r>
          </a:p>
          <a:p>
            <a:pPr marL="630238" indent="-361950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25 различных сервисов</a:t>
            </a:r>
            <a:endParaRPr lang="ru-RU" dirty="0"/>
          </a:p>
        </p:txBody>
      </p:sp>
      <p:pic>
        <p:nvPicPr>
          <p:cNvPr id="4" name="Picture 3" descr="C:\Users\kozhakeldiev_a\Pictures\Логотип АО НИТ\NITEC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805264"/>
            <a:ext cx="1043608" cy="286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346050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400" b="1" dirty="0" smtClean="0">
                <a:solidFill>
                  <a:srgbClr val="0070C0"/>
                </a:solidFill>
              </a:rPr>
              <a:t>	краткая информация о системе</a:t>
            </a:r>
            <a:endParaRPr lang="ru-RU" sz="1400" b="1" dirty="0">
              <a:solidFill>
                <a:srgbClr val="0070C0"/>
              </a:solidFill>
            </a:endParaRPr>
          </a:p>
        </p:txBody>
      </p:sp>
      <p:pic>
        <p:nvPicPr>
          <p:cNvPr id="8" name="Picture 1" descr="I:\! WORK\For prezentations\Paper\Script Edit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2564904"/>
            <a:ext cx="1067287" cy="10672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9" name="Группа 152"/>
          <p:cNvGrpSpPr>
            <a:grpSpLocks/>
          </p:cNvGrpSpPr>
          <p:nvPr/>
        </p:nvGrpSpPr>
        <p:grpSpPr bwMode="auto">
          <a:xfrm>
            <a:off x="4448165" y="3235914"/>
            <a:ext cx="961987" cy="946983"/>
            <a:chOff x="8084929" y="2071678"/>
            <a:chExt cx="916195" cy="901511"/>
          </a:xfrm>
        </p:grpSpPr>
        <p:pic>
          <p:nvPicPr>
            <p:cNvPr id="10" name="Picture 51" descr="C:\Documents and Settings\Admin\Мои документы\For prezentations\comp\computer_256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286776" y="2071678"/>
              <a:ext cx="714348" cy="71476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1" name="Picture 5" descr="C:\Documents and Settings\Admin\Мои документы\For prezentations\peoples\User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084929" y="2227064"/>
              <a:ext cx="746128" cy="74612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12" name="Group 2"/>
          <p:cNvGrpSpPr/>
          <p:nvPr/>
        </p:nvGrpSpPr>
        <p:grpSpPr>
          <a:xfrm>
            <a:off x="7164288" y="1036580"/>
            <a:ext cx="904007" cy="1096276"/>
            <a:chOff x="1736014" y="2924944"/>
            <a:chExt cx="1057962" cy="1462335"/>
          </a:xfrm>
        </p:grpSpPr>
        <p:pic>
          <p:nvPicPr>
            <p:cNvPr id="13" name="Picture 10" descr="C:\Documents and Settings\Admin\Мои документы\For prezentations\12_5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6014" y="2924944"/>
              <a:ext cx="1035786" cy="103589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3" descr="C:\Documents and Settings\Admin\Мои документы\For prezentations\peoples\appointment_256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3688" y="3356992"/>
              <a:ext cx="1030288" cy="1030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06691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712968" cy="4752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 smtClean="0"/>
              <a:t>ЕНИС интегрирована с рядом государственных баз данных (ГБД)</a:t>
            </a:r>
          </a:p>
          <a:p>
            <a:pPr marL="68580" indent="0">
              <a:buNone/>
            </a:pPr>
            <a:r>
              <a:rPr lang="ru-RU" dirty="0" smtClean="0"/>
              <a:t>и информационных систем:</a:t>
            </a:r>
            <a:endParaRPr lang="ru-RU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346050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400" b="1" dirty="0" smtClean="0">
                <a:solidFill>
                  <a:srgbClr val="0070C0"/>
                </a:solidFill>
              </a:rPr>
              <a:t>	интеграции с другими ИС</a:t>
            </a:r>
            <a:endParaRPr lang="ru-RU" sz="14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854044843"/>
              </p:ext>
            </p:extLst>
          </p:nvPr>
        </p:nvGraphicFramePr>
        <p:xfrm>
          <a:off x="144016" y="1393662"/>
          <a:ext cx="7236296" cy="4552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9"/>
          <p:cNvSpPr/>
          <p:nvPr/>
        </p:nvSpPr>
        <p:spPr>
          <a:xfrm>
            <a:off x="6408712" y="1397094"/>
            <a:ext cx="269979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 smtClean="0"/>
              <a:t>Содержит подробные сведения обо всех гражданах и временно проживающих в Казахстане лицах.</a:t>
            </a:r>
          </a:p>
          <a:p>
            <a:pPr lvl="0"/>
            <a:r>
              <a:rPr lang="ru-RU" sz="1400" dirty="0" smtClean="0"/>
              <a:t>1) Позволяет проверять легитимность документов</a:t>
            </a:r>
          </a:p>
          <a:p>
            <a:pPr lvl="0"/>
            <a:endParaRPr lang="ru-RU" sz="1400" dirty="0" smtClean="0"/>
          </a:p>
          <a:p>
            <a:pPr lvl="0"/>
            <a:r>
              <a:rPr lang="ru-RU" sz="1400" dirty="0" smtClean="0"/>
              <a:t>2) Предотвращает совершение неправомерных действий</a:t>
            </a:r>
            <a:endParaRPr lang="ru-RU" sz="1400" i="1" dirty="0"/>
          </a:p>
        </p:txBody>
      </p:sp>
      <p:sp>
        <p:nvSpPr>
          <p:cNvPr id="8" name="Rectangle 9"/>
          <p:cNvSpPr/>
          <p:nvPr/>
        </p:nvSpPr>
        <p:spPr>
          <a:xfrm>
            <a:off x="144016" y="3212976"/>
            <a:ext cx="21957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 smtClean="0"/>
              <a:t>Содержит подробные сведения о недвижимости:</a:t>
            </a:r>
          </a:p>
          <a:p>
            <a:pPr marL="342900" lvl="0" indent="-342900">
              <a:buAutoNum type="arabicParenR"/>
            </a:pPr>
            <a:r>
              <a:rPr lang="ru-RU" sz="1400" dirty="0" smtClean="0"/>
              <a:t>Техническая характеристика</a:t>
            </a:r>
          </a:p>
          <a:p>
            <a:pPr marL="342900" lvl="0" indent="-342900">
              <a:buAutoNum type="arabicParenR"/>
            </a:pPr>
            <a:r>
              <a:rPr lang="ru-RU" sz="1400" dirty="0" smtClean="0"/>
              <a:t>Наличие обременений</a:t>
            </a:r>
          </a:p>
          <a:p>
            <a:pPr marL="342900" lvl="0" indent="-342900">
              <a:buAutoNum type="arabicParenR"/>
            </a:pPr>
            <a:r>
              <a:rPr lang="ru-RU" sz="1400" dirty="0" smtClean="0"/>
              <a:t>Сведения о владельце</a:t>
            </a:r>
          </a:p>
        </p:txBody>
      </p:sp>
      <p:sp>
        <p:nvSpPr>
          <p:cNvPr id="9" name="Rectangle 9"/>
          <p:cNvSpPr/>
          <p:nvPr/>
        </p:nvSpPr>
        <p:spPr>
          <a:xfrm>
            <a:off x="6353354" y="4653136"/>
            <a:ext cx="279064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 smtClean="0"/>
              <a:t>Содержит подробные сведения о всех организациях Казахстана.</a:t>
            </a:r>
          </a:p>
          <a:p>
            <a:pPr lvl="0"/>
            <a:r>
              <a:rPr lang="ru-RU" sz="1400" dirty="0" smtClean="0"/>
              <a:t>1) Сведения о руководителе</a:t>
            </a:r>
          </a:p>
          <a:p>
            <a:pPr lvl="0"/>
            <a:endParaRPr lang="ru-RU" sz="1400" dirty="0" smtClean="0"/>
          </a:p>
          <a:p>
            <a:pPr lvl="0"/>
            <a:r>
              <a:rPr lang="ru-RU" sz="1400" dirty="0" smtClean="0"/>
              <a:t>2) Общие сведения</a:t>
            </a:r>
            <a:endParaRPr lang="ru-RU" sz="1400" i="1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060848"/>
            <a:ext cx="668145" cy="9476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77" descr="ud668_60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38120" y="2534653"/>
            <a:ext cx="1015234" cy="5981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83847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346050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400" b="1" dirty="0" smtClean="0">
                <a:solidFill>
                  <a:srgbClr val="0070C0"/>
                </a:solidFill>
              </a:rPr>
              <a:t>	особые возможности системы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5328592" cy="5400600"/>
          </a:xfrm>
        </p:spPr>
        <p:txBody>
          <a:bodyPr>
            <a:normAutofit fontScale="85000" lnSpcReduction="10000"/>
          </a:bodyPr>
          <a:lstStyle/>
          <a:p>
            <a:pPr marL="630238" indent="-361950" algn="just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Регистрация права на недвижимое имущество</a:t>
            </a:r>
          </a:p>
          <a:p>
            <a:pPr marL="1030288" lvl="1" indent="-361950" algn="just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ЕНИС участвует в ускоренной регистрации прав на нового владельца недвижимости после продажи/передачи недвижимости</a:t>
            </a:r>
          </a:p>
          <a:p>
            <a:pPr marL="1030288" lvl="1" indent="-361950" algn="just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Данный сервис повысил место Казахстана на 9 позиций в рейтинге </a:t>
            </a:r>
            <a:r>
              <a:rPr lang="en-US" dirty="0" smtClean="0">
                <a:solidFill>
                  <a:srgbClr val="000000"/>
                </a:solidFill>
              </a:rPr>
              <a:t>Doing Business </a:t>
            </a:r>
            <a:r>
              <a:rPr lang="ru-RU" dirty="0" smtClean="0">
                <a:solidFill>
                  <a:srgbClr val="000000"/>
                </a:solidFill>
              </a:rPr>
              <a:t>Всемирного банка</a:t>
            </a:r>
          </a:p>
          <a:p>
            <a:pPr marL="1030288" lvl="1" indent="-361950" algn="just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algn="just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Автоматическая отмена доверенности</a:t>
            </a:r>
          </a:p>
          <a:p>
            <a:pPr marL="1030288" lvl="1" indent="-361950" algn="just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Сразу после регистрации смерти доверителя в местном органе ЗАГС, ЕНИС находит и отменяет доверенности, в которых умерший человек фигурировал в качестве доверителя (по закону такие доверенности теряют силу)</a:t>
            </a:r>
          </a:p>
          <a:p>
            <a:pPr marL="1030288" lvl="1" indent="-361950" algn="just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В случае нахождения нарушений, сведения передаются в Министерство юстиции Казахстана</a:t>
            </a:r>
          </a:p>
          <a:p>
            <a:pPr marL="1030288" lvl="1" indent="-361950" algn="just" defTabSz="712788">
              <a:buClrTx/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</a:endParaRPr>
          </a:p>
          <a:p>
            <a:pPr marL="630238" indent="-361950" algn="just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Видео обучение</a:t>
            </a:r>
          </a:p>
          <a:p>
            <a:pPr marL="1030288" lvl="1" indent="-361950" algn="just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В ЕНИС выкладываются видеолекции с возможностью оставлять комментарии и задавать вопросы</a:t>
            </a:r>
          </a:p>
          <a:p>
            <a:pPr marL="1030288" lvl="1" indent="-361950" algn="just" defTabSz="712788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Обучение проходит по сложным ситуациям в нотариальной деятельности</a:t>
            </a:r>
          </a:p>
        </p:txBody>
      </p:sp>
      <p:pic>
        <p:nvPicPr>
          <p:cNvPr id="23" name="Picture 5" descr="C:\Documents and Settings\Admin\Мои документы\For prezentations\courthous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2881" y="1196752"/>
            <a:ext cx="1112976" cy="1029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" name="Group 34"/>
          <p:cNvGrpSpPr/>
          <p:nvPr/>
        </p:nvGrpSpPr>
        <p:grpSpPr>
          <a:xfrm>
            <a:off x="5859759" y="2989698"/>
            <a:ext cx="1917258" cy="729600"/>
            <a:chOff x="841657" y="4859640"/>
            <a:chExt cx="1917258" cy="729600"/>
          </a:xfrm>
        </p:grpSpPr>
        <p:grpSp>
          <p:nvGrpSpPr>
            <p:cNvPr id="31" name="Group 26"/>
            <p:cNvGrpSpPr/>
            <p:nvPr/>
          </p:nvGrpSpPr>
          <p:grpSpPr>
            <a:xfrm>
              <a:off x="841657" y="4859640"/>
              <a:ext cx="1917258" cy="729600"/>
              <a:chOff x="6039118" y="2346031"/>
              <a:chExt cx="1917258" cy="729600"/>
            </a:xfrm>
          </p:grpSpPr>
          <p:pic>
            <p:nvPicPr>
              <p:cNvPr id="34" name="Picture 4" descr="C:\Documents and Settings\Admin\Мои документы\For prezentations\arrows\arrow_bi_256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605972" y="2351731"/>
                <a:ext cx="723900" cy="723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5" name="Group 21"/>
              <p:cNvGrpSpPr/>
              <p:nvPr/>
            </p:nvGrpSpPr>
            <p:grpSpPr>
              <a:xfrm>
                <a:off x="7263254" y="2346031"/>
                <a:ext cx="693122" cy="683224"/>
                <a:chOff x="1475654" y="4550614"/>
                <a:chExt cx="693122" cy="683224"/>
              </a:xfrm>
            </p:grpSpPr>
            <p:pic>
              <p:nvPicPr>
                <p:cNvPr id="40" name="Picture 31" descr="C:\Documents and Settings\Admin\Мои документы\For prezentations\Paper\Text Document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475655" y="4696981"/>
                  <a:ext cx="540721" cy="536857"/>
                </a:xfrm>
                <a:prstGeom prst="rect">
                  <a:avLst/>
                </a:prstGeom>
                <a:noFill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pic>
              <p:nvPicPr>
                <p:cNvPr id="41" name="Picture 31" descr="C:\Documents and Settings\Admin\Мои документы\For prezentations\Paper\Text Document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628055" y="4622039"/>
                  <a:ext cx="540721" cy="536857"/>
                </a:xfrm>
                <a:prstGeom prst="rect">
                  <a:avLst/>
                </a:prstGeom>
                <a:noFill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pic>
              <p:nvPicPr>
                <p:cNvPr id="42" name="Picture 31" descr="C:\Documents and Settings\Admin\Мои документы\For prezentations\Paper\Text Document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475654" y="4550614"/>
                  <a:ext cx="540721" cy="536857"/>
                </a:xfrm>
                <a:prstGeom prst="rect">
                  <a:avLst/>
                </a:prstGeom>
                <a:noFill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</p:grpSp>
          <p:grpSp>
            <p:nvGrpSpPr>
              <p:cNvPr id="36" name="Group 22"/>
              <p:cNvGrpSpPr/>
              <p:nvPr/>
            </p:nvGrpSpPr>
            <p:grpSpPr>
              <a:xfrm>
                <a:off x="6039118" y="2348880"/>
                <a:ext cx="693122" cy="683224"/>
                <a:chOff x="1475654" y="4550614"/>
                <a:chExt cx="693122" cy="683224"/>
              </a:xfrm>
            </p:grpSpPr>
            <p:pic>
              <p:nvPicPr>
                <p:cNvPr id="37" name="Picture 31" descr="C:\Documents and Settings\Admin\Мои документы\For prezentations\Paper\Text Document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475655" y="4696981"/>
                  <a:ext cx="540721" cy="536857"/>
                </a:xfrm>
                <a:prstGeom prst="rect">
                  <a:avLst/>
                </a:prstGeom>
                <a:noFill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pic>
              <p:nvPicPr>
                <p:cNvPr id="38" name="Picture 31" descr="C:\Documents and Settings\Admin\Мои документы\For prezentations\Paper\Text Document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628055" y="4622039"/>
                  <a:ext cx="540721" cy="536857"/>
                </a:xfrm>
                <a:prstGeom prst="rect">
                  <a:avLst/>
                </a:prstGeom>
                <a:noFill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pic>
              <p:nvPicPr>
                <p:cNvPr id="39" name="Picture 31" descr="C:\Documents and Settings\Admin\Мои документы\For prezentations\Paper\Text Document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475654" y="4550614"/>
                  <a:ext cx="540721" cy="536857"/>
                </a:xfrm>
                <a:prstGeom prst="rect">
                  <a:avLst/>
                </a:prstGeom>
                <a:noFill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</p:grpSp>
        </p:grpSp>
        <p:cxnSp>
          <p:nvCxnSpPr>
            <p:cNvPr id="32" name="Прямая соединительная линия 9"/>
            <p:cNvCxnSpPr/>
            <p:nvPr/>
          </p:nvCxnSpPr>
          <p:spPr bwMode="auto">
            <a:xfrm>
              <a:off x="1417721" y="4874295"/>
              <a:ext cx="612775" cy="64293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10"/>
            <p:cNvCxnSpPr/>
            <p:nvPr/>
          </p:nvCxnSpPr>
          <p:spPr bwMode="auto">
            <a:xfrm flipH="1">
              <a:off x="1417721" y="4874295"/>
              <a:ext cx="612775" cy="64293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585389">
            <a:off x="6082889" y="1581229"/>
            <a:ext cx="597851" cy="8429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Рисунок 13" descr="1273076581bZ6Ngx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665306" y="4600536"/>
            <a:ext cx="1521958" cy="125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5245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423542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cap="all" dirty="0" smtClean="0">
                <a:solidFill>
                  <a:srgbClr val="0070C0"/>
                </a:solidFill>
              </a:rPr>
              <a:t>Демонстрация системы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44487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9567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Custom 8">
      <a:dk1>
        <a:srgbClr val="003C56"/>
      </a:dk1>
      <a:lt1>
        <a:srgbClr val="003C56"/>
      </a:lt1>
      <a:dk2>
        <a:srgbClr val="FFFFFF"/>
      </a:dk2>
      <a:lt2>
        <a:srgbClr val="FFFFFF"/>
      </a:lt2>
      <a:accent1>
        <a:srgbClr val="FFC000"/>
      </a:accent1>
      <a:accent2>
        <a:srgbClr val="005073"/>
      </a:accent2>
      <a:accent3>
        <a:srgbClr val="005073"/>
      </a:accent3>
      <a:accent4>
        <a:srgbClr val="7D8F8C"/>
      </a:accent4>
      <a:accent5>
        <a:srgbClr val="D06B20"/>
      </a:accent5>
      <a:accent6>
        <a:srgbClr val="FFFFFF"/>
      </a:accent6>
      <a:hlink>
        <a:srgbClr val="11B6FF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1853</TotalTime>
  <Words>235</Words>
  <Application>Microsoft Office PowerPoint</Application>
  <PresentationFormat>Экран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Urban Pop</vt:lpstr>
      <vt:lpstr>Единая нотариальная информационная система Казахстана      www.enis.kz</vt:lpstr>
      <vt:lpstr> краткая информация о системе</vt:lpstr>
      <vt:lpstr> интеграции с другими ИС</vt:lpstr>
      <vt:lpstr> особые возможности системы</vt:lpstr>
      <vt:lpstr>Слайд 5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«Е-нотариат»</dc:title>
  <dc:creator>Кожакелдиев Арман Ерланович</dc:creator>
  <cp:lastModifiedBy>dazbukhanova</cp:lastModifiedBy>
  <cp:revision>259</cp:revision>
  <cp:lastPrinted>2012-02-24T11:43:25Z</cp:lastPrinted>
  <dcterms:modified xsi:type="dcterms:W3CDTF">2014-04-22T11:18:26Z</dcterms:modified>
</cp:coreProperties>
</file>